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4" r:id="rId2"/>
    <p:sldId id="439" r:id="rId3"/>
    <p:sldId id="284" r:id="rId4"/>
    <p:sldId id="393" r:id="rId5"/>
    <p:sldId id="437" r:id="rId6"/>
    <p:sldId id="436" r:id="rId7"/>
    <p:sldId id="431" r:id="rId8"/>
    <p:sldId id="438" r:id="rId9"/>
    <p:sldId id="432" r:id="rId10"/>
    <p:sldId id="433" r:id="rId11"/>
    <p:sldId id="400" r:id="rId12"/>
    <p:sldId id="442" r:id="rId13"/>
    <p:sldId id="448" r:id="rId14"/>
    <p:sldId id="403" r:id="rId15"/>
    <p:sldId id="441" r:id="rId16"/>
    <p:sldId id="444" r:id="rId17"/>
    <p:sldId id="445" r:id="rId18"/>
    <p:sldId id="413" r:id="rId19"/>
    <p:sldId id="446" r:id="rId20"/>
    <p:sldId id="447" r:id="rId21"/>
    <p:sldId id="443" r:id="rId22"/>
    <p:sldId id="429" r:id="rId23"/>
    <p:sldId id="430" r:id="rId24"/>
    <p:sldId id="440" r:id="rId2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85E"/>
    <a:srgbClr val="AD1D1D"/>
    <a:srgbClr val="352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3248" autoAdjust="0"/>
  </p:normalViewPr>
  <p:slideViewPr>
    <p:cSldViewPr>
      <p:cViewPr varScale="1">
        <p:scale>
          <a:sx n="86" d="100"/>
          <a:sy n="86" d="100"/>
        </p:scale>
        <p:origin x="64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837823-5328-47C5-8EEB-ABF5C770B584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269065-E9F0-4DD1-AF68-153C08C93CEF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 err="1" smtClean="0">
              <a:solidFill>
                <a:schemeClr val="bg1"/>
              </a:solidFill>
              <a:latin typeface="Cambria" pitchFamily="18" charset="0"/>
            </a:rPr>
            <a:t>Смыкова</a:t>
          </a:r>
          <a:r>
            <a:rPr lang="ru-RU" sz="1800" b="1" dirty="0" smtClean="0">
              <a:solidFill>
                <a:schemeClr val="bg1"/>
              </a:solidFill>
              <a:latin typeface="Cambria" pitchFamily="18" charset="0"/>
            </a:rPr>
            <a:t> Татьяна Николаевна,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bg1"/>
              </a:solidFill>
              <a:latin typeface="Cambria" pitchFamily="18" charset="0"/>
            </a:rPr>
            <a:t>Начальник управления образования</a:t>
          </a:r>
          <a:endParaRPr lang="ru-RU" sz="1400" b="1" dirty="0">
            <a:solidFill>
              <a:schemeClr val="bg1"/>
            </a:solidFill>
            <a:latin typeface="Cambria" pitchFamily="18" charset="0"/>
          </a:endParaRPr>
        </a:p>
      </dgm:t>
    </dgm:pt>
    <dgm:pt modelId="{995FC6CE-0F20-4701-8C02-75612145BF98}" type="parTrans" cxnId="{EE578A32-CF30-456E-9E18-4E4BDA7C095A}">
      <dgm:prSet/>
      <dgm:spPr/>
      <dgm:t>
        <a:bodyPr/>
        <a:lstStyle/>
        <a:p>
          <a:endParaRPr lang="ru-RU"/>
        </a:p>
      </dgm:t>
    </dgm:pt>
    <dgm:pt modelId="{BE378B0A-9BFA-496B-8174-DC059B79FED6}" type="sibTrans" cxnId="{EE578A32-CF30-456E-9E18-4E4BDA7C095A}">
      <dgm:prSet/>
      <dgm:spPr/>
      <dgm:t>
        <a:bodyPr/>
        <a:lstStyle/>
        <a:p>
          <a:endParaRPr lang="ru-RU"/>
        </a:p>
      </dgm:t>
    </dgm:pt>
    <dgm:pt modelId="{178F0226-6FB9-4709-9AFA-3564A2CF883A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 smtClean="0">
              <a:latin typeface="Cambria" pitchFamily="18" charset="0"/>
            </a:rPr>
            <a:t>Сидорова Татьяна Витальевна,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latin typeface="Cambria" pitchFamily="18" charset="0"/>
            </a:rPr>
            <a:t>Директор МБУ «Центр развития образования»</a:t>
          </a:r>
        </a:p>
      </dgm:t>
    </dgm:pt>
    <dgm:pt modelId="{1DD9AF6D-F93A-4186-9687-7443780D6394}" type="parTrans" cxnId="{585470A6-199A-4371-919D-CE87717A4636}">
      <dgm:prSet/>
      <dgm:spPr/>
      <dgm:t>
        <a:bodyPr/>
        <a:lstStyle/>
        <a:p>
          <a:endParaRPr lang="ru-RU"/>
        </a:p>
      </dgm:t>
    </dgm:pt>
    <dgm:pt modelId="{B0F8B2C9-3589-4D93-9FAD-B3B3C27A9D90}" type="sibTrans" cxnId="{585470A6-199A-4371-919D-CE87717A4636}">
      <dgm:prSet/>
      <dgm:spPr/>
      <dgm:t>
        <a:bodyPr/>
        <a:lstStyle/>
        <a:p>
          <a:endParaRPr lang="ru-RU"/>
        </a:p>
      </dgm:t>
    </dgm:pt>
    <dgm:pt modelId="{8E265F10-5536-46AF-A618-64E667065C57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 smtClean="0">
              <a:latin typeface="Cambria" pitchFamily="18" charset="0"/>
            </a:rPr>
            <a:t>Прокошева</a:t>
          </a:r>
          <a:r>
            <a:rPr lang="ru-RU" sz="1800" b="1" baseline="0" dirty="0" smtClean="0">
              <a:latin typeface="Cambria" pitchFamily="18" charset="0"/>
            </a:rPr>
            <a:t> Светлана Александровна,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400" b="1" baseline="0" dirty="0" smtClean="0">
              <a:latin typeface="Cambria" pitchFamily="18" charset="0"/>
            </a:rPr>
            <a:t>Заведующий отделом МБУ «Центр развития образования»</a:t>
          </a:r>
          <a:endParaRPr lang="ru-RU" sz="1400" b="1" dirty="0" smtClean="0">
            <a:latin typeface="Cambria" pitchFamily="18" charset="0"/>
          </a:endParaRPr>
        </a:p>
      </dgm:t>
    </dgm:pt>
    <dgm:pt modelId="{59C93AFC-F534-415A-A7B9-F967179863F3}" type="parTrans" cxnId="{14DA168B-78CA-4F4E-85B5-7C4CB1D3B08C}">
      <dgm:prSet/>
      <dgm:spPr/>
      <dgm:t>
        <a:bodyPr/>
        <a:lstStyle/>
        <a:p>
          <a:endParaRPr lang="ru-RU"/>
        </a:p>
      </dgm:t>
    </dgm:pt>
    <dgm:pt modelId="{EEAB24E6-A459-4243-8D98-8E57E699A553}" type="sibTrans" cxnId="{14DA168B-78CA-4F4E-85B5-7C4CB1D3B08C}">
      <dgm:prSet/>
      <dgm:spPr/>
      <dgm:t>
        <a:bodyPr/>
        <a:lstStyle/>
        <a:p>
          <a:endParaRPr lang="ru-RU"/>
        </a:p>
      </dgm:t>
    </dgm:pt>
    <dgm:pt modelId="{C4701C47-6D86-4AB6-8939-A8CE772701FA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 smtClean="0">
              <a:solidFill>
                <a:schemeClr val="bg1"/>
              </a:solidFill>
              <a:latin typeface="Cambria" pitchFamily="18" charset="0"/>
            </a:rPr>
            <a:t>Молокова</a:t>
          </a:r>
          <a:r>
            <a:rPr lang="ru-RU" sz="1800" b="1" baseline="0" dirty="0" smtClean="0">
              <a:solidFill>
                <a:schemeClr val="bg1"/>
              </a:solidFill>
              <a:latin typeface="Cambria" pitchFamily="18" charset="0"/>
            </a:rPr>
            <a:t> Татьяна Юрьевна ,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400" b="1" baseline="0" dirty="0" smtClean="0">
              <a:solidFill>
                <a:schemeClr val="bg1"/>
              </a:solidFill>
              <a:latin typeface="Cambria" pitchFamily="18" charset="0"/>
            </a:rPr>
            <a:t>Главный специалист МБУ «Центр развития образования»</a:t>
          </a:r>
          <a:endParaRPr lang="ru-RU" sz="1400" b="1" dirty="0">
            <a:solidFill>
              <a:schemeClr val="bg1"/>
            </a:solidFill>
            <a:latin typeface="Cambria" pitchFamily="18" charset="0"/>
          </a:endParaRPr>
        </a:p>
      </dgm:t>
    </dgm:pt>
    <dgm:pt modelId="{0DF76359-2B7A-43D1-9DAA-1227C89F871E}" type="parTrans" cxnId="{A7F14EF6-7B41-4162-8BA2-0B9F836DB922}">
      <dgm:prSet/>
      <dgm:spPr/>
      <dgm:t>
        <a:bodyPr/>
        <a:lstStyle/>
        <a:p>
          <a:endParaRPr lang="ru-RU"/>
        </a:p>
      </dgm:t>
    </dgm:pt>
    <dgm:pt modelId="{46424B50-9F1C-44CE-8795-374CBFF124FA}" type="sibTrans" cxnId="{A7F14EF6-7B41-4162-8BA2-0B9F836DB922}">
      <dgm:prSet/>
      <dgm:spPr/>
      <dgm:t>
        <a:bodyPr/>
        <a:lstStyle/>
        <a:p>
          <a:endParaRPr lang="ru-RU"/>
        </a:p>
      </dgm:t>
    </dgm:pt>
    <dgm:pt modelId="{DD88CF8D-276E-4DB9-83BA-99E80B16A203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900" b="1" baseline="0" dirty="0" err="1" smtClean="0">
              <a:solidFill>
                <a:schemeClr val="bg1"/>
              </a:solidFill>
              <a:latin typeface="Cambria" pitchFamily="18" charset="0"/>
            </a:rPr>
            <a:t>Торгаева</a:t>
          </a:r>
          <a:r>
            <a:rPr lang="ru-RU" sz="1900" b="1" baseline="0" dirty="0" smtClean="0">
              <a:solidFill>
                <a:schemeClr val="bg1"/>
              </a:solidFill>
              <a:latin typeface="Cambria" pitchFamily="18" charset="0"/>
            </a:rPr>
            <a:t> Анжелика Александровна,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baseline="0" dirty="0" smtClean="0">
              <a:solidFill>
                <a:schemeClr val="bg1"/>
              </a:solidFill>
              <a:latin typeface="Cambria" pitchFamily="18" charset="0"/>
            </a:rPr>
            <a:t>Главный специалист МБУ «Центр развития образования»</a:t>
          </a:r>
          <a:endParaRPr lang="ru-RU" sz="1400" b="1" dirty="0">
            <a:solidFill>
              <a:schemeClr val="bg1"/>
            </a:solidFill>
            <a:latin typeface="Cambria" pitchFamily="18" charset="0"/>
          </a:endParaRPr>
        </a:p>
      </dgm:t>
    </dgm:pt>
    <dgm:pt modelId="{6A2DAC1A-2A12-496B-AF65-BA1A3E929E0C}" type="parTrans" cxnId="{109261FA-C316-4CAB-B2D1-6B964EDA5FBC}">
      <dgm:prSet/>
      <dgm:spPr/>
      <dgm:t>
        <a:bodyPr/>
        <a:lstStyle/>
        <a:p>
          <a:endParaRPr lang="ru-RU"/>
        </a:p>
      </dgm:t>
    </dgm:pt>
    <dgm:pt modelId="{C2DAD243-AA28-4377-8CFA-C28561578497}" type="sibTrans" cxnId="{109261FA-C316-4CAB-B2D1-6B964EDA5FBC}">
      <dgm:prSet/>
      <dgm:spPr/>
      <dgm:t>
        <a:bodyPr/>
        <a:lstStyle/>
        <a:p>
          <a:endParaRPr lang="ru-RU"/>
        </a:p>
      </dgm:t>
    </dgm:pt>
    <dgm:pt modelId="{24511C8C-B94A-46BF-9F71-D3C635BE2C94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100" b="1" dirty="0" smtClean="0"/>
            <a:t>Кичигина Надежда </a:t>
          </a:r>
          <a:r>
            <a:rPr lang="ru-RU" sz="2100" b="1" dirty="0" err="1" smtClean="0"/>
            <a:t>Костантиновна</a:t>
          </a:r>
          <a:r>
            <a:rPr lang="ru-RU" sz="2100" b="1" dirty="0" smtClean="0"/>
            <a:t>, </a:t>
          </a:r>
          <a:r>
            <a:rPr lang="ru-RU" sz="1400" b="1" baseline="0" dirty="0" smtClean="0">
              <a:solidFill>
                <a:schemeClr val="bg1"/>
              </a:solidFill>
              <a:latin typeface="Cambria" pitchFamily="18" charset="0"/>
            </a:rPr>
            <a:t>заведующий отделом опеки и попечительства</a:t>
          </a:r>
          <a:endParaRPr lang="ru-RU" sz="1400" b="1" baseline="0" dirty="0">
            <a:solidFill>
              <a:schemeClr val="bg1"/>
            </a:solidFill>
            <a:latin typeface="Cambria" pitchFamily="18" charset="0"/>
          </a:endParaRPr>
        </a:p>
      </dgm:t>
    </dgm:pt>
    <dgm:pt modelId="{517792EB-28A7-4295-A3BA-ADC31A6EE4F1}" type="parTrans" cxnId="{A46848F3-AE5B-405F-9A0A-A434CC632864}">
      <dgm:prSet/>
      <dgm:spPr/>
    </dgm:pt>
    <dgm:pt modelId="{FB06E69B-86AF-4883-A9A3-DBC6BFE7B109}" type="sibTrans" cxnId="{A46848F3-AE5B-405F-9A0A-A434CC632864}">
      <dgm:prSet/>
      <dgm:spPr/>
    </dgm:pt>
    <dgm:pt modelId="{713A86C2-E226-4A95-AF6E-DBFFABA4B7F5}" type="pres">
      <dgm:prSet presAssocID="{DB837823-5328-47C5-8EEB-ABF5C770B58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D29DD2-DB00-4A83-9B8C-4A2D4A4466D1}" type="pres">
      <dgm:prSet presAssocID="{70269065-E9F0-4DD1-AF68-153C08C93CE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22ABF-5789-4967-9E92-0874ED21EC4B}" type="pres">
      <dgm:prSet presAssocID="{BE378B0A-9BFA-496B-8174-DC059B79FED6}" presName="sibTrans" presStyleCnt="0"/>
      <dgm:spPr/>
    </dgm:pt>
    <dgm:pt modelId="{5816E416-B953-42C6-8397-90D3EF95A691}" type="pres">
      <dgm:prSet presAssocID="{178F0226-6FB9-4709-9AFA-3564A2CF883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84A31-D048-436F-B009-37D0368720CC}" type="pres">
      <dgm:prSet presAssocID="{B0F8B2C9-3589-4D93-9FAD-B3B3C27A9D90}" presName="sibTrans" presStyleCnt="0"/>
      <dgm:spPr/>
    </dgm:pt>
    <dgm:pt modelId="{AA89ED64-711A-4A30-B94B-8C734EC6AA79}" type="pres">
      <dgm:prSet presAssocID="{8E265F10-5536-46AF-A618-64E667065C5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E1E77D-8449-471C-85EC-5A10EC631F82}" type="pres">
      <dgm:prSet presAssocID="{EEAB24E6-A459-4243-8D98-8E57E699A553}" presName="sibTrans" presStyleCnt="0"/>
      <dgm:spPr/>
    </dgm:pt>
    <dgm:pt modelId="{E61BC876-0AAD-494B-A00A-1C1A4F5F5942}" type="pres">
      <dgm:prSet presAssocID="{C4701C47-6D86-4AB6-8939-A8CE772701F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C14A2-3B51-4839-9DF4-F07524AFC1B0}" type="pres">
      <dgm:prSet presAssocID="{46424B50-9F1C-44CE-8795-374CBFF124FA}" presName="sibTrans" presStyleCnt="0"/>
      <dgm:spPr/>
    </dgm:pt>
    <dgm:pt modelId="{36EA9F7B-314A-4094-93D0-CDA367CCCB0C}" type="pres">
      <dgm:prSet presAssocID="{DD88CF8D-276E-4DB9-83BA-99E80B16A20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8AA54-2E39-478F-9525-DA8C9101B23A}" type="pres">
      <dgm:prSet presAssocID="{C2DAD243-AA28-4377-8CFA-C28561578497}" presName="sibTrans" presStyleCnt="0"/>
      <dgm:spPr/>
    </dgm:pt>
    <dgm:pt modelId="{E057FABC-CE53-4C1C-831F-E12211474545}" type="pres">
      <dgm:prSet presAssocID="{24511C8C-B94A-46BF-9F71-D3C635BE2C9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6637BC-4E67-4BC2-B9ED-208EA655D19A}" type="presOf" srcId="{70269065-E9F0-4DD1-AF68-153C08C93CEF}" destId="{3BD29DD2-DB00-4A83-9B8C-4A2D4A4466D1}" srcOrd="0" destOrd="0" presId="urn:microsoft.com/office/officeart/2005/8/layout/default#1"/>
    <dgm:cxn modelId="{94D0E4C9-41B2-435A-B5ED-F3160CE43DF1}" type="presOf" srcId="{C4701C47-6D86-4AB6-8939-A8CE772701FA}" destId="{E61BC876-0AAD-494B-A00A-1C1A4F5F5942}" srcOrd="0" destOrd="0" presId="urn:microsoft.com/office/officeart/2005/8/layout/default#1"/>
    <dgm:cxn modelId="{0FDD84AC-0538-42B0-B7B1-AE497072C620}" type="presOf" srcId="{DB837823-5328-47C5-8EEB-ABF5C770B584}" destId="{713A86C2-E226-4A95-AF6E-DBFFABA4B7F5}" srcOrd="0" destOrd="0" presId="urn:microsoft.com/office/officeart/2005/8/layout/default#1"/>
    <dgm:cxn modelId="{03032207-17D5-4FA6-A9E2-6812B62CE207}" type="presOf" srcId="{DD88CF8D-276E-4DB9-83BA-99E80B16A203}" destId="{36EA9F7B-314A-4094-93D0-CDA367CCCB0C}" srcOrd="0" destOrd="0" presId="urn:microsoft.com/office/officeart/2005/8/layout/default#1"/>
    <dgm:cxn modelId="{EE578A32-CF30-456E-9E18-4E4BDA7C095A}" srcId="{DB837823-5328-47C5-8EEB-ABF5C770B584}" destId="{70269065-E9F0-4DD1-AF68-153C08C93CEF}" srcOrd="0" destOrd="0" parTransId="{995FC6CE-0F20-4701-8C02-75612145BF98}" sibTransId="{BE378B0A-9BFA-496B-8174-DC059B79FED6}"/>
    <dgm:cxn modelId="{25855A67-F604-4E59-A8E9-91B7B59EA2D4}" type="presOf" srcId="{8E265F10-5536-46AF-A618-64E667065C57}" destId="{AA89ED64-711A-4A30-B94B-8C734EC6AA79}" srcOrd="0" destOrd="0" presId="urn:microsoft.com/office/officeart/2005/8/layout/default#1"/>
    <dgm:cxn modelId="{585470A6-199A-4371-919D-CE87717A4636}" srcId="{DB837823-5328-47C5-8EEB-ABF5C770B584}" destId="{178F0226-6FB9-4709-9AFA-3564A2CF883A}" srcOrd="1" destOrd="0" parTransId="{1DD9AF6D-F93A-4186-9687-7443780D6394}" sibTransId="{B0F8B2C9-3589-4D93-9FAD-B3B3C27A9D90}"/>
    <dgm:cxn modelId="{A46848F3-AE5B-405F-9A0A-A434CC632864}" srcId="{DB837823-5328-47C5-8EEB-ABF5C770B584}" destId="{24511C8C-B94A-46BF-9F71-D3C635BE2C94}" srcOrd="5" destOrd="0" parTransId="{517792EB-28A7-4295-A3BA-ADC31A6EE4F1}" sibTransId="{FB06E69B-86AF-4883-A9A3-DBC6BFE7B109}"/>
    <dgm:cxn modelId="{14DA168B-78CA-4F4E-85B5-7C4CB1D3B08C}" srcId="{DB837823-5328-47C5-8EEB-ABF5C770B584}" destId="{8E265F10-5536-46AF-A618-64E667065C57}" srcOrd="2" destOrd="0" parTransId="{59C93AFC-F534-415A-A7B9-F967179863F3}" sibTransId="{EEAB24E6-A459-4243-8D98-8E57E699A553}"/>
    <dgm:cxn modelId="{109261FA-C316-4CAB-B2D1-6B964EDA5FBC}" srcId="{DB837823-5328-47C5-8EEB-ABF5C770B584}" destId="{DD88CF8D-276E-4DB9-83BA-99E80B16A203}" srcOrd="4" destOrd="0" parTransId="{6A2DAC1A-2A12-496B-AF65-BA1A3E929E0C}" sibTransId="{C2DAD243-AA28-4377-8CFA-C28561578497}"/>
    <dgm:cxn modelId="{5D3C1138-DDCC-40F5-BA9E-5693E3A6E450}" type="presOf" srcId="{24511C8C-B94A-46BF-9F71-D3C635BE2C94}" destId="{E057FABC-CE53-4C1C-831F-E12211474545}" srcOrd="0" destOrd="0" presId="urn:microsoft.com/office/officeart/2005/8/layout/default#1"/>
    <dgm:cxn modelId="{159FCEE3-F9A0-4F37-9237-5E3CECA27EA9}" type="presOf" srcId="{178F0226-6FB9-4709-9AFA-3564A2CF883A}" destId="{5816E416-B953-42C6-8397-90D3EF95A691}" srcOrd="0" destOrd="0" presId="urn:microsoft.com/office/officeart/2005/8/layout/default#1"/>
    <dgm:cxn modelId="{A7F14EF6-7B41-4162-8BA2-0B9F836DB922}" srcId="{DB837823-5328-47C5-8EEB-ABF5C770B584}" destId="{C4701C47-6D86-4AB6-8939-A8CE772701FA}" srcOrd="3" destOrd="0" parTransId="{0DF76359-2B7A-43D1-9DAA-1227C89F871E}" sibTransId="{46424B50-9F1C-44CE-8795-374CBFF124FA}"/>
    <dgm:cxn modelId="{C91CD665-F49D-451C-90B7-015AF039575E}" type="presParOf" srcId="{713A86C2-E226-4A95-AF6E-DBFFABA4B7F5}" destId="{3BD29DD2-DB00-4A83-9B8C-4A2D4A4466D1}" srcOrd="0" destOrd="0" presId="urn:microsoft.com/office/officeart/2005/8/layout/default#1"/>
    <dgm:cxn modelId="{8D3CA4F2-C065-4917-B1EE-4AB9766FDBFE}" type="presParOf" srcId="{713A86C2-E226-4A95-AF6E-DBFFABA4B7F5}" destId="{4E422ABF-5789-4967-9E92-0874ED21EC4B}" srcOrd="1" destOrd="0" presId="urn:microsoft.com/office/officeart/2005/8/layout/default#1"/>
    <dgm:cxn modelId="{C2D8E26E-F9FB-47F3-AA30-73C1EDF6E110}" type="presParOf" srcId="{713A86C2-E226-4A95-AF6E-DBFFABA4B7F5}" destId="{5816E416-B953-42C6-8397-90D3EF95A691}" srcOrd="2" destOrd="0" presId="urn:microsoft.com/office/officeart/2005/8/layout/default#1"/>
    <dgm:cxn modelId="{2CEF04C7-AE16-45DA-AEF7-7D649F2B95D7}" type="presParOf" srcId="{713A86C2-E226-4A95-AF6E-DBFFABA4B7F5}" destId="{FC584A31-D048-436F-B009-37D0368720CC}" srcOrd="3" destOrd="0" presId="urn:microsoft.com/office/officeart/2005/8/layout/default#1"/>
    <dgm:cxn modelId="{49FB0E6E-FA46-4378-A779-E99D5D70A979}" type="presParOf" srcId="{713A86C2-E226-4A95-AF6E-DBFFABA4B7F5}" destId="{AA89ED64-711A-4A30-B94B-8C734EC6AA79}" srcOrd="4" destOrd="0" presId="urn:microsoft.com/office/officeart/2005/8/layout/default#1"/>
    <dgm:cxn modelId="{62CC95A3-DE63-41EB-B9D2-904093BBA69D}" type="presParOf" srcId="{713A86C2-E226-4A95-AF6E-DBFFABA4B7F5}" destId="{DDE1E77D-8449-471C-85EC-5A10EC631F82}" srcOrd="5" destOrd="0" presId="urn:microsoft.com/office/officeart/2005/8/layout/default#1"/>
    <dgm:cxn modelId="{2A375885-7B42-45F1-BF54-035CAA0F920B}" type="presParOf" srcId="{713A86C2-E226-4A95-AF6E-DBFFABA4B7F5}" destId="{E61BC876-0AAD-494B-A00A-1C1A4F5F5942}" srcOrd="6" destOrd="0" presId="urn:microsoft.com/office/officeart/2005/8/layout/default#1"/>
    <dgm:cxn modelId="{27BAF5F5-5DEE-4B9C-B957-6A1F403BE31C}" type="presParOf" srcId="{713A86C2-E226-4A95-AF6E-DBFFABA4B7F5}" destId="{A2FC14A2-3B51-4839-9DF4-F07524AFC1B0}" srcOrd="7" destOrd="0" presId="urn:microsoft.com/office/officeart/2005/8/layout/default#1"/>
    <dgm:cxn modelId="{36A75658-5562-43A9-91CF-FFC2CAA54F84}" type="presParOf" srcId="{713A86C2-E226-4A95-AF6E-DBFFABA4B7F5}" destId="{36EA9F7B-314A-4094-93D0-CDA367CCCB0C}" srcOrd="8" destOrd="0" presId="urn:microsoft.com/office/officeart/2005/8/layout/default#1"/>
    <dgm:cxn modelId="{455E2CA3-E52C-4AE3-8D94-606E67A67007}" type="presParOf" srcId="{713A86C2-E226-4A95-AF6E-DBFFABA4B7F5}" destId="{D398AA54-2E39-478F-9525-DA8C9101B23A}" srcOrd="9" destOrd="0" presId="urn:microsoft.com/office/officeart/2005/8/layout/default#1"/>
    <dgm:cxn modelId="{702B45E8-2939-4A01-9DF2-6441F1D475CE}" type="presParOf" srcId="{713A86C2-E226-4A95-AF6E-DBFFABA4B7F5}" destId="{E057FABC-CE53-4C1C-831F-E12211474545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079357-F5D0-4D86-B9BB-9CCB161686C5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B9D573-C8D1-456B-B35F-BBDE47E9E914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Выявление нарушении</a:t>
          </a:r>
          <a:endParaRPr lang="ru-RU" b="1" dirty="0"/>
        </a:p>
      </dgm:t>
    </dgm:pt>
    <dgm:pt modelId="{98F96D14-5741-4832-B11C-1E7929066D1B}" type="parTrans" cxnId="{962F3CEA-D489-4534-8EB0-5CA8BEAED1B7}">
      <dgm:prSet/>
      <dgm:spPr/>
      <dgm:t>
        <a:bodyPr/>
        <a:lstStyle/>
        <a:p>
          <a:endParaRPr lang="ru-RU"/>
        </a:p>
      </dgm:t>
    </dgm:pt>
    <dgm:pt modelId="{FEC159F7-9A92-4F8D-9DCF-AEB74AF60A4C}" type="sibTrans" cxnId="{962F3CEA-D489-4534-8EB0-5CA8BEAED1B7}">
      <dgm:prSet/>
      <dgm:spPr/>
      <dgm:t>
        <a:bodyPr/>
        <a:lstStyle/>
        <a:p>
          <a:endParaRPr lang="ru-RU"/>
        </a:p>
      </dgm:t>
    </dgm:pt>
    <dgm:pt modelId="{8E95A84A-2037-4E26-8813-B4C6754E99FB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Консультация по способу устранения</a:t>
          </a:r>
          <a:endParaRPr lang="ru-RU" dirty="0"/>
        </a:p>
      </dgm:t>
    </dgm:pt>
    <dgm:pt modelId="{F700B823-5E3B-40BB-ADC6-20B064E07CC0}" type="parTrans" cxnId="{090E4582-0B81-499D-B30D-BF06AB06D1A9}">
      <dgm:prSet/>
      <dgm:spPr/>
      <dgm:t>
        <a:bodyPr/>
        <a:lstStyle/>
        <a:p>
          <a:endParaRPr lang="ru-RU"/>
        </a:p>
      </dgm:t>
    </dgm:pt>
    <dgm:pt modelId="{A0C79A2B-9CFD-426C-B3DA-4CB91A13BF57}" type="sibTrans" cxnId="{090E4582-0B81-499D-B30D-BF06AB06D1A9}">
      <dgm:prSet/>
      <dgm:spPr/>
      <dgm:t>
        <a:bodyPr/>
        <a:lstStyle/>
        <a:p>
          <a:endParaRPr lang="ru-RU"/>
        </a:p>
      </dgm:t>
    </dgm:pt>
    <dgm:pt modelId="{D54EA856-97B0-48C8-86DC-337BD5DC4963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Разработка плана совместных действий</a:t>
          </a:r>
          <a:endParaRPr lang="ru-RU" dirty="0"/>
        </a:p>
      </dgm:t>
    </dgm:pt>
    <dgm:pt modelId="{18A1DF56-3F84-47E3-BC3A-4B515819089F}" type="parTrans" cxnId="{A7074218-CBCD-4786-902E-BF6B7D663D0D}">
      <dgm:prSet/>
      <dgm:spPr/>
      <dgm:t>
        <a:bodyPr/>
        <a:lstStyle/>
        <a:p>
          <a:endParaRPr lang="ru-RU"/>
        </a:p>
      </dgm:t>
    </dgm:pt>
    <dgm:pt modelId="{7FA11CE1-D057-4426-890A-655612AE7F77}" type="sibTrans" cxnId="{A7074218-CBCD-4786-902E-BF6B7D663D0D}">
      <dgm:prSet/>
      <dgm:spPr/>
      <dgm:t>
        <a:bodyPr/>
        <a:lstStyle/>
        <a:p>
          <a:endParaRPr lang="ru-RU"/>
        </a:p>
      </dgm:t>
    </dgm:pt>
    <dgm:pt modelId="{B4757745-892F-47C8-A0E2-EFCB565D3AEE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Повторный самоконтроль</a:t>
          </a:r>
          <a:endParaRPr lang="ru-RU" b="1" dirty="0"/>
        </a:p>
      </dgm:t>
    </dgm:pt>
    <dgm:pt modelId="{3772B95A-428C-4A05-84D2-9933A4E929C3}" type="parTrans" cxnId="{5385810E-36EA-47A0-A98D-211A2085E1B0}">
      <dgm:prSet/>
      <dgm:spPr/>
      <dgm:t>
        <a:bodyPr/>
        <a:lstStyle/>
        <a:p>
          <a:endParaRPr lang="ru-RU"/>
        </a:p>
      </dgm:t>
    </dgm:pt>
    <dgm:pt modelId="{662CE230-1EE9-4052-BA19-9F1ECD627B8C}" type="sibTrans" cxnId="{5385810E-36EA-47A0-A98D-211A2085E1B0}">
      <dgm:prSet/>
      <dgm:spPr/>
      <dgm:t>
        <a:bodyPr/>
        <a:lstStyle/>
        <a:p>
          <a:endParaRPr lang="ru-RU"/>
        </a:p>
      </dgm:t>
    </dgm:pt>
    <dgm:pt modelId="{C9CBDFEC-7DF6-4144-A964-041DB02A4545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Публичное обсуждение результатов</a:t>
          </a:r>
          <a:endParaRPr lang="ru-RU" dirty="0"/>
        </a:p>
      </dgm:t>
    </dgm:pt>
    <dgm:pt modelId="{0BDF1047-FDFE-4ABB-B415-07513BF8AEDD}" type="parTrans" cxnId="{68045E1E-985A-4C7D-B990-15BE4E18BAA3}">
      <dgm:prSet/>
      <dgm:spPr/>
      <dgm:t>
        <a:bodyPr/>
        <a:lstStyle/>
        <a:p>
          <a:endParaRPr lang="ru-RU"/>
        </a:p>
      </dgm:t>
    </dgm:pt>
    <dgm:pt modelId="{8A317151-B038-4C1C-A445-F57C3F2DE206}" type="sibTrans" cxnId="{68045E1E-985A-4C7D-B990-15BE4E18BAA3}">
      <dgm:prSet/>
      <dgm:spPr/>
      <dgm:t>
        <a:bodyPr/>
        <a:lstStyle/>
        <a:p>
          <a:endParaRPr lang="ru-RU"/>
        </a:p>
      </dgm:t>
    </dgm:pt>
    <dgm:pt modelId="{597F3ABD-C4ED-49B8-804C-F9A762FD2B65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Анализ эффективности устранённых нарушений</a:t>
          </a:r>
          <a:endParaRPr lang="ru-RU" dirty="0"/>
        </a:p>
      </dgm:t>
    </dgm:pt>
    <dgm:pt modelId="{B704E97A-AFE2-402E-A7E5-FDA8B1BB33A3}" type="parTrans" cxnId="{EF253513-6C94-4860-B6E3-C6A70BBEBAD7}">
      <dgm:prSet/>
      <dgm:spPr/>
      <dgm:t>
        <a:bodyPr/>
        <a:lstStyle/>
        <a:p>
          <a:endParaRPr lang="ru-RU"/>
        </a:p>
      </dgm:t>
    </dgm:pt>
    <dgm:pt modelId="{016B7169-F470-48AA-B7F2-990F19EEE225}" type="sibTrans" cxnId="{EF253513-6C94-4860-B6E3-C6A70BBEBAD7}">
      <dgm:prSet/>
      <dgm:spPr/>
      <dgm:t>
        <a:bodyPr/>
        <a:lstStyle/>
        <a:p>
          <a:endParaRPr lang="ru-RU"/>
        </a:p>
      </dgm:t>
    </dgm:pt>
    <dgm:pt modelId="{A36298B4-6B36-4B3F-86D2-C9769BA9D69C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Управление изменениями</a:t>
          </a:r>
          <a:endParaRPr lang="ru-RU" b="1" dirty="0"/>
        </a:p>
      </dgm:t>
    </dgm:pt>
    <dgm:pt modelId="{381751CC-7E61-4380-AD73-94A28319DC2A}" type="parTrans" cxnId="{7BA43361-2201-431B-BF8E-40F4BC765C14}">
      <dgm:prSet/>
      <dgm:spPr/>
      <dgm:t>
        <a:bodyPr/>
        <a:lstStyle/>
        <a:p>
          <a:endParaRPr lang="ru-RU"/>
        </a:p>
      </dgm:t>
    </dgm:pt>
    <dgm:pt modelId="{EF600241-F0B9-4CBD-B497-2755B3EEB44C}" type="sibTrans" cxnId="{7BA43361-2201-431B-BF8E-40F4BC765C14}">
      <dgm:prSet/>
      <dgm:spPr/>
      <dgm:t>
        <a:bodyPr/>
        <a:lstStyle/>
        <a:p>
          <a:endParaRPr lang="ru-RU"/>
        </a:p>
      </dgm:t>
    </dgm:pt>
    <dgm:pt modelId="{CC9039F4-FB5C-4F3F-9809-CA4712EAAF69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Педагогический совет</a:t>
          </a:r>
          <a:endParaRPr lang="ru-RU" dirty="0"/>
        </a:p>
      </dgm:t>
    </dgm:pt>
    <dgm:pt modelId="{4AC5B7EE-D2EF-4583-A151-E2D7347A5F98}" type="parTrans" cxnId="{AFC82E93-411C-478C-B1C4-81C7C93D7A50}">
      <dgm:prSet/>
      <dgm:spPr/>
    </dgm:pt>
    <dgm:pt modelId="{195E8BBF-C824-4D0D-930C-14404C5A33B2}" type="sibTrans" cxnId="{AFC82E93-411C-478C-B1C4-81C7C93D7A50}">
      <dgm:prSet/>
      <dgm:spPr/>
    </dgm:pt>
    <dgm:pt modelId="{5F6FAE9C-B5A8-4513-BD07-9564AF8CDC02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Межшкольное партнёрство (Опорные площадки, Методические дни, Семинары)</a:t>
          </a:r>
          <a:endParaRPr lang="ru-RU" dirty="0"/>
        </a:p>
      </dgm:t>
    </dgm:pt>
    <dgm:pt modelId="{D1D76F13-6A87-44C1-92A5-13CEA37AB025}" type="parTrans" cxnId="{1FD536EB-342F-4835-A7CD-FAC85D70E15E}">
      <dgm:prSet/>
      <dgm:spPr/>
    </dgm:pt>
    <dgm:pt modelId="{52EB4624-CC29-4032-93D7-652909329CDC}" type="sibTrans" cxnId="{1FD536EB-342F-4835-A7CD-FAC85D70E15E}">
      <dgm:prSet/>
      <dgm:spPr/>
    </dgm:pt>
    <dgm:pt modelId="{44B8FBE0-62CC-43AD-B0F7-C650F2C5C415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Совещание при директоре</a:t>
          </a:r>
          <a:endParaRPr lang="ru-RU" dirty="0"/>
        </a:p>
      </dgm:t>
    </dgm:pt>
    <dgm:pt modelId="{2DBE84EA-26BC-40CE-BB75-448B6251B742}" type="parTrans" cxnId="{053E4C21-767B-4373-80CB-9433902F4A61}">
      <dgm:prSet/>
      <dgm:spPr/>
    </dgm:pt>
    <dgm:pt modelId="{DD0317FE-9F83-413D-A7D6-46EE2D300BD5}" type="sibTrans" cxnId="{053E4C21-767B-4373-80CB-9433902F4A61}">
      <dgm:prSet/>
      <dgm:spPr/>
    </dgm:pt>
    <dgm:pt modelId="{4BBD3578-B32E-4DA0-A508-C0B826310FAA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ММО</a:t>
          </a:r>
          <a:endParaRPr lang="ru-RU" dirty="0"/>
        </a:p>
      </dgm:t>
    </dgm:pt>
    <dgm:pt modelId="{2E49701C-24F1-42C5-AC56-68CC067B773F}" type="parTrans" cxnId="{C74170C0-9274-4E9B-8086-00EC10BA6A3A}">
      <dgm:prSet/>
      <dgm:spPr/>
    </dgm:pt>
    <dgm:pt modelId="{321E7B67-2E35-4F2B-9AFE-E024E5D616B9}" type="sibTrans" cxnId="{C74170C0-9274-4E9B-8086-00EC10BA6A3A}">
      <dgm:prSet/>
      <dgm:spPr/>
    </dgm:pt>
    <dgm:pt modelId="{0F64A687-069B-496B-B997-896895906F78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Рабочая группа</a:t>
          </a:r>
          <a:endParaRPr lang="ru-RU" dirty="0"/>
        </a:p>
      </dgm:t>
    </dgm:pt>
    <dgm:pt modelId="{D151DBB1-8A0E-499F-B8C8-F7A8EED017A2}" type="parTrans" cxnId="{59891D7C-07EE-42CB-8634-38298C50661F}">
      <dgm:prSet/>
      <dgm:spPr/>
    </dgm:pt>
    <dgm:pt modelId="{08B258CE-B043-43C1-98FF-402C8FEA9938}" type="sibTrans" cxnId="{59891D7C-07EE-42CB-8634-38298C50661F}">
      <dgm:prSet/>
      <dgm:spPr/>
    </dgm:pt>
    <dgm:pt modelId="{B258AE66-CD50-42AA-B57A-1AB2E72D517A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Муниципальные советы директоров</a:t>
          </a:r>
          <a:endParaRPr lang="ru-RU" dirty="0"/>
        </a:p>
      </dgm:t>
    </dgm:pt>
    <dgm:pt modelId="{48596BBF-83E6-4019-B162-5C7FFC9B324D}" type="parTrans" cxnId="{3A26FAC4-04AD-4920-A05B-5A685E5DC3DF}">
      <dgm:prSet/>
      <dgm:spPr/>
    </dgm:pt>
    <dgm:pt modelId="{F5AA64FE-C3A3-4CDE-9B79-E1EF1FBE70C6}" type="sibTrans" cxnId="{3A26FAC4-04AD-4920-A05B-5A685E5DC3DF}">
      <dgm:prSet/>
      <dgm:spPr/>
    </dgm:pt>
    <dgm:pt modelId="{73FF405D-9CCC-4937-A7C9-8EA022AE38AF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Муниципальные совещания</a:t>
          </a:r>
          <a:endParaRPr lang="ru-RU" dirty="0"/>
        </a:p>
      </dgm:t>
    </dgm:pt>
    <dgm:pt modelId="{141F9FAF-59AA-447C-AB05-E29690D64B98}" type="parTrans" cxnId="{20809E3D-54B5-4883-BA29-5BC1C617CE36}">
      <dgm:prSet/>
      <dgm:spPr/>
    </dgm:pt>
    <dgm:pt modelId="{76E83A6B-82F1-49F9-8D5A-E4CF6D108BB7}" type="sibTrans" cxnId="{20809E3D-54B5-4883-BA29-5BC1C617CE36}">
      <dgm:prSet/>
      <dgm:spPr/>
    </dgm:pt>
    <dgm:pt modelId="{D7244F95-B1BC-43DC-8D9D-3F1BA8AA55A9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Совершенствование управленческих механизмов</a:t>
          </a:r>
          <a:endParaRPr lang="ru-RU" dirty="0"/>
        </a:p>
      </dgm:t>
    </dgm:pt>
    <dgm:pt modelId="{09279224-C597-4BC7-AE00-9832AE2E8E40}" type="parTrans" cxnId="{BBB7A6A9-B45A-4E19-A2BF-8FCC8592F6E4}">
      <dgm:prSet/>
      <dgm:spPr/>
    </dgm:pt>
    <dgm:pt modelId="{9B2EA8B0-84C9-4053-A051-CC0243CAA690}" type="sibTrans" cxnId="{BBB7A6A9-B45A-4E19-A2BF-8FCC8592F6E4}">
      <dgm:prSet/>
      <dgm:spPr/>
    </dgm:pt>
    <dgm:pt modelId="{56980D13-AC50-4E21-BE82-F4C305AD8CEB}" type="pres">
      <dgm:prSet presAssocID="{C7079357-F5D0-4D86-B9BB-9CCB161686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ACE305-1F3E-4661-8727-BBD281743220}" type="pres">
      <dgm:prSet presAssocID="{99B9D573-C8D1-456B-B35F-BBDE47E9E91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B38FF-8CD2-4859-9EA4-16EE368BB073}" type="pres">
      <dgm:prSet presAssocID="{FEC159F7-9A92-4F8D-9DCF-AEB74AF60A4C}" presName="sibTrans" presStyleCnt="0"/>
      <dgm:spPr/>
    </dgm:pt>
    <dgm:pt modelId="{881BDC97-D8B1-4073-AA57-CF7C300F069C}" type="pres">
      <dgm:prSet presAssocID="{B4757745-892F-47C8-A0E2-EFCB565D3AE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EE4F56-B60E-4F82-9768-832DD20B329C}" type="pres">
      <dgm:prSet presAssocID="{662CE230-1EE9-4052-BA19-9F1ECD627B8C}" presName="sibTrans" presStyleCnt="0"/>
      <dgm:spPr/>
    </dgm:pt>
    <dgm:pt modelId="{B0FC1818-2CC0-4C9E-BEDC-73292D6D56CF}" type="pres">
      <dgm:prSet presAssocID="{A36298B4-6B36-4B3F-86D2-C9769BA9D69C}" presName="node" presStyleLbl="node1" presStyleIdx="2" presStyleCnt="3" custLinFactNeighborX="-31497" custLinFactNeighborY="-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D536EB-342F-4835-A7CD-FAC85D70E15E}" srcId="{99B9D573-C8D1-456B-B35F-BBDE47E9E914}" destId="{5F6FAE9C-B5A8-4513-BD07-9564AF8CDC02}" srcOrd="2" destOrd="0" parTransId="{D1D76F13-6A87-44C1-92A5-13CEA37AB025}" sibTransId="{52EB4624-CC29-4032-93D7-652909329CDC}"/>
    <dgm:cxn modelId="{20809E3D-54B5-4883-BA29-5BC1C617CE36}" srcId="{A36298B4-6B36-4B3F-86D2-C9769BA9D69C}" destId="{73FF405D-9CCC-4937-A7C9-8EA022AE38AF}" srcOrd="5" destOrd="0" parTransId="{141F9FAF-59AA-447C-AB05-E29690D64B98}" sibTransId="{76E83A6B-82F1-49F9-8D5A-E4CF6D108BB7}"/>
    <dgm:cxn modelId="{DD2213D2-E2E1-4BD8-9D50-F78C43C8A660}" type="presOf" srcId="{C9CBDFEC-7DF6-4144-A964-041DB02A4545}" destId="{881BDC97-D8B1-4073-AA57-CF7C300F069C}" srcOrd="0" destOrd="1" presId="urn:microsoft.com/office/officeart/2005/8/layout/hList6"/>
    <dgm:cxn modelId="{A7074218-CBCD-4786-902E-BF6B7D663D0D}" srcId="{99B9D573-C8D1-456B-B35F-BBDE47E9E914}" destId="{D54EA856-97B0-48C8-86DC-337BD5DC4963}" srcOrd="1" destOrd="0" parTransId="{18A1DF56-3F84-47E3-BC3A-4B515819089F}" sibTransId="{7FA11CE1-D057-4426-890A-655612AE7F77}"/>
    <dgm:cxn modelId="{053E4C21-767B-4373-80CB-9433902F4A61}" srcId="{A36298B4-6B36-4B3F-86D2-C9769BA9D69C}" destId="{44B8FBE0-62CC-43AD-B0F7-C650F2C5C415}" srcOrd="1" destOrd="0" parTransId="{2DBE84EA-26BC-40CE-BB75-448B6251B742}" sibTransId="{DD0317FE-9F83-413D-A7D6-46EE2D300BD5}"/>
    <dgm:cxn modelId="{6430EEB8-A3EC-4973-9AFB-4D387994F879}" type="presOf" srcId="{A36298B4-6B36-4B3F-86D2-C9769BA9D69C}" destId="{B0FC1818-2CC0-4C9E-BEDC-73292D6D56CF}" srcOrd="0" destOrd="0" presId="urn:microsoft.com/office/officeart/2005/8/layout/hList6"/>
    <dgm:cxn modelId="{962F3CEA-D489-4534-8EB0-5CA8BEAED1B7}" srcId="{C7079357-F5D0-4D86-B9BB-9CCB161686C5}" destId="{99B9D573-C8D1-456B-B35F-BBDE47E9E914}" srcOrd="0" destOrd="0" parTransId="{98F96D14-5741-4832-B11C-1E7929066D1B}" sibTransId="{FEC159F7-9A92-4F8D-9DCF-AEB74AF60A4C}"/>
    <dgm:cxn modelId="{D582B8E1-6691-4D92-B5D3-936514049C92}" type="presOf" srcId="{C7079357-F5D0-4D86-B9BB-9CCB161686C5}" destId="{56980D13-AC50-4E21-BE82-F4C305AD8CEB}" srcOrd="0" destOrd="0" presId="urn:microsoft.com/office/officeart/2005/8/layout/hList6"/>
    <dgm:cxn modelId="{A26505DE-9DD9-4AFF-8A29-F2CE8EA483FD}" type="presOf" srcId="{D7244F95-B1BC-43DC-8D9D-3F1BA8AA55A9}" destId="{881BDC97-D8B1-4073-AA57-CF7C300F069C}" srcOrd="0" destOrd="3" presId="urn:microsoft.com/office/officeart/2005/8/layout/hList6"/>
    <dgm:cxn modelId="{77B619F1-CD2D-4FD6-AB3F-912B09749880}" type="presOf" srcId="{B258AE66-CD50-42AA-B57A-1AB2E72D517A}" destId="{B0FC1818-2CC0-4C9E-BEDC-73292D6D56CF}" srcOrd="0" destOrd="5" presId="urn:microsoft.com/office/officeart/2005/8/layout/hList6"/>
    <dgm:cxn modelId="{B57CC543-64A1-4CE9-AC23-EDF9E6653A4A}" type="presOf" srcId="{5F6FAE9C-B5A8-4513-BD07-9564AF8CDC02}" destId="{85ACE305-1F3E-4661-8727-BBD281743220}" srcOrd="0" destOrd="3" presId="urn:microsoft.com/office/officeart/2005/8/layout/hList6"/>
    <dgm:cxn modelId="{7BA43361-2201-431B-BF8E-40F4BC765C14}" srcId="{C7079357-F5D0-4D86-B9BB-9CCB161686C5}" destId="{A36298B4-6B36-4B3F-86D2-C9769BA9D69C}" srcOrd="2" destOrd="0" parTransId="{381751CC-7E61-4380-AD73-94A28319DC2A}" sibTransId="{EF600241-F0B9-4CBD-B497-2755B3EEB44C}"/>
    <dgm:cxn modelId="{5385810E-36EA-47A0-A98D-211A2085E1B0}" srcId="{C7079357-F5D0-4D86-B9BB-9CCB161686C5}" destId="{B4757745-892F-47C8-A0E2-EFCB565D3AEE}" srcOrd="1" destOrd="0" parTransId="{3772B95A-428C-4A05-84D2-9933A4E929C3}" sibTransId="{662CE230-1EE9-4052-BA19-9F1ECD627B8C}"/>
    <dgm:cxn modelId="{92E4D9BA-B006-4C6C-8210-06E35FC269AB}" type="presOf" srcId="{4BBD3578-B32E-4DA0-A508-C0B826310FAA}" destId="{B0FC1818-2CC0-4C9E-BEDC-73292D6D56CF}" srcOrd="0" destOrd="3" presId="urn:microsoft.com/office/officeart/2005/8/layout/hList6"/>
    <dgm:cxn modelId="{C74170C0-9274-4E9B-8086-00EC10BA6A3A}" srcId="{A36298B4-6B36-4B3F-86D2-C9769BA9D69C}" destId="{4BBD3578-B32E-4DA0-A508-C0B826310FAA}" srcOrd="2" destOrd="0" parTransId="{2E49701C-24F1-42C5-AC56-68CC067B773F}" sibTransId="{321E7B67-2E35-4F2B-9AFE-E024E5D616B9}"/>
    <dgm:cxn modelId="{30B6C137-6456-4D3A-AEB6-8A867BD2C263}" type="presOf" srcId="{D54EA856-97B0-48C8-86DC-337BD5DC4963}" destId="{85ACE305-1F3E-4661-8727-BBD281743220}" srcOrd="0" destOrd="2" presId="urn:microsoft.com/office/officeart/2005/8/layout/hList6"/>
    <dgm:cxn modelId="{AFC82E93-411C-478C-B1C4-81C7C93D7A50}" srcId="{A36298B4-6B36-4B3F-86D2-C9769BA9D69C}" destId="{CC9039F4-FB5C-4F3F-9809-CA4712EAAF69}" srcOrd="0" destOrd="0" parTransId="{4AC5B7EE-D2EF-4583-A151-E2D7347A5F98}" sibTransId="{195E8BBF-C824-4D0D-930C-14404C5A33B2}"/>
    <dgm:cxn modelId="{68045E1E-985A-4C7D-B990-15BE4E18BAA3}" srcId="{B4757745-892F-47C8-A0E2-EFCB565D3AEE}" destId="{C9CBDFEC-7DF6-4144-A964-041DB02A4545}" srcOrd="0" destOrd="0" parTransId="{0BDF1047-FDFE-4ABB-B415-07513BF8AEDD}" sibTransId="{8A317151-B038-4C1C-A445-F57C3F2DE206}"/>
    <dgm:cxn modelId="{772708E3-89F0-45DC-93EC-B8D3BB63A736}" type="presOf" srcId="{8E95A84A-2037-4E26-8813-B4C6754E99FB}" destId="{85ACE305-1F3E-4661-8727-BBD281743220}" srcOrd="0" destOrd="1" presId="urn:microsoft.com/office/officeart/2005/8/layout/hList6"/>
    <dgm:cxn modelId="{4DBAC46D-11D1-4B7E-B93C-C23515533D9B}" type="presOf" srcId="{73FF405D-9CCC-4937-A7C9-8EA022AE38AF}" destId="{B0FC1818-2CC0-4C9E-BEDC-73292D6D56CF}" srcOrd="0" destOrd="6" presId="urn:microsoft.com/office/officeart/2005/8/layout/hList6"/>
    <dgm:cxn modelId="{BB4195DA-6EAD-4C94-AC07-A554EC94AE14}" type="presOf" srcId="{B4757745-892F-47C8-A0E2-EFCB565D3AEE}" destId="{881BDC97-D8B1-4073-AA57-CF7C300F069C}" srcOrd="0" destOrd="0" presId="urn:microsoft.com/office/officeart/2005/8/layout/hList6"/>
    <dgm:cxn modelId="{090E4582-0B81-499D-B30D-BF06AB06D1A9}" srcId="{99B9D573-C8D1-456B-B35F-BBDE47E9E914}" destId="{8E95A84A-2037-4E26-8813-B4C6754E99FB}" srcOrd="0" destOrd="0" parTransId="{F700B823-5E3B-40BB-ADC6-20B064E07CC0}" sibTransId="{A0C79A2B-9CFD-426C-B3DA-4CB91A13BF57}"/>
    <dgm:cxn modelId="{BBB7A6A9-B45A-4E19-A2BF-8FCC8592F6E4}" srcId="{B4757745-892F-47C8-A0E2-EFCB565D3AEE}" destId="{D7244F95-B1BC-43DC-8D9D-3F1BA8AA55A9}" srcOrd="2" destOrd="0" parTransId="{09279224-C597-4BC7-AE00-9832AE2E8E40}" sibTransId="{9B2EA8B0-84C9-4053-A051-CC0243CAA690}"/>
    <dgm:cxn modelId="{3A54FCB2-2A68-4AB5-A855-3B4F227AD283}" type="presOf" srcId="{CC9039F4-FB5C-4F3F-9809-CA4712EAAF69}" destId="{B0FC1818-2CC0-4C9E-BEDC-73292D6D56CF}" srcOrd="0" destOrd="1" presId="urn:microsoft.com/office/officeart/2005/8/layout/hList6"/>
    <dgm:cxn modelId="{AD62AEF3-1AE0-4923-90FA-0742BFBB558F}" type="presOf" srcId="{44B8FBE0-62CC-43AD-B0F7-C650F2C5C415}" destId="{B0FC1818-2CC0-4C9E-BEDC-73292D6D56CF}" srcOrd="0" destOrd="2" presId="urn:microsoft.com/office/officeart/2005/8/layout/hList6"/>
    <dgm:cxn modelId="{3F262971-26C4-4889-8B9F-15FDA6D25E68}" type="presOf" srcId="{0F64A687-069B-496B-B997-896895906F78}" destId="{B0FC1818-2CC0-4C9E-BEDC-73292D6D56CF}" srcOrd="0" destOrd="4" presId="urn:microsoft.com/office/officeart/2005/8/layout/hList6"/>
    <dgm:cxn modelId="{6E894394-3D82-4717-B1D0-DF43CAEB829B}" type="presOf" srcId="{597F3ABD-C4ED-49B8-804C-F9A762FD2B65}" destId="{881BDC97-D8B1-4073-AA57-CF7C300F069C}" srcOrd="0" destOrd="2" presId="urn:microsoft.com/office/officeart/2005/8/layout/hList6"/>
    <dgm:cxn modelId="{1E9B7537-EBD0-4899-93A3-E4AC9BA95A78}" type="presOf" srcId="{99B9D573-C8D1-456B-B35F-BBDE47E9E914}" destId="{85ACE305-1F3E-4661-8727-BBD281743220}" srcOrd="0" destOrd="0" presId="urn:microsoft.com/office/officeart/2005/8/layout/hList6"/>
    <dgm:cxn modelId="{3A26FAC4-04AD-4920-A05B-5A685E5DC3DF}" srcId="{A36298B4-6B36-4B3F-86D2-C9769BA9D69C}" destId="{B258AE66-CD50-42AA-B57A-1AB2E72D517A}" srcOrd="4" destOrd="0" parTransId="{48596BBF-83E6-4019-B162-5C7FFC9B324D}" sibTransId="{F5AA64FE-C3A3-4CDE-9B79-E1EF1FBE70C6}"/>
    <dgm:cxn modelId="{59891D7C-07EE-42CB-8634-38298C50661F}" srcId="{A36298B4-6B36-4B3F-86D2-C9769BA9D69C}" destId="{0F64A687-069B-496B-B997-896895906F78}" srcOrd="3" destOrd="0" parTransId="{D151DBB1-8A0E-499F-B8C8-F7A8EED017A2}" sibTransId="{08B258CE-B043-43C1-98FF-402C8FEA9938}"/>
    <dgm:cxn modelId="{EF253513-6C94-4860-B6E3-C6A70BBEBAD7}" srcId="{B4757745-892F-47C8-A0E2-EFCB565D3AEE}" destId="{597F3ABD-C4ED-49B8-804C-F9A762FD2B65}" srcOrd="1" destOrd="0" parTransId="{B704E97A-AFE2-402E-A7E5-FDA8B1BB33A3}" sibTransId="{016B7169-F470-48AA-B7F2-990F19EEE225}"/>
    <dgm:cxn modelId="{6F10BADD-B61A-4520-84AF-1B3E917F2C59}" type="presParOf" srcId="{56980D13-AC50-4E21-BE82-F4C305AD8CEB}" destId="{85ACE305-1F3E-4661-8727-BBD281743220}" srcOrd="0" destOrd="0" presId="urn:microsoft.com/office/officeart/2005/8/layout/hList6"/>
    <dgm:cxn modelId="{AB4BA738-CA85-49C8-A63F-CC2592074A38}" type="presParOf" srcId="{56980D13-AC50-4E21-BE82-F4C305AD8CEB}" destId="{324B38FF-8CD2-4859-9EA4-16EE368BB073}" srcOrd="1" destOrd="0" presId="urn:microsoft.com/office/officeart/2005/8/layout/hList6"/>
    <dgm:cxn modelId="{CAF46158-7AAE-4217-9C4D-AAA6FEDD5F66}" type="presParOf" srcId="{56980D13-AC50-4E21-BE82-F4C305AD8CEB}" destId="{881BDC97-D8B1-4073-AA57-CF7C300F069C}" srcOrd="2" destOrd="0" presId="urn:microsoft.com/office/officeart/2005/8/layout/hList6"/>
    <dgm:cxn modelId="{816C8A27-E577-4DD1-AC9B-35C44BE3B858}" type="presParOf" srcId="{56980D13-AC50-4E21-BE82-F4C305AD8CEB}" destId="{48EE4F56-B60E-4F82-9768-832DD20B329C}" srcOrd="3" destOrd="0" presId="urn:microsoft.com/office/officeart/2005/8/layout/hList6"/>
    <dgm:cxn modelId="{2C88EC77-F021-49DB-90E3-77DF83B6CE40}" type="presParOf" srcId="{56980D13-AC50-4E21-BE82-F4C305AD8CEB}" destId="{B0FC1818-2CC0-4C9E-BEDC-73292D6D56C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F9AD53-D284-4679-82B3-B5B530F57AEE}" type="doc">
      <dgm:prSet loTypeId="urn:microsoft.com/office/officeart/2005/8/layout/default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C3D586C4-6944-46D9-A2AC-1757E0B1EE9B}">
      <dgm:prSet phldrT="[Текст]"/>
      <dgm:spPr/>
      <dgm:t>
        <a:bodyPr/>
        <a:lstStyle/>
        <a:p>
          <a:r>
            <a:rPr lang="ru-RU" dirty="0" smtClean="0"/>
            <a:t>Дети-сироты</a:t>
          </a:r>
          <a:endParaRPr lang="ru-RU" dirty="0"/>
        </a:p>
      </dgm:t>
    </dgm:pt>
    <dgm:pt modelId="{B1F9EECF-DE19-4772-97C8-CEC4370E637A}" type="parTrans" cxnId="{DF8D75ED-FE06-4EF6-BEB3-B395BDA6C239}">
      <dgm:prSet/>
      <dgm:spPr/>
      <dgm:t>
        <a:bodyPr/>
        <a:lstStyle/>
        <a:p>
          <a:endParaRPr lang="ru-RU"/>
        </a:p>
      </dgm:t>
    </dgm:pt>
    <dgm:pt modelId="{E3FBD240-DBED-45AA-9C00-B58141647DF8}" type="sibTrans" cxnId="{DF8D75ED-FE06-4EF6-BEB3-B395BDA6C239}">
      <dgm:prSet/>
      <dgm:spPr/>
      <dgm:t>
        <a:bodyPr/>
        <a:lstStyle/>
        <a:p>
          <a:endParaRPr lang="ru-RU"/>
        </a:p>
      </dgm:t>
    </dgm:pt>
    <dgm:pt modelId="{5CFBDA18-DA1C-4197-AC77-B69489D54971}">
      <dgm:prSet phldrT="[Текст]"/>
      <dgm:spPr/>
      <dgm:t>
        <a:bodyPr/>
        <a:lstStyle/>
        <a:p>
          <a:r>
            <a:rPr lang="ru-RU" dirty="0" smtClean="0"/>
            <a:t>Дети с ОВЗ,</a:t>
          </a:r>
        </a:p>
        <a:p>
          <a:r>
            <a:rPr lang="ru-RU" dirty="0" smtClean="0"/>
            <a:t> дети-инвалиды</a:t>
          </a:r>
          <a:endParaRPr lang="ru-RU" dirty="0"/>
        </a:p>
      </dgm:t>
    </dgm:pt>
    <dgm:pt modelId="{DCDDEFF9-69A4-47C6-BCB0-F31D565310B5}" type="parTrans" cxnId="{30B518BF-B2E4-4789-BAA5-3F88481A6B8D}">
      <dgm:prSet/>
      <dgm:spPr/>
      <dgm:t>
        <a:bodyPr/>
        <a:lstStyle/>
        <a:p>
          <a:endParaRPr lang="ru-RU"/>
        </a:p>
      </dgm:t>
    </dgm:pt>
    <dgm:pt modelId="{08523614-C1E7-4279-95D0-C27BD4D966DC}" type="sibTrans" cxnId="{30B518BF-B2E4-4789-BAA5-3F88481A6B8D}">
      <dgm:prSet/>
      <dgm:spPr/>
      <dgm:t>
        <a:bodyPr/>
        <a:lstStyle/>
        <a:p>
          <a:endParaRPr lang="ru-RU"/>
        </a:p>
      </dgm:t>
    </dgm:pt>
    <dgm:pt modelId="{4D49FEC5-393F-498A-A3FC-6F427D490557}">
      <dgm:prSet phldrT="[Текст]"/>
      <dgm:spPr/>
      <dgm:t>
        <a:bodyPr/>
        <a:lstStyle/>
        <a:p>
          <a:r>
            <a:rPr lang="ru-RU" dirty="0" smtClean="0"/>
            <a:t>Дети из семей, находящихся в сложном социальном положении</a:t>
          </a:r>
          <a:endParaRPr lang="ru-RU" dirty="0"/>
        </a:p>
      </dgm:t>
    </dgm:pt>
    <dgm:pt modelId="{68EFAB8E-DC18-4B4D-8765-DD30920D8BE5}" type="parTrans" cxnId="{EC87B4E8-CD7A-4197-9531-EE62ECECAF91}">
      <dgm:prSet/>
      <dgm:spPr/>
      <dgm:t>
        <a:bodyPr/>
        <a:lstStyle/>
        <a:p>
          <a:endParaRPr lang="ru-RU"/>
        </a:p>
      </dgm:t>
    </dgm:pt>
    <dgm:pt modelId="{78F05411-023C-4480-A091-4D07128DBFBC}" type="sibTrans" cxnId="{EC87B4E8-CD7A-4197-9531-EE62ECECAF91}">
      <dgm:prSet/>
      <dgm:spPr/>
      <dgm:t>
        <a:bodyPr/>
        <a:lstStyle/>
        <a:p>
          <a:endParaRPr lang="ru-RU"/>
        </a:p>
      </dgm:t>
    </dgm:pt>
    <dgm:pt modelId="{1B09A1A9-9F42-4C5B-BEEE-435E4556026E}">
      <dgm:prSet phldrT="[Текст]"/>
      <dgm:spPr/>
      <dgm:t>
        <a:bodyPr/>
        <a:lstStyle/>
        <a:p>
          <a:r>
            <a:rPr lang="ru-RU" dirty="0" smtClean="0"/>
            <a:t>Дети из неполных семей</a:t>
          </a:r>
          <a:endParaRPr lang="ru-RU" dirty="0"/>
        </a:p>
      </dgm:t>
    </dgm:pt>
    <dgm:pt modelId="{F95FEA6D-9B38-4718-8DE6-4773C330A269}" type="parTrans" cxnId="{F01D0BAE-FFFB-4219-9E4C-BAEDF8297416}">
      <dgm:prSet/>
      <dgm:spPr/>
      <dgm:t>
        <a:bodyPr/>
        <a:lstStyle/>
        <a:p>
          <a:endParaRPr lang="ru-RU"/>
        </a:p>
      </dgm:t>
    </dgm:pt>
    <dgm:pt modelId="{FB114A3B-E8EF-4D70-B5F6-0010D27552B3}" type="sibTrans" cxnId="{F01D0BAE-FFFB-4219-9E4C-BAEDF8297416}">
      <dgm:prSet/>
      <dgm:spPr/>
      <dgm:t>
        <a:bodyPr/>
        <a:lstStyle/>
        <a:p>
          <a:endParaRPr lang="ru-RU"/>
        </a:p>
      </dgm:t>
    </dgm:pt>
    <dgm:pt modelId="{07224DF6-37D7-4CAD-B010-9B99498B5181}">
      <dgm:prSet phldrT="[Текст]"/>
      <dgm:spPr/>
      <dgm:t>
        <a:bodyPr/>
        <a:lstStyle/>
        <a:p>
          <a:r>
            <a:rPr lang="ru-RU" dirty="0" smtClean="0"/>
            <a:t>Дети, проживающие в отдалённых селах или в частном секторе</a:t>
          </a:r>
          <a:endParaRPr lang="ru-RU" dirty="0"/>
        </a:p>
      </dgm:t>
    </dgm:pt>
    <dgm:pt modelId="{89A51559-1068-40AD-AF33-57B615C1B8E2}" type="parTrans" cxnId="{72140126-5273-44F6-A673-1518197B90A6}">
      <dgm:prSet/>
      <dgm:spPr/>
      <dgm:t>
        <a:bodyPr/>
        <a:lstStyle/>
        <a:p>
          <a:endParaRPr lang="ru-RU"/>
        </a:p>
      </dgm:t>
    </dgm:pt>
    <dgm:pt modelId="{EE11FF0C-2D23-4237-8E09-E9A89661B4C0}" type="sibTrans" cxnId="{72140126-5273-44F6-A673-1518197B90A6}">
      <dgm:prSet/>
      <dgm:spPr/>
      <dgm:t>
        <a:bodyPr/>
        <a:lstStyle/>
        <a:p>
          <a:endParaRPr lang="ru-RU"/>
        </a:p>
      </dgm:t>
    </dgm:pt>
    <dgm:pt modelId="{8C9CB862-0A86-45F8-BDD8-FE192076C47E}" type="pres">
      <dgm:prSet presAssocID="{F2F9AD53-D284-4679-82B3-B5B530F57AE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C925A8-0BB3-4799-B0B3-2B2EAFE022EC}" type="pres">
      <dgm:prSet presAssocID="{C3D586C4-6944-46D9-A2AC-1757E0B1EE9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7931B4-8956-4185-BE42-EACE0A58BA76}" type="pres">
      <dgm:prSet presAssocID="{E3FBD240-DBED-45AA-9C00-B58141647DF8}" presName="sibTrans" presStyleCnt="0"/>
      <dgm:spPr/>
    </dgm:pt>
    <dgm:pt modelId="{DD668D53-2AC7-43C5-8F02-D4398ABB011F}" type="pres">
      <dgm:prSet presAssocID="{5CFBDA18-DA1C-4197-AC77-B69489D5497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878512-96EC-41BF-84A9-63ED323C3BF7}" type="pres">
      <dgm:prSet presAssocID="{08523614-C1E7-4279-95D0-C27BD4D966DC}" presName="sibTrans" presStyleCnt="0"/>
      <dgm:spPr/>
    </dgm:pt>
    <dgm:pt modelId="{29ABE586-E936-47D9-8604-5E4CCFA3A26F}" type="pres">
      <dgm:prSet presAssocID="{4D49FEC5-393F-498A-A3FC-6F427D49055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3CD0A-073E-4E8C-8006-AF4533C15C99}" type="pres">
      <dgm:prSet presAssocID="{78F05411-023C-4480-A091-4D07128DBFBC}" presName="sibTrans" presStyleCnt="0"/>
      <dgm:spPr/>
    </dgm:pt>
    <dgm:pt modelId="{14EBA884-C443-4E4A-86D0-728856AB8B8E}" type="pres">
      <dgm:prSet presAssocID="{1B09A1A9-9F42-4C5B-BEEE-435E4556026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701AB-0564-43F5-B874-49E042BFFF3C}" type="pres">
      <dgm:prSet presAssocID="{FB114A3B-E8EF-4D70-B5F6-0010D27552B3}" presName="sibTrans" presStyleCnt="0"/>
      <dgm:spPr/>
    </dgm:pt>
    <dgm:pt modelId="{AB649C67-7B30-4672-9FE8-0BAD00BDFDB7}" type="pres">
      <dgm:prSet presAssocID="{07224DF6-37D7-4CAD-B010-9B99498B518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87B4E8-CD7A-4197-9531-EE62ECECAF91}" srcId="{F2F9AD53-D284-4679-82B3-B5B530F57AEE}" destId="{4D49FEC5-393F-498A-A3FC-6F427D490557}" srcOrd="2" destOrd="0" parTransId="{68EFAB8E-DC18-4B4D-8765-DD30920D8BE5}" sibTransId="{78F05411-023C-4480-A091-4D07128DBFBC}"/>
    <dgm:cxn modelId="{72140126-5273-44F6-A673-1518197B90A6}" srcId="{F2F9AD53-D284-4679-82B3-B5B530F57AEE}" destId="{07224DF6-37D7-4CAD-B010-9B99498B5181}" srcOrd="4" destOrd="0" parTransId="{89A51559-1068-40AD-AF33-57B615C1B8E2}" sibTransId="{EE11FF0C-2D23-4237-8E09-E9A89661B4C0}"/>
    <dgm:cxn modelId="{105243B3-D10C-423B-A055-6E0CCF825FF2}" type="presOf" srcId="{4D49FEC5-393F-498A-A3FC-6F427D490557}" destId="{29ABE586-E936-47D9-8604-5E4CCFA3A26F}" srcOrd="0" destOrd="0" presId="urn:microsoft.com/office/officeart/2005/8/layout/default"/>
    <dgm:cxn modelId="{36BEE625-0164-455D-B95D-518FD27A23F2}" type="presOf" srcId="{07224DF6-37D7-4CAD-B010-9B99498B5181}" destId="{AB649C67-7B30-4672-9FE8-0BAD00BDFDB7}" srcOrd="0" destOrd="0" presId="urn:microsoft.com/office/officeart/2005/8/layout/default"/>
    <dgm:cxn modelId="{3502A477-4307-4A3B-9283-8D91F6D45C26}" type="presOf" srcId="{1B09A1A9-9F42-4C5B-BEEE-435E4556026E}" destId="{14EBA884-C443-4E4A-86D0-728856AB8B8E}" srcOrd="0" destOrd="0" presId="urn:microsoft.com/office/officeart/2005/8/layout/default"/>
    <dgm:cxn modelId="{F01D0BAE-FFFB-4219-9E4C-BAEDF8297416}" srcId="{F2F9AD53-D284-4679-82B3-B5B530F57AEE}" destId="{1B09A1A9-9F42-4C5B-BEEE-435E4556026E}" srcOrd="3" destOrd="0" parTransId="{F95FEA6D-9B38-4718-8DE6-4773C330A269}" sibTransId="{FB114A3B-E8EF-4D70-B5F6-0010D27552B3}"/>
    <dgm:cxn modelId="{3B17DCEE-FA34-468B-A09F-53933FCDE3D6}" type="presOf" srcId="{C3D586C4-6944-46D9-A2AC-1757E0B1EE9B}" destId="{FDC925A8-0BB3-4799-B0B3-2B2EAFE022EC}" srcOrd="0" destOrd="0" presId="urn:microsoft.com/office/officeart/2005/8/layout/default"/>
    <dgm:cxn modelId="{DF8D75ED-FE06-4EF6-BEB3-B395BDA6C239}" srcId="{F2F9AD53-D284-4679-82B3-B5B530F57AEE}" destId="{C3D586C4-6944-46D9-A2AC-1757E0B1EE9B}" srcOrd="0" destOrd="0" parTransId="{B1F9EECF-DE19-4772-97C8-CEC4370E637A}" sibTransId="{E3FBD240-DBED-45AA-9C00-B58141647DF8}"/>
    <dgm:cxn modelId="{30B518BF-B2E4-4789-BAA5-3F88481A6B8D}" srcId="{F2F9AD53-D284-4679-82B3-B5B530F57AEE}" destId="{5CFBDA18-DA1C-4197-AC77-B69489D54971}" srcOrd="1" destOrd="0" parTransId="{DCDDEFF9-69A4-47C6-BCB0-F31D565310B5}" sibTransId="{08523614-C1E7-4279-95D0-C27BD4D966DC}"/>
    <dgm:cxn modelId="{ED0CD4ED-70B9-4D6F-840E-07153FB09F01}" type="presOf" srcId="{5CFBDA18-DA1C-4197-AC77-B69489D54971}" destId="{DD668D53-2AC7-43C5-8F02-D4398ABB011F}" srcOrd="0" destOrd="0" presId="urn:microsoft.com/office/officeart/2005/8/layout/default"/>
    <dgm:cxn modelId="{38E5D339-D1CF-463F-BB7B-07A9670DF6B8}" type="presOf" srcId="{F2F9AD53-D284-4679-82B3-B5B530F57AEE}" destId="{8C9CB862-0A86-45F8-BDD8-FE192076C47E}" srcOrd="0" destOrd="0" presId="urn:microsoft.com/office/officeart/2005/8/layout/default"/>
    <dgm:cxn modelId="{ACD44ED0-96F8-4408-942F-B899E034EDE0}" type="presParOf" srcId="{8C9CB862-0A86-45F8-BDD8-FE192076C47E}" destId="{FDC925A8-0BB3-4799-B0B3-2B2EAFE022EC}" srcOrd="0" destOrd="0" presId="urn:microsoft.com/office/officeart/2005/8/layout/default"/>
    <dgm:cxn modelId="{D06E4DF3-5613-484C-B4F1-2765980834DB}" type="presParOf" srcId="{8C9CB862-0A86-45F8-BDD8-FE192076C47E}" destId="{B07931B4-8956-4185-BE42-EACE0A58BA76}" srcOrd="1" destOrd="0" presId="urn:microsoft.com/office/officeart/2005/8/layout/default"/>
    <dgm:cxn modelId="{A2DD0A8A-B4D1-4D7D-94D3-6E4341EDDE52}" type="presParOf" srcId="{8C9CB862-0A86-45F8-BDD8-FE192076C47E}" destId="{DD668D53-2AC7-43C5-8F02-D4398ABB011F}" srcOrd="2" destOrd="0" presId="urn:microsoft.com/office/officeart/2005/8/layout/default"/>
    <dgm:cxn modelId="{6270B168-7042-4307-A774-4B62BE4AE653}" type="presParOf" srcId="{8C9CB862-0A86-45F8-BDD8-FE192076C47E}" destId="{2D878512-96EC-41BF-84A9-63ED323C3BF7}" srcOrd="3" destOrd="0" presId="urn:microsoft.com/office/officeart/2005/8/layout/default"/>
    <dgm:cxn modelId="{C66E36AF-0E75-457A-BFED-A60CE7DA6559}" type="presParOf" srcId="{8C9CB862-0A86-45F8-BDD8-FE192076C47E}" destId="{29ABE586-E936-47D9-8604-5E4CCFA3A26F}" srcOrd="4" destOrd="0" presId="urn:microsoft.com/office/officeart/2005/8/layout/default"/>
    <dgm:cxn modelId="{1A86D48C-E078-4579-9699-353417BB2A55}" type="presParOf" srcId="{8C9CB862-0A86-45F8-BDD8-FE192076C47E}" destId="{ED03CD0A-073E-4E8C-8006-AF4533C15C99}" srcOrd="5" destOrd="0" presId="urn:microsoft.com/office/officeart/2005/8/layout/default"/>
    <dgm:cxn modelId="{C59A6DA9-15C8-43B1-BE64-8536CA0989A9}" type="presParOf" srcId="{8C9CB862-0A86-45F8-BDD8-FE192076C47E}" destId="{14EBA884-C443-4E4A-86D0-728856AB8B8E}" srcOrd="6" destOrd="0" presId="urn:microsoft.com/office/officeart/2005/8/layout/default"/>
    <dgm:cxn modelId="{06902373-C834-478A-86D8-9AEBA04955EF}" type="presParOf" srcId="{8C9CB862-0A86-45F8-BDD8-FE192076C47E}" destId="{0CF701AB-0564-43F5-B874-49E042BFFF3C}" srcOrd="7" destOrd="0" presId="urn:microsoft.com/office/officeart/2005/8/layout/default"/>
    <dgm:cxn modelId="{09B2B927-E629-4CE0-BFB3-337F18BE18C2}" type="presParOf" srcId="{8C9CB862-0A86-45F8-BDD8-FE192076C47E}" destId="{AB649C67-7B30-4672-9FE8-0BAD00BDFDB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AEFF97-B709-4E3A-8CA2-0E354404C21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A64436-B747-4B13-B1E4-53010625A100}">
      <dgm:prSet phldrT="[Текст]"/>
      <dgm:spPr/>
      <dgm:t>
        <a:bodyPr/>
        <a:lstStyle/>
        <a:p>
          <a:r>
            <a:rPr lang="ru-RU" dirty="0" smtClean="0"/>
            <a:t>Выездные тренинги</a:t>
          </a:r>
          <a:endParaRPr lang="ru-RU" dirty="0"/>
        </a:p>
      </dgm:t>
    </dgm:pt>
    <dgm:pt modelId="{287DF9EB-3081-4358-95A3-3CB555562E86}" type="parTrans" cxnId="{7B25A9C6-4C73-476A-BF13-156141CF6890}">
      <dgm:prSet/>
      <dgm:spPr/>
      <dgm:t>
        <a:bodyPr/>
        <a:lstStyle/>
        <a:p>
          <a:endParaRPr lang="ru-RU"/>
        </a:p>
      </dgm:t>
    </dgm:pt>
    <dgm:pt modelId="{A5ED9873-7E85-4877-A2FE-D970AB784E38}" type="sibTrans" cxnId="{7B25A9C6-4C73-476A-BF13-156141CF6890}">
      <dgm:prSet/>
      <dgm:spPr/>
      <dgm:t>
        <a:bodyPr/>
        <a:lstStyle/>
        <a:p>
          <a:endParaRPr lang="ru-RU"/>
        </a:p>
      </dgm:t>
    </dgm:pt>
    <dgm:pt modelId="{30B22A62-4B63-45AE-A159-B5AF394ECF4D}">
      <dgm:prSet phldrT="[Текст]" custT="1"/>
      <dgm:spPr/>
      <dgm:t>
        <a:bodyPr/>
        <a:lstStyle/>
        <a:p>
          <a:r>
            <a:rPr lang="ru-RU" sz="2800" dirty="0" smtClean="0"/>
            <a:t>Выездные</a:t>
          </a:r>
          <a:r>
            <a:rPr lang="ru-RU" sz="2400" dirty="0" smtClean="0"/>
            <a:t> </a:t>
          </a:r>
          <a:r>
            <a:rPr lang="ru-RU" sz="2800" dirty="0" smtClean="0"/>
            <a:t>заседания</a:t>
          </a:r>
          <a:r>
            <a:rPr lang="ru-RU" sz="2400" dirty="0" smtClean="0"/>
            <a:t> </a:t>
          </a:r>
        </a:p>
        <a:p>
          <a:r>
            <a:rPr lang="ru-RU" sz="2400" dirty="0" smtClean="0"/>
            <a:t>КДН и ЗП</a:t>
          </a:r>
          <a:endParaRPr lang="ru-RU" sz="2400" dirty="0"/>
        </a:p>
      </dgm:t>
    </dgm:pt>
    <dgm:pt modelId="{3736322B-9273-4447-AA45-F61AA255EDA6}" type="parTrans" cxnId="{AA17F464-D041-4EC7-8E28-AE6C39A1DAE9}">
      <dgm:prSet/>
      <dgm:spPr/>
      <dgm:t>
        <a:bodyPr/>
        <a:lstStyle/>
        <a:p>
          <a:endParaRPr lang="ru-RU"/>
        </a:p>
      </dgm:t>
    </dgm:pt>
    <dgm:pt modelId="{9256E0D1-6E6A-4E8E-A7B9-407CFAFF14EF}" type="sibTrans" cxnId="{AA17F464-D041-4EC7-8E28-AE6C39A1DAE9}">
      <dgm:prSet/>
      <dgm:spPr/>
      <dgm:t>
        <a:bodyPr/>
        <a:lstStyle/>
        <a:p>
          <a:endParaRPr lang="ru-RU"/>
        </a:p>
      </dgm:t>
    </dgm:pt>
    <dgm:pt modelId="{4F0049D5-EFBC-44F9-A497-7C2307412A20}">
      <dgm:prSet phldrT="[Текст]"/>
      <dgm:spPr/>
      <dgm:t>
        <a:bodyPr/>
        <a:lstStyle/>
        <a:p>
          <a:r>
            <a:rPr lang="ru-RU" dirty="0" smtClean="0"/>
            <a:t>Мониторинг </a:t>
          </a:r>
          <a:r>
            <a:rPr lang="ru-RU" dirty="0" err="1" smtClean="0"/>
            <a:t>внеучебных</a:t>
          </a:r>
          <a:r>
            <a:rPr lang="ru-RU" dirty="0" smtClean="0"/>
            <a:t> достижений</a:t>
          </a:r>
          <a:endParaRPr lang="ru-RU" dirty="0"/>
        </a:p>
      </dgm:t>
    </dgm:pt>
    <dgm:pt modelId="{2E0F2732-72A2-49E6-A091-676625C74643}" type="parTrans" cxnId="{E5D526D0-8502-4081-90DD-04C3E8D58FF7}">
      <dgm:prSet/>
      <dgm:spPr/>
      <dgm:t>
        <a:bodyPr/>
        <a:lstStyle/>
        <a:p>
          <a:endParaRPr lang="ru-RU"/>
        </a:p>
      </dgm:t>
    </dgm:pt>
    <dgm:pt modelId="{A741402F-81A5-465C-9D17-E7AE783C1F90}" type="sibTrans" cxnId="{E5D526D0-8502-4081-90DD-04C3E8D58FF7}">
      <dgm:prSet/>
      <dgm:spPr/>
      <dgm:t>
        <a:bodyPr/>
        <a:lstStyle/>
        <a:p>
          <a:endParaRPr lang="ru-RU"/>
        </a:p>
      </dgm:t>
    </dgm:pt>
    <dgm:pt modelId="{1A56EE89-0BAB-4AA1-BFEB-51BEDBD5BBF5}">
      <dgm:prSet phldrT="[Текст]"/>
      <dgm:spPr/>
      <dgm:t>
        <a:bodyPr/>
        <a:lstStyle/>
        <a:p>
          <a:r>
            <a:rPr lang="ru-RU" dirty="0" smtClean="0"/>
            <a:t>Выездная работа отдела опеки и попечительства</a:t>
          </a:r>
          <a:endParaRPr lang="ru-RU" dirty="0"/>
        </a:p>
      </dgm:t>
    </dgm:pt>
    <dgm:pt modelId="{5F078A2F-D48B-4751-B135-12986BCF3881}" type="parTrans" cxnId="{8904F8E5-DCF6-4E74-87AF-F9109B27447E}">
      <dgm:prSet/>
      <dgm:spPr/>
      <dgm:t>
        <a:bodyPr/>
        <a:lstStyle/>
        <a:p>
          <a:endParaRPr lang="ru-RU"/>
        </a:p>
      </dgm:t>
    </dgm:pt>
    <dgm:pt modelId="{034FA735-FA40-46F7-82A6-ECE45646BECC}" type="sibTrans" cxnId="{8904F8E5-DCF6-4E74-87AF-F9109B27447E}">
      <dgm:prSet/>
      <dgm:spPr/>
      <dgm:t>
        <a:bodyPr/>
        <a:lstStyle/>
        <a:p>
          <a:endParaRPr lang="ru-RU"/>
        </a:p>
      </dgm:t>
    </dgm:pt>
    <dgm:pt modelId="{D6DD656F-A692-4B2C-A1A2-4D46EE0C8092}">
      <dgm:prSet phldrT="[Текст]"/>
      <dgm:spPr/>
      <dgm:t>
        <a:bodyPr/>
        <a:lstStyle/>
        <a:p>
          <a:r>
            <a:rPr lang="ru-RU" dirty="0" smtClean="0"/>
            <a:t>Вовлечение детей в патриотическое, волонтёрское движение</a:t>
          </a:r>
          <a:endParaRPr lang="ru-RU" dirty="0"/>
        </a:p>
      </dgm:t>
    </dgm:pt>
    <dgm:pt modelId="{70D08D2D-9AEB-41FC-9784-9FE2B8CD2E7C}" type="parTrans" cxnId="{87BF2793-4305-4FC2-911A-108B5E1042B7}">
      <dgm:prSet/>
      <dgm:spPr/>
      <dgm:t>
        <a:bodyPr/>
        <a:lstStyle/>
        <a:p>
          <a:endParaRPr lang="ru-RU"/>
        </a:p>
      </dgm:t>
    </dgm:pt>
    <dgm:pt modelId="{B3907D6D-0260-425F-A2BC-79FDFDE1614E}" type="sibTrans" cxnId="{87BF2793-4305-4FC2-911A-108B5E1042B7}">
      <dgm:prSet/>
      <dgm:spPr/>
      <dgm:t>
        <a:bodyPr/>
        <a:lstStyle/>
        <a:p>
          <a:endParaRPr lang="ru-RU"/>
        </a:p>
      </dgm:t>
    </dgm:pt>
    <dgm:pt modelId="{495FD2C7-442E-4EDC-B3A2-CAD81CC914CD}">
      <dgm:prSet custT="1"/>
      <dgm:spPr/>
      <dgm:t>
        <a:bodyPr/>
        <a:lstStyle/>
        <a:p>
          <a:r>
            <a:rPr lang="ru-RU" sz="2400" dirty="0" smtClean="0"/>
            <a:t>Вовлечение в </a:t>
          </a:r>
          <a:r>
            <a:rPr lang="ru-RU" sz="2400" dirty="0" err="1" smtClean="0"/>
            <a:t>грантовые</a:t>
          </a:r>
          <a:r>
            <a:rPr lang="ru-RU" sz="2400" dirty="0" smtClean="0"/>
            <a:t> проекты</a:t>
          </a:r>
          <a:endParaRPr lang="ru-RU" sz="2400" dirty="0"/>
        </a:p>
      </dgm:t>
    </dgm:pt>
    <dgm:pt modelId="{C079AE25-2F8D-47ED-B50B-3265304CAB81}" type="parTrans" cxnId="{1133923F-5183-472F-A7DA-8F428A808D06}">
      <dgm:prSet/>
      <dgm:spPr/>
      <dgm:t>
        <a:bodyPr/>
        <a:lstStyle/>
        <a:p>
          <a:endParaRPr lang="ru-RU"/>
        </a:p>
      </dgm:t>
    </dgm:pt>
    <dgm:pt modelId="{E2C665ED-C0FB-4671-8AEB-1B9DE113DB8C}" type="sibTrans" cxnId="{1133923F-5183-472F-A7DA-8F428A808D06}">
      <dgm:prSet/>
      <dgm:spPr/>
      <dgm:t>
        <a:bodyPr/>
        <a:lstStyle/>
        <a:p>
          <a:endParaRPr lang="ru-RU"/>
        </a:p>
      </dgm:t>
    </dgm:pt>
    <dgm:pt modelId="{46274DF3-68F2-4D25-B410-A20A4D0C1C63}" type="pres">
      <dgm:prSet presAssocID="{5FAEFF97-B709-4E3A-8CA2-0E354404C2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E6C380-6924-40F8-A43E-A49328CCFE70}" type="pres">
      <dgm:prSet presAssocID="{54A64436-B747-4B13-B1E4-53010625A10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1D153C-C59E-4C8C-8608-99C90177CFAD}" type="pres">
      <dgm:prSet presAssocID="{A5ED9873-7E85-4877-A2FE-D970AB784E38}" presName="sibTrans" presStyleCnt="0"/>
      <dgm:spPr/>
    </dgm:pt>
    <dgm:pt modelId="{9F7E29B2-7BE0-4FDB-A769-9831E1DA9F0A}" type="pres">
      <dgm:prSet presAssocID="{30B22A62-4B63-45AE-A159-B5AF394ECF4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94040-2E50-478C-A3D2-642B458255EA}" type="pres">
      <dgm:prSet presAssocID="{9256E0D1-6E6A-4E8E-A7B9-407CFAFF14EF}" presName="sibTrans" presStyleCnt="0"/>
      <dgm:spPr/>
    </dgm:pt>
    <dgm:pt modelId="{0A3573F3-6A76-4B10-A2CD-3E363CF31806}" type="pres">
      <dgm:prSet presAssocID="{4F0049D5-EFBC-44F9-A497-7C2307412A2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76E91-F7C1-4E4E-A67B-B03C3474FE1B}" type="pres">
      <dgm:prSet presAssocID="{A741402F-81A5-465C-9D17-E7AE783C1F90}" presName="sibTrans" presStyleCnt="0"/>
      <dgm:spPr/>
    </dgm:pt>
    <dgm:pt modelId="{B5BD9692-C44D-40D0-83BF-90809A54F345}" type="pres">
      <dgm:prSet presAssocID="{1A56EE89-0BAB-4AA1-BFEB-51BEDBD5BBF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01490-3473-4A1D-AB01-5D51B9A11394}" type="pres">
      <dgm:prSet presAssocID="{034FA735-FA40-46F7-82A6-ECE45646BECC}" presName="sibTrans" presStyleCnt="0"/>
      <dgm:spPr/>
    </dgm:pt>
    <dgm:pt modelId="{3C516916-BCB0-44D2-AF1D-86B0C895796F}" type="pres">
      <dgm:prSet presAssocID="{D6DD656F-A692-4B2C-A1A2-4D46EE0C809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93A3EA-2734-46FC-B00F-435B6A910E80}" type="pres">
      <dgm:prSet presAssocID="{B3907D6D-0260-425F-A2BC-79FDFDE1614E}" presName="sibTrans" presStyleCnt="0"/>
      <dgm:spPr/>
    </dgm:pt>
    <dgm:pt modelId="{3B338E08-6CB6-42D3-804D-C40ACA31C189}" type="pres">
      <dgm:prSet presAssocID="{495FD2C7-442E-4EDC-B3A2-CAD81CC914C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F8E5-DCF6-4E74-87AF-F9109B27447E}" srcId="{5FAEFF97-B709-4E3A-8CA2-0E354404C21C}" destId="{1A56EE89-0BAB-4AA1-BFEB-51BEDBD5BBF5}" srcOrd="3" destOrd="0" parTransId="{5F078A2F-D48B-4751-B135-12986BCF3881}" sibTransId="{034FA735-FA40-46F7-82A6-ECE45646BECC}"/>
    <dgm:cxn modelId="{87BF2793-4305-4FC2-911A-108B5E1042B7}" srcId="{5FAEFF97-B709-4E3A-8CA2-0E354404C21C}" destId="{D6DD656F-A692-4B2C-A1A2-4D46EE0C8092}" srcOrd="4" destOrd="0" parTransId="{70D08D2D-9AEB-41FC-9784-9FE2B8CD2E7C}" sibTransId="{B3907D6D-0260-425F-A2BC-79FDFDE1614E}"/>
    <dgm:cxn modelId="{8E8CDCBA-94C8-4178-9C7D-B8841412B95A}" type="presOf" srcId="{D6DD656F-A692-4B2C-A1A2-4D46EE0C8092}" destId="{3C516916-BCB0-44D2-AF1D-86B0C895796F}" srcOrd="0" destOrd="0" presId="urn:microsoft.com/office/officeart/2005/8/layout/default"/>
    <dgm:cxn modelId="{F5F24872-4531-4777-A294-A6F3335B9B1F}" type="presOf" srcId="{1A56EE89-0BAB-4AA1-BFEB-51BEDBD5BBF5}" destId="{B5BD9692-C44D-40D0-83BF-90809A54F345}" srcOrd="0" destOrd="0" presId="urn:microsoft.com/office/officeart/2005/8/layout/default"/>
    <dgm:cxn modelId="{E5D526D0-8502-4081-90DD-04C3E8D58FF7}" srcId="{5FAEFF97-B709-4E3A-8CA2-0E354404C21C}" destId="{4F0049D5-EFBC-44F9-A497-7C2307412A20}" srcOrd="2" destOrd="0" parTransId="{2E0F2732-72A2-49E6-A091-676625C74643}" sibTransId="{A741402F-81A5-465C-9D17-E7AE783C1F90}"/>
    <dgm:cxn modelId="{7B25A9C6-4C73-476A-BF13-156141CF6890}" srcId="{5FAEFF97-B709-4E3A-8CA2-0E354404C21C}" destId="{54A64436-B747-4B13-B1E4-53010625A100}" srcOrd="0" destOrd="0" parTransId="{287DF9EB-3081-4358-95A3-3CB555562E86}" sibTransId="{A5ED9873-7E85-4877-A2FE-D970AB784E38}"/>
    <dgm:cxn modelId="{CE377A57-9CE4-48C3-9044-1FD2C9241200}" type="presOf" srcId="{4F0049D5-EFBC-44F9-A497-7C2307412A20}" destId="{0A3573F3-6A76-4B10-A2CD-3E363CF31806}" srcOrd="0" destOrd="0" presId="urn:microsoft.com/office/officeart/2005/8/layout/default"/>
    <dgm:cxn modelId="{AA17F464-D041-4EC7-8E28-AE6C39A1DAE9}" srcId="{5FAEFF97-B709-4E3A-8CA2-0E354404C21C}" destId="{30B22A62-4B63-45AE-A159-B5AF394ECF4D}" srcOrd="1" destOrd="0" parTransId="{3736322B-9273-4447-AA45-F61AA255EDA6}" sibTransId="{9256E0D1-6E6A-4E8E-A7B9-407CFAFF14EF}"/>
    <dgm:cxn modelId="{4E6D8468-9A6E-473D-BBF3-8D500077BBC1}" type="presOf" srcId="{495FD2C7-442E-4EDC-B3A2-CAD81CC914CD}" destId="{3B338E08-6CB6-42D3-804D-C40ACA31C189}" srcOrd="0" destOrd="0" presId="urn:microsoft.com/office/officeart/2005/8/layout/default"/>
    <dgm:cxn modelId="{A6BA023E-AF5A-4B78-B6FC-5B0F9EA65965}" type="presOf" srcId="{5FAEFF97-B709-4E3A-8CA2-0E354404C21C}" destId="{46274DF3-68F2-4D25-B410-A20A4D0C1C63}" srcOrd="0" destOrd="0" presId="urn:microsoft.com/office/officeart/2005/8/layout/default"/>
    <dgm:cxn modelId="{EFAB0E35-2A81-4909-90C9-E8E69A6BB497}" type="presOf" srcId="{54A64436-B747-4B13-B1E4-53010625A100}" destId="{95E6C380-6924-40F8-A43E-A49328CCFE70}" srcOrd="0" destOrd="0" presId="urn:microsoft.com/office/officeart/2005/8/layout/default"/>
    <dgm:cxn modelId="{1133923F-5183-472F-A7DA-8F428A808D06}" srcId="{5FAEFF97-B709-4E3A-8CA2-0E354404C21C}" destId="{495FD2C7-442E-4EDC-B3A2-CAD81CC914CD}" srcOrd="5" destOrd="0" parTransId="{C079AE25-2F8D-47ED-B50B-3265304CAB81}" sibTransId="{E2C665ED-C0FB-4671-8AEB-1B9DE113DB8C}"/>
    <dgm:cxn modelId="{3F6D19A8-D075-4DBA-9FF6-6A58C2F07B3F}" type="presOf" srcId="{30B22A62-4B63-45AE-A159-B5AF394ECF4D}" destId="{9F7E29B2-7BE0-4FDB-A769-9831E1DA9F0A}" srcOrd="0" destOrd="0" presId="urn:microsoft.com/office/officeart/2005/8/layout/default"/>
    <dgm:cxn modelId="{F9669C86-6883-4273-A846-946C95A948D9}" type="presParOf" srcId="{46274DF3-68F2-4D25-B410-A20A4D0C1C63}" destId="{95E6C380-6924-40F8-A43E-A49328CCFE70}" srcOrd="0" destOrd="0" presId="urn:microsoft.com/office/officeart/2005/8/layout/default"/>
    <dgm:cxn modelId="{3559E008-E573-435B-8826-C3141C8B9905}" type="presParOf" srcId="{46274DF3-68F2-4D25-B410-A20A4D0C1C63}" destId="{471D153C-C59E-4C8C-8608-99C90177CFAD}" srcOrd="1" destOrd="0" presId="urn:microsoft.com/office/officeart/2005/8/layout/default"/>
    <dgm:cxn modelId="{EC53D5A7-CBC5-4AC7-BBA9-5CF157DA16C0}" type="presParOf" srcId="{46274DF3-68F2-4D25-B410-A20A4D0C1C63}" destId="{9F7E29B2-7BE0-4FDB-A769-9831E1DA9F0A}" srcOrd="2" destOrd="0" presId="urn:microsoft.com/office/officeart/2005/8/layout/default"/>
    <dgm:cxn modelId="{772E0000-75DF-4BB9-A260-73DE358C7278}" type="presParOf" srcId="{46274DF3-68F2-4D25-B410-A20A4D0C1C63}" destId="{AB994040-2E50-478C-A3D2-642B458255EA}" srcOrd="3" destOrd="0" presId="urn:microsoft.com/office/officeart/2005/8/layout/default"/>
    <dgm:cxn modelId="{C32185D9-004B-4019-9852-581D25E52D77}" type="presParOf" srcId="{46274DF3-68F2-4D25-B410-A20A4D0C1C63}" destId="{0A3573F3-6A76-4B10-A2CD-3E363CF31806}" srcOrd="4" destOrd="0" presId="urn:microsoft.com/office/officeart/2005/8/layout/default"/>
    <dgm:cxn modelId="{146D5FB8-0D22-47ED-AD3A-15FB4A3C9470}" type="presParOf" srcId="{46274DF3-68F2-4D25-B410-A20A4D0C1C63}" destId="{81976E91-F7C1-4E4E-A67B-B03C3474FE1B}" srcOrd="5" destOrd="0" presId="urn:microsoft.com/office/officeart/2005/8/layout/default"/>
    <dgm:cxn modelId="{04A1EE6D-3542-4779-A43E-740A139C2C5D}" type="presParOf" srcId="{46274DF3-68F2-4D25-B410-A20A4D0C1C63}" destId="{B5BD9692-C44D-40D0-83BF-90809A54F345}" srcOrd="6" destOrd="0" presId="urn:microsoft.com/office/officeart/2005/8/layout/default"/>
    <dgm:cxn modelId="{E40CBDBF-B5FE-472E-8CE5-8514B3DE1761}" type="presParOf" srcId="{46274DF3-68F2-4D25-B410-A20A4D0C1C63}" destId="{C9C01490-3473-4A1D-AB01-5D51B9A11394}" srcOrd="7" destOrd="0" presId="urn:microsoft.com/office/officeart/2005/8/layout/default"/>
    <dgm:cxn modelId="{DFD5E6F6-9286-4D39-81A4-FF016765C6C0}" type="presParOf" srcId="{46274DF3-68F2-4D25-B410-A20A4D0C1C63}" destId="{3C516916-BCB0-44D2-AF1D-86B0C895796F}" srcOrd="8" destOrd="0" presId="urn:microsoft.com/office/officeart/2005/8/layout/default"/>
    <dgm:cxn modelId="{513043ED-442D-4F48-B60C-A9B22F1A7F32}" type="presParOf" srcId="{46274DF3-68F2-4D25-B410-A20A4D0C1C63}" destId="{9E93A3EA-2734-46FC-B00F-435B6A910E80}" srcOrd="9" destOrd="0" presId="urn:microsoft.com/office/officeart/2005/8/layout/default"/>
    <dgm:cxn modelId="{7213FA89-B608-4026-B107-F87E8DCEF5EF}" type="presParOf" srcId="{46274DF3-68F2-4D25-B410-A20A4D0C1C63}" destId="{3B338E08-6CB6-42D3-804D-C40ACA31C18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29DD2-DB00-4A83-9B8C-4A2D4A4466D1}">
      <dsp:nvSpPr>
        <dsp:cNvPr id="0" name=""/>
        <dsp:cNvSpPr/>
      </dsp:nvSpPr>
      <dsp:spPr>
        <a:xfrm>
          <a:off x="0" y="665261"/>
          <a:ext cx="2768212" cy="16609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err="1" smtClean="0">
              <a:solidFill>
                <a:schemeClr val="bg1"/>
              </a:solidFill>
              <a:latin typeface="Cambria" pitchFamily="18" charset="0"/>
            </a:rPr>
            <a:t>Смыкова</a:t>
          </a:r>
          <a:r>
            <a:rPr lang="ru-RU" sz="1800" b="1" kern="1200" dirty="0" smtClean="0">
              <a:solidFill>
                <a:schemeClr val="bg1"/>
              </a:solidFill>
              <a:latin typeface="Cambria" pitchFamily="18" charset="0"/>
            </a:rPr>
            <a:t> Татьяна Николаевна,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bg1"/>
              </a:solidFill>
              <a:latin typeface="Cambria" pitchFamily="18" charset="0"/>
            </a:rPr>
            <a:t>Начальник управления образования</a:t>
          </a:r>
          <a:endParaRPr lang="ru-RU" sz="1400" b="1" kern="1200" dirty="0">
            <a:solidFill>
              <a:schemeClr val="bg1"/>
            </a:solidFill>
            <a:latin typeface="Cambria" pitchFamily="18" charset="0"/>
          </a:endParaRPr>
        </a:p>
      </dsp:txBody>
      <dsp:txXfrm>
        <a:off x="0" y="665261"/>
        <a:ext cx="2768212" cy="1660927"/>
      </dsp:txXfrm>
    </dsp:sp>
    <dsp:sp modelId="{5816E416-B953-42C6-8397-90D3EF95A691}">
      <dsp:nvSpPr>
        <dsp:cNvPr id="0" name=""/>
        <dsp:cNvSpPr/>
      </dsp:nvSpPr>
      <dsp:spPr>
        <a:xfrm>
          <a:off x="3045033" y="665261"/>
          <a:ext cx="2768212" cy="16609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Cambria" pitchFamily="18" charset="0"/>
            </a:rPr>
            <a:t>Сидорова Татьяна Витальевна,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latin typeface="Cambria" pitchFamily="18" charset="0"/>
            </a:rPr>
            <a:t>Директор МБУ «Центр развития образования»</a:t>
          </a:r>
        </a:p>
      </dsp:txBody>
      <dsp:txXfrm>
        <a:off x="3045033" y="665261"/>
        <a:ext cx="2768212" cy="1660927"/>
      </dsp:txXfrm>
    </dsp:sp>
    <dsp:sp modelId="{AA89ED64-711A-4A30-B94B-8C734EC6AA79}">
      <dsp:nvSpPr>
        <dsp:cNvPr id="0" name=""/>
        <dsp:cNvSpPr/>
      </dsp:nvSpPr>
      <dsp:spPr>
        <a:xfrm>
          <a:off x="6090067" y="665261"/>
          <a:ext cx="2768212" cy="16609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Cambria" pitchFamily="18" charset="0"/>
            </a:rPr>
            <a:t>Прокошева</a:t>
          </a:r>
          <a:r>
            <a:rPr lang="ru-RU" sz="1800" b="1" kern="1200" baseline="0" dirty="0" smtClean="0">
              <a:latin typeface="Cambria" pitchFamily="18" charset="0"/>
            </a:rPr>
            <a:t> Светлана Александровна,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baseline="0" dirty="0" smtClean="0">
              <a:latin typeface="Cambria" pitchFamily="18" charset="0"/>
            </a:rPr>
            <a:t>Заведующий отделом МБУ «Центр развития образования»</a:t>
          </a:r>
          <a:endParaRPr lang="ru-RU" sz="1400" b="1" kern="1200" dirty="0" smtClean="0">
            <a:latin typeface="Cambria" pitchFamily="18" charset="0"/>
          </a:endParaRPr>
        </a:p>
      </dsp:txBody>
      <dsp:txXfrm>
        <a:off x="6090067" y="665261"/>
        <a:ext cx="2768212" cy="1660927"/>
      </dsp:txXfrm>
    </dsp:sp>
    <dsp:sp modelId="{E61BC876-0AAD-494B-A00A-1C1A4F5F5942}">
      <dsp:nvSpPr>
        <dsp:cNvPr id="0" name=""/>
        <dsp:cNvSpPr/>
      </dsp:nvSpPr>
      <dsp:spPr>
        <a:xfrm>
          <a:off x="0" y="2603010"/>
          <a:ext cx="2768212" cy="16609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solidFill>
                <a:schemeClr val="bg1"/>
              </a:solidFill>
              <a:latin typeface="Cambria" pitchFamily="18" charset="0"/>
            </a:rPr>
            <a:t>Молокова</a:t>
          </a:r>
          <a:r>
            <a:rPr lang="ru-RU" sz="1800" b="1" kern="1200" baseline="0" dirty="0" smtClean="0">
              <a:solidFill>
                <a:schemeClr val="bg1"/>
              </a:solidFill>
              <a:latin typeface="Cambria" pitchFamily="18" charset="0"/>
            </a:rPr>
            <a:t> Татьяна Юрьевна ,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baseline="0" dirty="0" smtClean="0">
              <a:solidFill>
                <a:schemeClr val="bg1"/>
              </a:solidFill>
              <a:latin typeface="Cambria" pitchFamily="18" charset="0"/>
            </a:rPr>
            <a:t>Главный специалист МБУ «Центр развития образования»</a:t>
          </a:r>
          <a:endParaRPr lang="ru-RU" sz="1400" b="1" kern="1200" dirty="0">
            <a:solidFill>
              <a:schemeClr val="bg1"/>
            </a:solidFill>
            <a:latin typeface="Cambria" pitchFamily="18" charset="0"/>
          </a:endParaRPr>
        </a:p>
      </dsp:txBody>
      <dsp:txXfrm>
        <a:off x="0" y="2603010"/>
        <a:ext cx="2768212" cy="1660927"/>
      </dsp:txXfrm>
    </dsp:sp>
    <dsp:sp modelId="{36EA9F7B-314A-4094-93D0-CDA367CCCB0C}">
      <dsp:nvSpPr>
        <dsp:cNvPr id="0" name=""/>
        <dsp:cNvSpPr/>
      </dsp:nvSpPr>
      <dsp:spPr>
        <a:xfrm>
          <a:off x="3045033" y="2603010"/>
          <a:ext cx="2768212" cy="16609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900" b="1" kern="1200" baseline="0" dirty="0" err="1" smtClean="0">
              <a:solidFill>
                <a:schemeClr val="bg1"/>
              </a:solidFill>
              <a:latin typeface="Cambria" pitchFamily="18" charset="0"/>
            </a:rPr>
            <a:t>Торгаева</a:t>
          </a:r>
          <a:r>
            <a:rPr lang="ru-RU" sz="1900" b="1" kern="1200" baseline="0" dirty="0" smtClean="0">
              <a:solidFill>
                <a:schemeClr val="bg1"/>
              </a:solidFill>
              <a:latin typeface="Cambria" pitchFamily="18" charset="0"/>
            </a:rPr>
            <a:t> Анжелика Александровна,</a:t>
          </a:r>
        </a:p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baseline="0" dirty="0" smtClean="0">
              <a:solidFill>
                <a:schemeClr val="bg1"/>
              </a:solidFill>
              <a:latin typeface="Cambria" pitchFamily="18" charset="0"/>
            </a:rPr>
            <a:t>Главный специалист МБУ «Центр развития образования»</a:t>
          </a:r>
          <a:endParaRPr lang="ru-RU" sz="1400" b="1" kern="1200" dirty="0">
            <a:solidFill>
              <a:schemeClr val="bg1"/>
            </a:solidFill>
            <a:latin typeface="Cambria" pitchFamily="18" charset="0"/>
          </a:endParaRPr>
        </a:p>
      </dsp:txBody>
      <dsp:txXfrm>
        <a:off x="3045033" y="2603010"/>
        <a:ext cx="2768212" cy="1660927"/>
      </dsp:txXfrm>
    </dsp:sp>
    <dsp:sp modelId="{E057FABC-CE53-4C1C-831F-E12211474545}">
      <dsp:nvSpPr>
        <dsp:cNvPr id="0" name=""/>
        <dsp:cNvSpPr/>
      </dsp:nvSpPr>
      <dsp:spPr>
        <a:xfrm>
          <a:off x="6090067" y="2603010"/>
          <a:ext cx="2768212" cy="16609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100" b="1" kern="1200" dirty="0" smtClean="0"/>
            <a:t>Кичигина Надежда </a:t>
          </a:r>
          <a:r>
            <a:rPr lang="ru-RU" sz="2100" b="1" kern="1200" dirty="0" err="1" smtClean="0"/>
            <a:t>Костантиновна</a:t>
          </a:r>
          <a:r>
            <a:rPr lang="ru-RU" sz="2100" b="1" kern="1200" dirty="0" smtClean="0"/>
            <a:t>, </a:t>
          </a:r>
          <a:r>
            <a:rPr lang="ru-RU" sz="1400" b="1" kern="1200" baseline="0" dirty="0" smtClean="0">
              <a:solidFill>
                <a:schemeClr val="bg1"/>
              </a:solidFill>
              <a:latin typeface="Cambria" pitchFamily="18" charset="0"/>
            </a:rPr>
            <a:t>заведующий отделом опеки и попечительства</a:t>
          </a:r>
          <a:endParaRPr lang="ru-RU" sz="1400" b="1" kern="1200" baseline="0" dirty="0">
            <a:solidFill>
              <a:schemeClr val="bg1"/>
            </a:solidFill>
            <a:latin typeface="Cambria" pitchFamily="18" charset="0"/>
          </a:endParaRPr>
        </a:p>
      </dsp:txBody>
      <dsp:txXfrm>
        <a:off x="6090067" y="2603010"/>
        <a:ext cx="2768212" cy="1660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75919-18AE-42C2-8CA8-D3943DFC9A3F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C7A20-33D7-4EEE-A177-4B618AF259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36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411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411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CE46FE0F-2995-4773-9C5F-575021B3824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72" tIns="46136" rIns="92272" bIns="4613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72" tIns="46136" rIns="92272" bIns="4613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6411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6411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BB1B2F98-D5A3-4BB8-8E88-3261370ACF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092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158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8990" indent="-284227" defTabSz="922158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6908" indent="-227382" defTabSz="922158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91671" indent="-227382" defTabSz="922158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46434" indent="-227382" defTabSz="922158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01197" indent="-227382" defTabSz="92215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55960" indent="-227382" defTabSz="92215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10723" indent="-227382" defTabSz="92215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65486" indent="-227382" defTabSz="92215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9560B71-1D1D-46B7-A5CA-A3C898D7C2CB}" type="slidenum">
              <a:rPr lang="ru-RU" sz="1200"/>
              <a:pPr/>
              <a:t>1</a:t>
            </a:fld>
            <a:endParaRPr lang="ru-RU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351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90FE9-F32F-4D8A-9A03-E1178843EE36}" type="slidenum">
              <a:rPr lang="ru-RU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979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77649" y="744617"/>
            <a:ext cx="6042378" cy="3723084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90FE9-F32F-4D8A-9A03-E1178843EE36}" type="slidenum">
              <a:rPr lang="ru-RU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6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72E8-9008-4A7D-BA79-529357D5455A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72E8C-1D78-4024-AAC4-BBAFCCA63590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882E-87EE-4572-B974-E209ADF9CE26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82"/>
          <p:cNvGrpSpPr>
            <a:grpSpLocks/>
          </p:cNvGrpSpPr>
          <p:nvPr/>
        </p:nvGrpSpPr>
        <p:grpSpPr bwMode="auto">
          <a:xfrm>
            <a:off x="1" y="0"/>
            <a:ext cx="7072313" cy="1769533"/>
            <a:chOff x="-4" y="40"/>
            <a:chExt cx="7072430" cy="1327315"/>
          </a:xfrm>
        </p:grpSpPr>
        <p:sp>
          <p:nvSpPr>
            <p:cNvPr id="6" name="Shape 83"/>
            <p:cNvSpPr>
              <a:spLocks noChangeArrowheads="1"/>
            </p:cNvSpPr>
            <p:nvPr/>
          </p:nvSpPr>
          <p:spPr bwMode="auto">
            <a:xfrm>
              <a:off x="6292950" y="127056"/>
              <a:ext cx="779476" cy="258795"/>
            </a:xfrm>
            <a:prstGeom prst="triangle">
              <a:avLst>
                <a:gd name="adj" fmla="val 32426"/>
              </a:avLst>
            </a:prstGeom>
            <a:solidFill>
              <a:srgbClr val="263248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>
                <a:latin typeface="Arvo"/>
                <a:sym typeface="Arvo"/>
              </a:endParaRPr>
            </a:p>
          </p:txBody>
        </p:sp>
        <p:grpSp>
          <p:nvGrpSpPr>
            <p:cNvPr id="3" name="Shape 84"/>
            <p:cNvGrpSpPr>
              <a:grpSpLocks/>
            </p:cNvGrpSpPr>
            <p:nvPr/>
          </p:nvGrpSpPr>
          <p:grpSpPr bwMode="auto">
            <a:xfrm rot="10800000" flipH="1">
              <a:off x="-7942" y="-7899"/>
              <a:ext cx="6773975" cy="1344780"/>
              <a:chOff x="-2178310" y="317876"/>
              <a:chExt cx="8673463" cy="1721867"/>
            </a:xfrm>
          </p:grpSpPr>
          <p:sp>
            <p:nvSpPr>
              <p:cNvPr id="11" name="Shape 85"/>
              <p:cNvSpPr>
                <a:spLocks noChangeArrowheads="1"/>
              </p:cNvSpPr>
              <p:nvPr/>
            </p:nvSpPr>
            <p:spPr bwMode="auto">
              <a:xfrm>
                <a:off x="-2178310" y="340237"/>
                <a:ext cx="6957878" cy="1699506"/>
              </a:xfrm>
              <a:prstGeom prst="rect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>
                  <a:latin typeface="Arvo"/>
                  <a:sym typeface="Arvo"/>
                </a:endParaRPr>
              </a:p>
            </p:txBody>
          </p:sp>
          <p:sp>
            <p:nvSpPr>
              <p:cNvPr id="12" name="Shape 86"/>
              <p:cNvSpPr>
                <a:spLocks noChangeArrowheads="1"/>
              </p:cNvSpPr>
              <p:nvPr/>
            </p:nvSpPr>
            <p:spPr bwMode="auto">
              <a:xfrm>
                <a:off x="4795829" y="317876"/>
                <a:ext cx="1699324" cy="1699505"/>
              </a:xfrm>
              <a:prstGeom prst="rtTriangle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>
                  <a:latin typeface="Arvo"/>
                  <a:sym typeface="Arvo"/>
                </a:endParaRPr>
              </a:p>
            </p:txBody>
          </p:sp>
        </p:grpSp>
        <p:grpSp>
          <p:nvGrpSpPr>
            <p:cNvPr id="4" name="Shape 87"/>
            <p:cNvGrpSpPr>
              <a:grpSpLocks/>
            </p:cNvGrpSpPr>
            <p:nvPr/>
          </p:nvGrpSpPr>
          <p:grpSpPr bwMode="auto">
            <a:xfrm rot="10800000" flipH="1">
              <a:off x="-9529" y="373150"/>
              <a:ext cx="7089892" cy="789085"/>
              <a:chOff x="-9113060" y="309189"/>
              <a:chExt cx="15613064" cy="1737690"/>
            </a:xfrm>
          </p:grpSpPr>
          <p:sp>
            <p:nvSpPr>
              <p:cNvPr id="9" name="Shape 88"/>
              <p:cNvSpPr>
                <a:spLocks noChangeArrowheads="1"/>
              </p:cNvSpPr>
              <p:nvPr/>
            </p:nvSpPr>
            <p:spPr bwMode="auto">
              <a:xfrm>
                <a:off x="-9113060" y="347648"/>
                <a:ext cx="13882553" cy="1699231"/>
              </a:xfrm>
              <a:prstGeom prst="rect">
                <a:avLst/>
              </a:prstGeom>
              <a:solidFill>
                <a:srgbClr val="3F53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>
                  <a:latin typeface="Arvo"/>
                  <a:sym typeface="Arvo"/>
                </a:endParaRPr>
              </a:p>
            </p:txBody>
          </p:sp>
          <p:sp>
            <p:nvSpPr>
              <p:cNvPr id="10" name="Shape 89"/>
              <p:cNvSpPr>
                <a:spLocks noChangeArrowheads="1"/>
              </p:cNvSpPr>
              <p:nvPr/>
            </p:nvSpPr>
            <p:spPr bwMode="auto">
              <a:xfrm>
                <a:off x="4800956" y="309189"/>
                <a:ext cx="1699048" cy="1699231"/>
              </a:xfrm>
              <a:prstGeom prst="rtTriangle">
                <a:avLst/>
              </a:prstGeom>
              <a:solidFill>
                <a:srgbClr val="3F53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>
                  <a:latin typeface="Arvo"/>
                  <a:sym typeface="Arvo"/>
                </a:endParaRPr>
              </a:p>
            </p:txBody>
          </p:sp>
        </p:grpSp>
      </p:grpSp>
      <p:grpSp>
        <p:nvGrpSpPr>
          <p:cNvPr id="5" name="Shape 90"/>
          <p:cNvGrpSpPr>
            <a:grpSpLocks/>
          </p:cNvGrpSpPr>
          <p:nvPr/>
        </p:nvGrpSpPr>
        <p:grpSpPr bwMode="auto">
          <a:xfrm>
            <a:off x="6946900" y="5962652"/>
            <a:ext cx="2203450" cy="895349"/>
            <a:chOff x="5575242" y="4472723"/>
            <a:chExt cx="2202830" cy="670795"/>
          </a:xfrm>
        </p:grpSpPr>
        <p:sp>
          <p:nvSpPr>
            <p:cNvPr id="14" name="Shape 91"/>
            <p:cNvSpPr>
              <a:spLocks noChangeArrowheads="1"/>
            </p:cNvSpPr>
            <p:nvPr/>
          </p:nvSpPr>
          <p:spPr bwMode="auto">
            <a:xfrm rot="10800000">
              <a:off x="5575242" y="4948464"/>
              <a:ext cx="393589" cy="131621"/>
            </a:xfrm>
            <a:prstGeom prst="triangle">
              <a:avLst>
                <a:gd name="adj" fmla="val 32426"/>
              </a:avLst>
            </a:prstGeom>
            <a:solidFill>
              <a:srgbClr val="D26F00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grpSp>
          <p:nvGrpSpPr>
            <p:cNvPr id="7" name="Shape 92"/>
            <p:cNvGrpSpPr>
              <a:grpSpLocks/>
            </p:cNvGrpSpPr>
            <p:nvPr/>
          </p:nvGrpSpPr>
          <p:grpSpPr bwMode="auto">
            <a:xfrm flipH="1">
              <a:off x="5735535" y="4472723"/>
              <a:ext cx="2039363" cy="670795"/>
              <a:chOff x="1299952" y="330075"/>
              <a:chExt cx="5165561" cy="1699506"/>
            </a:xfrm>
          </p:grpSpPr>
          <p:sp>
            <p:nvSpPr>
              <p:cNvPr id="19" name="Shape 93"/>
              <p:cNvSpPr>
                <a:spLocks noChangeArrowheads="1"/>
              </p:cNvSpPr>
              <p:nvPr/>
            </p:nvSpPr>
            <p:spPr bwMode="auto">
              <a:xfrm>
                <a:off x="1299952" y="330075"/>
                <a:ext cx="3473187" cy="1699506"/>
              </a:xfrm>
              <a:prstGeom prst="rect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/>
              </a:p>
            </p:txBody>
          </p:sp>
          <p:sp>
            <p:nvSpPr>
              <p:cNvPr id="20" name="Shape 94"/>
              <p:cNvSpPr>
                <a:spLocks noChangeArrowheads="1"/>
              </p:cNvSpPr>
              <p:nvPr/>
            </p:nvSpPr>
            <p:spPr bwMode="auto">
              <a:xfrm>
                <a:off x="4769118" y="330075"/>
                <a:ext cx="1696395" cy="1699506"/>
              </a:xfrm>
              <a:prstGeom prst="rtTriangle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/>
              </a:p>
            </p:txBody>
          </p:sp>
        </p:grpSp>
        <p:grpSp>
          <p:nvGrpSpPr>
            <p:cNvPr id="8" name="Shape 95"/>
            <p:cNvGrpSpPr>
              <a:grpSpLocks/>
            </p:cNvGrpSpPr>
            <p:nvPr/>
          </p:nvGrpSpPr>
          <p:grpSpPr bwMode="auto">
            <a:xfrm flipH="1">
              <a:off x="5578416" y="4647162"/>
              <a:ext cx="2199656" cy="304475"/>
              <a:chOff x="-5827153" y="332439"/>
              <a:chExt cx="12274864" cy="1699079"/>
            </a:xfrm>
          </p:grpSpPr>
          <p:sp>
            <p:nvSpPr>
              <p:cNvPr id="17" name="Shape 96"/>
              <p:cNvSpPr>
                <a:spLocks noChangeArrowheads="1"/>
              </p:cNvSpPr>
              <p:nvPr/>
            </p:nvSpPr>
            <p:spPr bwMode="auto">
              <a:xfrm>
                <a:off x="-5827153" y="332439"/>
                <a:ext cx="10609875" cy="1699079"/>
              </a:xfrm>
              <a:prstGeom prst="rect">
                <a:avLst/>
              </a:prstGeom>
              <a:solidFill>
                <a:srgbClr val="FF9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/>
              </a:p>
            </p:txBody>
          </p:sp>
          <p:sp>
            <p:nvSpPr>
              <p:cNvPr id="18" name="Shape 97"/>
              <p:cNvSpPr>
                <a:spLocks noChangeArrowheads="1"/>
              </p:cNvSpPr>
              <p:nvPr/>
            </p:nvSpPr>
            <p:spPr bwMode="auto">
              <a:xfrm>
                <a:off x="4747297" y="332439"/>
                <a:ext cx="1700414" cy="1699079"/>
              </a:xfrm>
              <a:prstGeom prst="rtTriangle">
                <a:avLst/>
              </a:prstGeom>
              <a:solidFill>
                <a:srgbClr val="FF9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buClr>
                    <a:srgbClr val="000000"/>
                  </a:buClr>
                  <a:buFont typeface="Arial" charset="0"/>
                  <a:buNone/>
                  <a:defRPr/>
                </a:pPr>
                <a:endParaRPr lang="ru-RU"/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spcFirstLastPara="1" anchor="t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spcFirstLastPara="1" anchor="t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21" name="Shape 101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3AAFD-2CE7-46D7-A99D-3D1C3E9D3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BC6A-B603-45CB-A124-DC16E6F193B1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7709-B820-4CA3-8344-40B65DEDA427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CE11-F908-45AB-8CA4-41E9264ADC28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149F-C9EF-48EF-9D8B-C4F11EF66332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FFB7-88B2-4EB3-8B26-D648C5FD9691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497A8-FB2C-4473-BDB7-0A0070E0A540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BDB-B8C6-4AAD-AAA5-037F69959C93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BE6BF-26B7-4976-88A7-2EE5B2BB6DEA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FE42F-0469-412A-80DA-CF7582B3FA82}" type="datetime1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328212"/>
            <a:ext cx="60842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Контроль реализации мероприятий повышения качества образования в школах с низкими результатами обучения </a:t>
            </a:r>
            <a:r>
              <a:rPr lang="ru-RU" sz="3200" b="1" dirty="0" err="1" smtClean="0">
                <a:solidFill>
                  <a:srgbClr val="002060"/>
                </a:solidFill>
                <a:latin typeface="Cambria" pitchFamily="18" charset="0"/>
              </a:rPr>
              <a:t>Топкинского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 муниципального района</a:t>
            </a:r>
          </a:p>
          <a:p>
            <a:pPr algn="r"/>
            <a:endParaRPr lang="ru-RU" sz="20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r"/>
            <a:endParaRPr lang="ru-RU" sz="2000" b="1" i="1" dirty="0">
              <a:solidFill>
                <a:srgbClr val="002060"/>
              </a:solidFill>
              <a:latin typeface="Cambria" pitchFamily="18" charset="0"/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Cambria" pitchFamily="18" charset="0"/>
              </a:rPr>
              <a:t>Татьяна Витальевна Сидорова, </a:t>
            </a: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Cambria" pitchFamily="18" charset="0"/>
              </a:rPr>
              <a:t>директор МБУ «Центр развития образования»</a:t>
            </a:r>
            <a:endParaRPr lang="ru-RU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7882" y="446109"/>
            <a:ext cx="8174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ambria" pitchFamily="18" charset="0"/>
              </a:rPr>
              <a:t>Управление образования администрации </a:t>
            </a:r>
            <a:r>
              <a:rPr lang="ru-RU" sz="1600" b="1" dirty="0" err="1" smtClean="0">
                <a:latin typeface="Cambria" pitchFamily="18" charset="0"/>
              </a:rPr>
              <a:t>Топкинского</a:t>
            </a:r>
            <a:r>
              <a:rPr lang="ru-RU" sz="1600" b="1" dirty="0" smtClean="0">
                <a:latin typeface="Cambria" pitchFamily="18" charset="0"/>
              </a:rPr>
              <a:t> муниципального района</a:t>
            </a:r>
            <a:endParaRPr lang="ru-RU" sz="1600" dirty="0" smtClean="0">
              <a:latin typeface="Cambria" pitchFamily="18" charset="0"/>
            </a:endParaRPr>
          </a:p>
          <a:p>
            <a:endParaRPr lang="ru-RU" sz="1400" dirty="0">
              <a:latin typeface="Cambria" pitchFamily="18" charset="0"/>
            </a:endParaRPr>
          </a:p>
        </p:txBody>
      </p:sp>
      <p:pic>
        <p:nvPicPr>
          <p:cNvPr id="8" name="Рисунок 7" descr="Топкинский МР-ПП2-0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2"/>
            <a:ext cx="642942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793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64705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Проведение </a:t>
            </a:r>
            <a:r>
              <a:rPr lang="ru-RU" sz="2700" dirty="0"/>
              <a:t>регулярного  мониторинга динамики учебных достижений и качества </a:t>
            </a:r>
            <a:r>
              <a:rPr lang="ru-RU" sz="2700" dirty="0" smtClean="0"/>
              <a:t>образовательной деятельности </a:t>
            </a:r>
            <a:r>
              <a:rPr lang="ru-RU" sz="2700" dirty="0"/>
              <a:t>в школах, работающих в сложных социальных условиях</a:t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Присутствие общественных наблюдателей</a:t>
            </a:r>
          </a:p>
          <a:p>
            <a:r>
              <a:rPr lang="ru-RU" dirty="0" smtClean="0"/>
              <a:t>Перекрёстные перепроверки ВПР;</a:t>
            </a:r>
          </a:p>
          <a:p>
            <a:r>
              <a:rPr lang="ru-RU" dirty="0" smtClean="0"/>
              <a:t>Присутствие специалистов управления образования;</a:t>
            </a:r>
          </a:p>
          <a:p>
            <a:r>
              <a:rPr lang="ru-RU" dirty="0" smtClean="0"/>
              <a:t>Внутренний мониторинг качества.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167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6929454" y="5286391"/>
            <a:ext cx="2214546" cy="15716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5572125" y="1797051"/>
            <a:ext cx="3392488" cy="4510616"/>
          </a:xfrm>
          <a:prstGeom prst="chevron">
            <a:avLst>
              <a:gd name="adj" fmla="val 12351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ru-RU" kern="0" dirty="0">
              <a:solidFill>
                <a:schemeClr val="tx1"/>
              </a:solidFill>
              <a:sym typeface="Arial" pitchFamily="34" charset="0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2727325" y="1763184"/>
            <a:ext cx="3321050" cy="4510616"/>
          </a:xfrm>
          <a:prstGeom prst="chevron">
            <a:avLst>
              <a:gd name="adj" fmla="val 12351"/>
            </a:avLst>
          </a:prstGeom>
          <a:gradFill flip="none" rotWithShape="1">
            <a:gsLst>
              <a:gs pos="0">
                <a:schemeClr val="bg1"/>
              </a:gs>
              <a:gs pos="50000">
                <a:srgbClr val="F3A7A3">
                  <a:alpha val="56000"/>
                </a:srgbClr>
              </a:gs>
              <a:gs pos="100000">
                <a:srgbClr val="DA251D">
                  <a:lumMod val="100000"/>
                  <a:alpha val="5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ru-RU" kern="0">
              <a:solidFill>
                <a:schemeClr val="tx1"/>
              </a:solidFill>
              <a:sym typeface="Arial" pitchFamily="34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60474" y="1770325"/>
            <a:ext cx="2943374" cy="4514707"/>
          </a:xfrm>
          <a:prstGeom prst="homePlate">
            <a:avLst>
              <a:gd name="adj" fmla="val 9873"/>
            </a:avLst>
          </a:prstGeom>
          <a:gradFill flip="none" rotWithShape="1">
            <a:gsLst>
              <a:gs pos="0">
                <a:srgbClr val="3F75B7">
                  <a:alpha val="50000"/>
                </a:srgbClr>
              </a:gs>
              <a:gs pos="50000">
                <a:schemeClr val="accent1">
                  <a:tint val="44500"/>
                  <a:satMod val="160000"/>
                  <a:alpha val="46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ru-RU" kern="0">
              <a:solidFill>
                <a:schemeClr val="tx1"/>
              </a:solidFill>
              <a:sym typeface="Arial" pitchFamily="34" charset="0"/>
            </a:endParaRPr>
          </a:p>
        </p:txBody>
      </p:sp>
      <p:sp>
        <p:nvSpPr>
          <p:cNvPr id="19462" name="Заголовок 1"/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Roboto Condensed"/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Arial" charset="0"/>
                <a:sym typeface="Roboto Condensed"/>
              </a:rPr>
              <a:t>Развитие кадрового потенциала в данных школах</a:t>
            </a:r>
          </a:p>
        </p:txBody>
      </p:sp>
      <p:sp>
        <p:nvSpPr>
          <p:cNvPr id="19463" name="Текст 2"/>
          <p:cNvSpPr txBox="1"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marL="0" indent="0" eaLnBrk="1" hangingPunct="1">
              <a:spcBef>
                <a:spcPts val="450"/>
              </a:spcBef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altLang="ru-RU" sz="1000" b="1" dirty="0" smtClean="0">
              <a:solidFill>
                <a:srgbClr val="FF9800"/>
              </a:solidFill>
              <a:latin typeface="Arial" charset="0"/>
              <a:cs typeface="Arial" charset="0"/>
              <a:sym typeface="Roboto Condensed Light"/>
            </a:endParaRPr>
          </a:p>
          <a:p>
            <a:pPr marL="0" indent="0" eaLnBrk="1" hangingPunct="1">
              <a:spcBef>
                <a:spcPts val="450"/>
              </a:spcBef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altLang="ru-RU" sz="1000" b="1" dirty="0" smtClean="0">
              <a:solidFill>
                <a:srgbClr val="FF9800"/>
              </a:solidFill>
              <a:latin typeface="Arial" charset="0"/>
              <a:cs typeface="Arial" charset="0"/>
              <a:sym typeface="Roboto Condensed Light"/>
            </a:endParaRPr>
          </a:p>
          <a:p>
            <a:pPr marL="0" indent="0">
              <a:spcBef>
                <a:spcPts val="450"/>
              </a:spcBef>
              <a:spcAft>
                <a:spcPct val="0"/>
              </a:spcAft>
              <a:buClr>
                <a:srgbClr val="C7D3E6"/>
              </a:buClr>
              <a:buNone/>
            </a:pPr>
            <a:endParaRPr lang="ru-RU" altLang="ru-RU" sz="1000" b="1" dirty="0" smtClean="0">
              <a:solidFill>
                <a:srgbClr val="02185E"/>
              </a:solidFill>
              <a:latin typeface="Arial" charset="0"/>
              <a:cs typeface="Arial" charset="0"/>
              <a:sym typeface="Roboto Condensed Light"/>
            </a:endParaRPr>
          </a:p>
          <a:p>
            <a:pPr marL="0" indent="0">
              <a:spcBef>
                <a:spcPts val="450"/>
              </a:spcBef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b="1" dirty="0" smtClean="0">
                <a:solidFill>
                  <a:srgbClr val="02185E"/>
                </a:solidFill>
                <a:latin typeface="Arial" charset="0"/>
                <a:cs typeface="Arial" charset="0"/>
                <a:sym typeface="Roboto Condensed Light"/>
              </a:rPr>
              <a:t>1315 работников в системе образования</a:t>
            </a:r>
            <a:endParaRPr lang="ru-RU" altLang="ru-RU" sz="1000" b="1" dirty="0" smtClean="0">
              <a:solidFill>
                <a:srgbClr val="FF9800"/>
              </a:solidFill>
              <a:latin typeface="Arial" charset="0"/>
              <a:cs typeface="Arial" charset="0"/>
              <a:sym typeface="Roboto Condensed Light"/>
            </a:endParaRPr>
          </a:p>
          <a:p>
            <a:pPr marL="0" indent="0" eaLnBrk="1" hangingPunct="1">
              <a:spcBef>
                <a:spcPts val="450"/>
              </a:spcBef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altLang="ru-RU" sz="1000" b="1" dirty="0" smtClean="0">
                <a:solidFill>
                  <a:srgbClr val="FF9800"/>
                </a:solidFill>
                <a:latin typeface="Arial" charset="0"/>
                <a:cs typeface="Arial" charset="0"/>
                <a:sym typeface="Roboto Condensed Light"/>
              </a:rPr>
              <a:t>Педагогические кадры 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630 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педагогических работников, из них: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20 чел.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 до 25 лет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135 чел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. до 35 лет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323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 учителей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490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 </a:t>
            </a: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чел. 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с высшим образованием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altLang="ru-RU" sz="10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Повышение уровня профессиональной 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altLang="ru-RU" sz="10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компетенции: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314 чел. 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сертификация педагогов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14 чел. 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выступление на областном уровне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225 чел. 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курсы ПК (в т.ч. ДОО)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25 (57%)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 руководителей обучено по 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программе «Менеджмент»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b="1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15 (34%) </a:t>
            </a: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руководителей обучаются </a:t>
            </a:r>
          </a:p>
          <a:p>
            <a:pPr marL="0" indent="0">
              <a:spcAft>
                <a:spcPct val="0"/>
              </a:spcAft>
              <a:buClr>
                <a:srgbClr val="C7D3E6"/>
              </a:buClr>
              <a:buNone/>
            </a:pPr>
            <a:r>
              <a:rPr lang="ru-RU" alt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по программе «Менеджмент»</a:t>
            </a:r>
          </a:p>
          <a:p>
            <a:pPr marL="0" indent="0" algn="just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1000" b="1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Char char="▰"/>
            </a:pPr>
            <a:endParaRPr lang="ru-RU" sz="10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</p:txBody>
      </p:sp>
      <p:sp>
        <p:nvSpPr>
          <p:cNvPr id="1946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7FD860-F85A-48A6-8E55-123DAA561451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1946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6143636" y="1797049"/>
            <a:ext cx="2482850" cy="4097339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SzPts val="1100"/>
              <a:buFont typeface="Arial" charset="0"/>
              <a:buNone/>
            </a:pPr>
            <a:endParaRPr lang="ru-RU" sz="1000" b="1" dirty="0" smtClean="0">
              <a:solidFill>
                <a:srgbClr val="FF9800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SzPts val="1100"/>
              <a:buFont typeface="Arial" charset="0"/>
              <a:buNone/>
            </a:pPr>
            <a:r>
              <a:rPr lang="ru-RU" sz="10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Привлечение молодых специалистов:  </a:t>
            </a:r>
            <a:endParaRPr lang="ru-RU" sz="10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Ежегодное заключение договоров о целевой подготовке с ФГБОУ ВО «</a:t>
            </a:r>
            <a:r>
              <a:rPr lang="ru-RU" sz="1000" dirty="0" err="1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КемГУ</a:t>
            </a:r>
            <a:r>
              <a:rPr 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».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1000" b="1" dirty="0" smtClean="0">
              <a:solidFill>
                <a:srgbClr val="FF9800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sz="10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Поддержка вновь принятых молодых специалистов: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Чествование на августовской конференции.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Поддержка на уровне ОО с установлением персонального повышающего коэффициента.</a:t>
            </a:r>
          </a:p>
          <a:p>
            <a:pPr marL="0" indent="0" algn="just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 4 выпускника </a:t>
            </a:r>
            <a:r>
              <a:rPr lang="ru-RU" sz="1000" dirty="0" err="1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КемГУ</a:t>
            </a:r>
            <a:r>
              <a:rPr lang="ru-RU" sz="10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, обучавшихся по программе целевой подготовки, будут трудоустроены в ОО в  2018г. 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1000" dirty="0" smtClean="0">
              <a:solidFill>
                <a:srgbClr val="C00000"/>
              </a:solidFill>
              <a:latin typeface="Roboto Condensed Light"/>
              <a:cs typeface="Arial" charset="0"/>
              <a:sym typeface="Roboto Condensed Light"/>
            </a:endParaRPr>
          </a:p>
        </p:txBody>
      </p:sp>
      <p:sp>
        <p:nvSpPr>
          <p:cNvPr id="19467" name="TextBox 8"/>
          <p:cNvSpPr txBox="1">
            <a:spLocks noChangeArrowheads="1"/>
          </p:cNvSpPr>
          <p:nvPr/>
        </p:nvSpPr>
        <p:spPr bwMode="auto">
          <a:xfrm>
            <a:off x="5572125" y="1748374"/>
            <a:ext cx="36655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200" b="1">
                <a:solidFill>
                  <a:srgbClr val="C00000"/>
                </a:solidFill>
                <a:cs typeface="Times New Roman" pitchFamily="18" charset="0"/>
              </a:rPr>
              <a:t>ЗАДАЧИ И ПУТИ РЕШЕНИЯ</a:t>
            </a:r>
          </a:p>
        </p:txBody>
      </p:sp>
      <p:sp>
        <p:nvSpPr>
          <p:cNvPr id="19468" name="TextBox 10"/>
          <p:cNvSpPr txBox="1">
            <a:spLocks noChangeArrowheads="1"/>
          </p:cNvSpPr>
          <p:nvPr/>
        </p:nvSpPr>
        <p:spPr bwMode="auto">
          <a:xfrm>
            <a:off x="3079759" y="1701806"/>
            <a:ext cx="2371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200" b="1">
                <a:solidFill>
                  <a:srgbClr val="C00000"/>
                </a:solidFill>
                <a:cs typeface="Times New Roman" pitchFamily="18" charset="0"/>
              </a:rPr>
              <a:t>ПРОБЛЕМЫ</a:t>
            </a:r>
          </a:p>
        </p:txBody>
      </p:sp>
      <p:sp>
        <p:nvSpPr>
          <p:cNvPr id="19469" name="TextBox 11"/>
          <p:cNvSpPr txBox="1">
            <a:spLocks noChangeArrowheads="1"/>
          </p:cNvSpPr>
          <p:nvPr/>
        </p:nvSpPr>
        <p:spPr bwMode="auto">
          <a:xfrm>
            <a:off x="357160" y="1723246"/>
            <a:ext cx="2371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200" b="1" dirty="0" smtClean="0">
                <a:solidFill>
                  <a:srgbClr val="C00000"/>
                </a:solidFill>
                <a:cs typeface="Times New Roman" pitchFamily="18" charset="0"/>
              </a:rPr>
              <a:t>ТЕКУЩЕЕ СОСТОЯНИЕ</a:t>
            </a:r>
            <a:endParaRPr lang="ru-RU" sz="1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470" name="Текст 3"/>
          <p:cNvSpPr txBox="1">
            <a:spLocks/>
          </p:cNvSpPr>
          <p:nvPr/>
        </p:nvSpPr>
        <p:spPr bwMode="auto">
          <a:xfrm>
            <a:off x="3403610" y="1857365"/>
            <a:ext cx="2525712" cy="409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b="1" dirty="0">
                <a:solidFill>
                  <a:srgbClr val="C00000"/>
                </a:solidFill>
                <a:latin typeface="Roboto Condensed Light"/>
                <a:sym typeface="Roboto Condensed Light"/>
              </a:rPr>
              <a:t>Старение педагогических кадров </a:t>
            </a: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Учителей </a:t>
            </a:r>
            <a:r>
              <a:rPr lang="ru-RU" sz="10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пенсионного возраста </a:t>
            </a:r>
            <a:r>
              <a:rPr lang="ru-RU" sz="10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– </a:t>
            </a:r>
            <a:r>
              <a:rPr lang="ru-RU" sz="1000" b="1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23,6%;</a:t>
            </a:r>
            <a:endParaRPr lang="ru-RU" sz="1000" b="1" dirty="0">
              <a:solidFill>
                <a:srgbClr val="263248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endParaRPr lang="ru-RU" sz="1000" b="1" dirty="0">
              <a:solidFill>
                <a:srgbClr val="C00000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b="1" dirty="0">
                <a:solidFill>
                  <a:srgbClr val="C00000"/>
                </a:solidFill>
                <a:latin typeface="Roboto Condensed Light"/>
                <a:sym typeface="Roboto Condensed Light"/>
              </a:rPr>
              <a:t>Потребность в педагогических кадрах </a:t>
            </a: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Ежегодно к 1 сентября </a:t>
            </a:r>
            <a:r>
              <a:rPr lang="ru-RU" sz="10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до 10 вакансий;</a:t>
            </a:r>
            <a:endParaRPr lang="ru-RU" sz="1000" dirty="0">
              <a:solidFill>
                <a:srgbClr val="263248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Наибольшая потребность в учителях   начальных классов, физики, </a:t>
            </a:r>
            <a:r>
              <a:rPr lang="ru-RU" sz="10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математики и английского языка;</a:t>
            </a:r>
            <a:endParaRPr lang="ru-RU" sz="1000" dirty="0">
              <a:solidFill>
                <a:srgbClr val="263248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Arial" charset="0"/>
              <a:buNone/>
            </a:pPr>
            <a:endParaRPr lang="ru-RU" sz="1000" b="1" dirty="0">
              <a:solidFill>
                <a:srgbClr val="C00000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Roboto Condensed Light"/>
                <a:sym typeface="Roboto Condensed Light"/>
              </a:rPr>
              <a:t>Незначительный приток молодых специалистов в школы</a:t>
            </a: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0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Ежегодно не более 2</a:t>
            </a:r>
            <a:r>
              <a:rPr lang="ru-RU" sz="10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%.</a:t>
            </a:r>
            <a:endParaRPr lang="ru-RU" sz="1000" dirty="0">
              <a:solidFill>
                <a:srgbClr val="263248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endParaRPr lang="ru-RU" sz="1000" b="1" dirty="0">
              <a:solidFill>
                <a:srgbClr val="FF0000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endParaRPr lang="ru-RU" sz="1000" b="1" dirty="0">
              <a:solidFill>
                <a:srgbClr val="FF0000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Char char="▰"/>
            </a:pPr>
            <a:endParaRPr lang="ru-RU" sz="1000" dirty="0">
              <a:solidFill>
                <a:srgbClr val="263248"/>
              </a:solidFill>
              <a:latin typeface="Roboto Condensed Light"/>
              <a:sym typeface="Roboto Condense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Кадры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штатное расписание введены должности педагога-психолога, учителя-логопеда, социального педагога (3 школы);</a:t>
            </a:r>
          </a:p>
          <a:p>
            <a:r>
              <a:rPr lang="ru-RU" dirty="0" smtClean="0"/>
              <a:t>Смена кадрового состава администрации (2 школы);</a:t>
            </a:r>
          </a:p>
          <a:p>
            <a:r>
              <a:rPr lang="ru-RU" dirty="0" smtClean="0"/>
              <a:t>Обучение руководителей по программе «Менеджмент»  (5 руководителей данных школ- 62 %);</a:t>
            </a:r>
          </a:p>
          <a:p>
            <a:r>
              <a:rPr lang="ru-RU" dirty="0" smtClean="0"/>
              <a:t>Приём молодых специалистов (5 школ- 13 педагогов);</a:t>
            </a:r>
          </a:p>
          <a:p>
            <a:r>
              <a:rPr lang="ru-RU" dirty="0" smtClean="0"/>
              <a:t>Создание опорных площадок на базе двух ОО (Работа с молодыми специалистами, </a:t>
            </a:r>
            <a:r>
              <a:rPr lang="ru-RU" dirty="0" err="1" smtClean="0"/>
              <a:t>тьюторское</a:t>
            </a:r>
            <a:r>
              <a:rPr lang="ru-RU" dirty="0" smtClean="0"/>
              <a:t> движение при реализации ГТО);</a:t>
            </a:r>
          </a:p>
          <a:p>
            <a:r>
              <a:rPr lang="ru-RU" dirty="0" smtClean="0"/>
              <a:t>Участие в конкурсах профессионального мастерства ( 3 педагога, 1 школа)-материальная заинтересованность.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946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Муниципальная опорная площадка по работе с молодыми специалистами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026" name="Picture 2" descr="C:\Documents and Settings\Директор\Рабочий стол\для Сидоровой\DSC03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038600" cy="302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Директор\Рабочий стол\для Сидоровой\DSC031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72816"/>
            <a:ext cx="4038600" cy="302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Директор\Рабочий стол\для Сидоровой\DSC03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41555"/>
            <a:ext cx="3888432" cy="291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311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ашивка 9"/>
          <p:cNvSpPr/>
          <p:nvPr/>
        </p:nvSpPr>
        <p:spPr>
          <a:xfrm>
            <a:off x="5572125" y="1773772"/>
            <a:ext cx="3392488" cy="4110567"/>
          </a:xfrm>
          <a:prstGeom prst="chevron">
            <a:avLst>
              <a:gd name="adj" fmla="val 12351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ru-RU" kern="0">
              <a:solidFill>
                <a:schemeClr val="tx1"/>
              </a:solidFill>
              <a:sym typeface="Arial" pitchFamily="34" charset="0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2727325" y="1763184"/>
            <a:ext cx="3321050" cy="4121149"/>
          </a:xfrm>
          <a:prstGeom prst="chevron">
            <a:avLst>
              <a:gd name="adj" fmla="val 12351"/>
            </a:avLst>
          </a:prstGeom>
          <a:gradFill flip="none" rotWithShape="1">
            <a:gsLst>
              <a:gs pos="0">
                <a:schemeClr val="bg1"/>
              </a:gs>
              <a:gs pos="50000">
                <a:srgbClr val="F3A7A3">
                  <a:alpha val="56000"/>
                </a:srgbClr>
              </a:gs>
              <a:gs pos="100000">
                <a:srgbClr val="DA251D">
                  <a:lumMod val="100000"/>
                  <a:alpha val="5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ru-RU" kern="0">
              <a:solidFill>
                <a:schemeClr val="tx1"/>
              </a:solidFill>
              <a:sym typeface="Arial" pitchFamily="34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60474" y="1770325"/>
            <a:ext cx="2943374" cy="4114392"/>
          </a:xfrm>
          <a:prstGeom prst="homePlate">
            <a:avLst>
              <a:gd name="adj" fmla="val 9873"/>
            </a:avLst>
          </a:prstGeom>
          <a:gradFill flip="none" rotWithShape="1">
            <a:gsLst>
              <a:gs pos="0">
                <a:srgbClr val="3F75B7">
                  <a:alpha val="50000"/>
                </a:srgbClr>
              </a:gs>
              <a:gs pos="50000">
                <a:schemeClr val="accent1">
                  <a:tint val="44500"/>
                  <a:satMod val="160000"/>
                  <a:alpha val="46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ru-RU" kern="0">
              <a:solidFill>
                <a:schemeClr val="tx1"/>
              </a:solidFill>
              <a:sym typeface="Arial" pitchFamily="34" charset="0"/>
            </a:endParaRPr>
          </a:p>
        </p:txBody>
      </p:sp>
      <p:sp>
        <p:nvSpPr>
          <p:cNvPr id="16390" name="Заголовок 1"/>
          <p:cNvSpPr txBox="1">
            <a:spLocks noGrp="1"/>
          </p:cNvSpPr>
          <p:nvPr>
            <p:ph type="title"/>
          </p:nvPr>
        </p:nvSpPr>
        <p:spPr>
          <a:xfrm>
            <a:off x="34926" y="522819"/>
            <a:ext cx="5965835" cy="1022349"/>
          </a:xfrm>
        </p:spPr>
        <p:txBody>
          <a:bodyPr>
            <a:no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Roboto Condensed"/>
              <a:buNone/>
            </a:pPr>
            <a:r>
              <a:rPr lang="ru-RU" sz="2800" b="1" dirty="0" smtClean="0">
                <a:solidFill>
                  <a:srgbClr val="FFFFFF"/>
                </a:solidFill>
                <a:latin typeface="Cambria" pitchFamily="18" charset="0"/>
                <a:cs typeface="Arial" charset="0"/>
                <a:sym typeface="Roboto Condensed"/>
              </a:rPr>
              <a:t>ОБЩЕЕ ОБРАЗОВАНИЕ</a:t>
            </a:r>
            <a:br>
              <a:rPr lang="ru-RU" sz="2800" b="1" dirty="0" smtClean="0">
                <a:solidFill>
                  <a:srgbClr val="FFFFFF"/>
                </a:solidFill>
                <a:latin typeface="Cambria" pitchFamily="18" charset="0"/>
                <a:cs typeface="Arial" charset="0"/>
                <a:sym typeface="Roboto Condensed"/>
              </a:rPr>
            </a:br>
            <a:r>
              <a:rPr lang="ru-RU" sz="2800" b="1" dirty="0" smtClean="0">
                <a:solidFill>
                  <a:srgbClr val="FFFFFF"/>
                </a:solidFill>
                <a:latin typeface="Cambria" pitchFamily="18" charset="0"/>
                <a:cs typeface="Arial" charset="0"/>
                <a:sym typeface="Roboto Condensed"/>
              </a:rPr>
              <a:t>равные возможности и качество</a:t>
            </a:r>
          </a:p>
        </p:txBody>
      </p:sp>
      <p:sp>
        <p:nvSpPr>
          <p:cNvPr id="16391" name="Текст 3"/>
          <p:cNvSpPr txBox="1">
            <a:spLocks noGrp="1"/>
          </p:cNvSpPr>
          <p:nvPr>
            <p:ph type="body" idx="2"/>
          </p:nvPr>
        </p:nvSpPr>
        <p:spPr>
          <a:xfrm>
            <a:off x="6048385" y="1797051"/>
            <a:ext cx="2673349" cy="4224236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SzPts val="1100"/>
              <a:buFont typeface="Arial" charset="0"/>
              <a:buNone/>
            </a:pPr>
            <a:endParaRPr lang="ru-RU" sz="1000" b="1" dirty="0" smtClean="0">
              <a:solidFill>
                <a:srgbClr val="FF9800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SzPts val="1100"/>
              <a:buFont typeface="Arial" charset="0"/>
              <a:buNone/>
            </a:pPr>
            <a:r>
              <a:rPr lang="ru-RU" sz="10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Создание современной образовательной среды</a:t>
            </a:r>
            <a:endParaRPr lang="ru-RU" sz="10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Bef>
                <a:spcPts val="0"/>
              </a:spcBef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9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Bef>
                <a:spcPts val="0"/>
              </a:spcBef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sz="9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Обновление спортивной инфраструктуры в 3 удаленных ОО (ФБ – 6 млн. руб.)</a:t>
            </a:r>
          </a:p>
          <a:p>
            <a:pPr marL="0" indent="0" eaLnBrk="1" hangingPunct="1">
              <a:spcBef>
                <a:spcPts val="0"/>
              </a:spcBef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r>
              <a:rPr lang="ru-RU" sz="9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Включение в областную программу «Доступная среда»</a:t>
            </a:r>
          </a:p>
          <a:p>
            <a:pPr marL="0" indent="0" eaLnBrk="1" hangingPunct="1">
              <a:spcBef>
                <a:spcPts val="0"/>
              </a:spcBef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900" dirty="0" smtClean="0">
              <a:solidFill>
                <a:srgbClr val="FF0000"/>
              </a:solidFill>
              <a:latin typeface="Arial" charset="0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r>
              <a:rPr lang="ru-RU" sz="9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Ремонт зданий школ</a:t>
            </a: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r>
              <a:rPr lang="ru-RU" sz="9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Потребность в финансировании ОБ </a:t>
            </a: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r>
              <a:rPr lang="ru-RU" sz="900" dirty="0" smtClean="0">
                <a:solidFill>
                  <a:srgbClr val="AD1D1D"/>
                </a:solidFill>
                <a:latin typeface="Roboto Condensed Light"/>
                <a:cs typeface="Arial" charset="0"/>
                <a:sym typeface="Roboto Condensed Light"/>
              </a:rPr>
              <a:t>2 млн.руб.</a:t>
            </a: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endParaRPr lang="ru-RU" sz="900" dirty="0" smtClean="0">
              <a:solidFill>
                <a:schemeClr val="tx1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r>
              <a:rPr lang="ru-RU" sz="9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Развитие инклюзивного образования </a:t>
            </a: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r>
              <a:rPr lang="ru-RU" sz="900" dirty="0" smtClean="0">
                <a:solidFill>
                  <a:srgbClr val="263248"/>
                </a:solidFill>
                <a:latin typeface="Roboto Condensed Light"/>
                <a:cs typeface="Arial" charset="0"/>
                <a:sym typeface="Roboto Condensed Light"/>
              </a:rPr>
              <a:t>Открытие ресурсных классов.</a:t>
            </a: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endParaRPr lang="ru-RU" sz="9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SzPts val="1100"/>
              <a:buFont typeface="Roboto Condensed Light"/>
              <a:buNone/>
            </a:pPr>
            <a:r>
              <a:rPr lang="ru-RU" sz="900" b="1" dirty="0" smtClean="0">
                <a:solidFill>
                  <a:srgbClr val="FF9800"/>
                </a:solidFill>
                <a:latin typeface="Roboto Condensed Light"/>
                <a:cs typeface="Arial" charset="0"/>
                <a:sym typeface="Roboto Condensed Light"/>
              </a:rPr>
              <a:t>Обновление парка школьных автобусов </a:t>
            </a: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10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1000" b="1" dirty="0" smtClean="0">
              <a:solidFill>
                <a:srgbClr val="FF0000"/>
              </a:solidFill>
              <a:latin typeface="Roboto Condensed Light"/>
              <a:cs typeface="Arial" charset="0"/>
              <a:sym typeface="Roboto Condensed Light"/>
            </a:endParaRPr>
          </a:p>
          <a:p>
            <a:pPr marL="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Char char="▰"/>
            </a:pPr>
            <a:endParaRPr lang="ru-RU" sz="10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</p:txBody>
      </p:sp>
      <p:sp>
        <p:nvSpPr>
          <p:cNvPr id="16392" name="Номер слайда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6DEC60-CAC8-445A-9EB6-C63E9381148A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16394" name="TextBox 8"/>
          <p:cNvSpPr txBox="1">
            <a:spLocks noChangeArrowheads="1"/>
          </p:cNvSpPr>
          <p:nvPr/>
        </p:nvSpPr>
        <p:spPr bwMode="auto">
          <a:xfrm>
            <a:off x="5651509" y="1797057"/>
            <a:ext cx="30702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200" b="1" dirty="0">
                <a:solidFill>
                  <a:srgbClr val="C00000"/>
                </a:solidFill>
                <a:cs typeface="Times New Roman" pitchFamily="18" charset="0"/>
              </a:rPr>
              <a:t>ЗАДАЧИ И ПУТИ РЕШЕНИЯ</a:t>
            </a:r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>
            <a:off x="3079759" y="1769539"/>
            <a:ext cx="2371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200" b="1">
                <a:solidFill>
                  <a:srgbClr val="C00000"/>
                </a:solidFill>
                <a:cs typeface="Times New Roman" pitchFamily="18" charset="0"/>
              </a:rPr>
              <a:t>ПРОБЛЕМЫ</a:t>
            </a:r>
          </a:p>
        </p:txBody>
      </p:sp>
      <p:sp>
        <p:nvSpPr>
          <p:cNvPr id="16396" name="TextBox 11"/>
          <p:cNvSpPr txBox="1">
            <a:spLocks noChangeArrowheads="1"/>
          </p:cNvSpPr>
          <p:nvPr/>
        </p:nvSpPr>
        <p:spPr bwMode="auto">
          <a:xfrm>
            <a:off x="115890" y="1758957"/>
            <a:ext cx="2371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200" b="1">
                <a:solidFill>
                  <a:srgbClr val="C00000"/>
                </a:solidFill>
                <a:cs typeface="Times New Roman" pitchFamily="18" charset="0"/>
              </a:rPr>
              <a:t>ТЕКУЩЕЕ СОСТОЯНИЕ</a:t>
            </a:r>
          </a:p>
        </p:txBody>
      </p:sp>
      <p:sp>
        <p:nvSpPr>
          <p:cNvPr id="16397" name="Текст 3"/>
          <p:cNvSpPr txBox="1">
            <a:spLocks/>
          </p:cNvSpPr>
          <p:nvPr/>
        </p:nvSpPr>
        <p:spPr bwMode="auto">
          <a:xfrm>
            <a:off x="3198813" y="2015066"/>
            <a:ext cx="2525712" cy="409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Roboto Condensed Light"/>
                <a:sym typeface="Roboto Condensed Light"/>
              </a:rPr>
              <a:t>Недостаток мест в школах, отсутствие всех форм благоустройства</a:t>
            </a:r>
            <a:endParaRPr lang="ru-RU" sz="1000" dirty="0">
              <a:solidFill>
                <a:srgbClr val="C00000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r>
              <a:rPr lang="ru-RU" sz="9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Доля школьников, обучающихся во вторую смену – </a:t>
            </a:r>
            <a:r>
              <a:rPr lang="ru-RU" sz="900" b="1" dirty="0" smtClean="0">
                <a:solidFill>
                  <a:srgbClr val="FF0000"/>
                </a:solidFill>
                <a:latin typeface="Roboto Condensed Light"/>
                <a:sym typeface="Roboto Condensed Light"/>
              </a:rPr>
              <a:t>10,8 </a:t>
            </a:r>
            <a:r>
              <a:rPr lang="ru-RU" sz="900" b="1" dirty="0">
                <a:solidFill>
                  <a:srgbClr val="FF0000"/>
                </a:solidFill>
                <a:latin typeface="Roboto Condensed Light"/>
                <a:sym typeface="Roboto Condensed Light"/>
              </a:rPr>
              <a:t>%</a:t>
            </a: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r>
              <a:rPr lang="ru-RU" sz="1000" b="1" dirty="0" smtClean="0">
                <a:solidFill>
                  <a:srgbClr val="C00000"/>
                </a:solidFill>
                <a:latin typeface="Roboto Condensed Light"/>
                <a:sym typeface="Roboto Condensed Light"/>
              </a:rPr>
              <a:t>Ветхость </a:t>
            </a:r>
            <a:r>
              <a:rPr lang="ru-RU" sz="1000" b="1" dirty="0">
                <a:solidFill>
                  <a:srgbClr val="C00000"/>
                </a:solidFill>
                <a:latin typeface="Roboto Condensed Light"/>
                <a:sym typeface="Roboto Condensed Light"/>
              </a:rPr>
              <a:t>зданий школ </a:t>
            </a: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r>
              <a:rPr lang="ru-RU" sz="9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4 школы </a:t>
            </a:r>
            <a:r>
              <a:rPr lang="ru-RU" sz="9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требуют капитального ремонта</a:t>
            </a: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b="1" dirty="0" smtClean="0">
                <a:solidFill>
                  <a:srgbClr val="C00000"/>
                </a:solidFill>
                <a:latin typeface="Roboto Condensed Light"/>
                <a:sym typeface="Roboto Condensed Light"/>
              </a:rPr>
              <a:t>Старение </a:t>
            </a:r>
            <a:r>
              <a:rPr lang="ru-RU" sz="1000" b="1" dirty="0">
                <a:solidFill>
                  <a:srgbClr val="C00000"/>
                </a:solidFill>
                <a:latin typeface="Roboto Condensed Light"/>
                <a:sym typeface="Roboto Condensed Light"/>
              </a:rPr>
              <a:t>парка школьных автобусов </a:t>
            </a: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r>
              <a:rPr lang="ru-RU" sz="9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Общее число автобусов </a:t>
            </a:r>
            <a:r>
              <a:rPr lang="ru-RU" sz="900" b="1" dirty="0" smtClean="0">
                <a:solidFill>
                  <a:srgbClr val="FF0000"/>
                </a:solidFill>
                <a:latin typeface="Roboto Condensed Light"/>
                <a:sym typeface="Roboto Condensed Light"/>
              </a:rPr>
              <a:t>16,</a:t>
            </a:r>
            <a:r>
              <a:rPr lang="ru-RU" sz="9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 </a:t>
            </a:r>
            <a:r>
              <a:rPr lang="ru-RU" sz="900" dirty="0">
                <a:solidFill>
                  <a:srgbClr val="263248"/>
                </a:solidFill>
                <a:latin typeface="Roboto Condensed Light"/>
                <a:sym typeface="Roboto Condensed Light"/>
              </a:rPr>
              <a:t>из них:                        </a:t>
            </a:r>
            <a:r>
              <a:rPr lang="ru-RU" sz="9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требуют обновления </a:t>
            </a:r>
            <a:r>
              <a:rPr lang="ru-RU" sz="900" b="1" dirty="0" smtClean="0">
                <a:solidFill>
                  <a:srgbClr val="FF0000"/>
                </a:solidFill>
                <a:latin typeface="Roboto Condensed Light"/>
                <a:sym typeface="Roboto Condensed Light"/>
              </a:rPr>
              <a:t>6</a:t>
            </a:r>
            <a:r>
              <a:rPr lang="ru-RU" sz="9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 автобусов в 2019 г., </a:t>
            </a:r>
            <a:r>
              <a:rPr lang="ru-RU" sz="900" b="1" dirty="0" smtClean="0">
                <a:solidFill>
                  <a:srgbClr val="FF0000"/>
                </a:solidFill>
                <a:latin typeface="Roboto Condensed Light"/>
                <a:sym typeface="Roboto Condensed Light"/>
              </a:rPr>
              <a:t>8</a:t>
            </a:r>
            <a:r>
              <a:rPr lang="ru-RU" sz="9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 автобусов – к 2025 г.</a:t>
            </a:r>
            <a:endParaRPr lang="ru-RU" sz="900" dirty="0">
              <a:solidFill>
                <a:srgbClr val="263248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b="1" dirty="0" smtClean="0">
                <a:solidFill>
                  <a:srgbClr val="C00000"/>
                </a:solidFill>
                <a:latin typeface="Roboto Condensed Light"/>
                <a:sym typeface="Roboto Condensed Light"/>
              </a:rPr>
              <a:t>Обеспечение мер пожарной безопасности </a:t>
            </a: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r>
              <a:rPr lang="ru-RU" sz="9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3 школы (объем финансирования МБ 1,1 млн. рублей)</a:t>
            </a:r>
          </a:p>
          <a:p>
            <a:pPr>
              <a:spcBef>
                <a:spcPts val="600"/>
              </a:spcBef>
              <a:buClr>
                <a:srgbClr val="000000"/>
              </a:buClr>
              <a:buSzPts val="1100"/>
              <a:buFont typeface="Roboto Condensed Light"/>
              <a:buNone/>
            </a:pPr>
            <a:r>
              <a:rPr lang="ru-RU" sz="1000" b="1" dirty="0" smtClean="0">
                <a:solidFill>
                  <a:srgbClr val="C00000"/>
                </a:solidFill>
                <a:latin typeface="Roboto Condensed Light"/>
                <a:sym typeface="Roboto Condensed Light"/>
              </a:rPr>
              <a:t>Устаревшая спортивная инфраструктура</a:t>
            </a: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r>
              <a:rPr lang="ru-RU" sz="900" dirty="0" smtClean="0">
                <a:solidFill>
                  <a:srgbClr val="263248"/>
                </a:solidFill>
                <a:latin typeface="Roboto Condensed Light"/>
                <a:sym typeface="Roboto Condensed Light"/>
              </a:rPr>
              <a:t>В 3 удаленных ОО </a:t>
            </a: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endParaRPr lang="ru-RU" sz="1000" dirty="0" smtClean="0">
              <a:solidFill>
                <a:srgbClr val="263248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None/>
            </a:pPr>
            <a:endParaRPr lang="ru-RU" sz="1000" b="1" dirty="0">
              <a:solidFill>
                <a:srgbClr val="C00000"/>
              </a:solidFill>
              <a:latin typeface="Roboto Condensed Light"/>
              <a:sym typeface="Roboto Condensed Light"/>
            </a:endParaRPr>
          </a:p>
          <a:p>
            <a:pPr>
              <a:spcBef>
                <a:spcPts val="600"/>
              </a:spcBef>
              <a:buClr>
                <a:srgbClr val="C7D3E6"/>
              </a:buClr>
              <a:buSzPts val="2000"/>
              <a:buFont typeface="Roboto Condensed Light"/>
              <a:buChar char="▰"/>
            </a:pPr>
            <a:endParaRPr lang="ru-RU" sz="1000" dirty="0">
              <a:solidFill>
                <a:srgbClr val="263248"/>
              </a:solidFill>
              <a:latin typeface="Roboto Condensed Light"/>
              <a:sym typeface="Roboto Condensed Light"/>
            </a:endParaRPr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130175" y="1996017"/>
            <a:ext cx="2727325" cy="5052483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marL="0" indent="0" fontAlgn="auto">
              <a:spcBef>
                <a:spcPts val="0"/>
              </a:spcBef>
              <a:buClr>
                <a:schemeClr val="dk1"/>
              </a:buClr>
              <a:buSzPts val="1100"/>
              <a:buFont typeface="Roboto Condensed Light"/>
              <a:buNone/>
              <a:defRPr/>
            </a:pPr>
            <a:r>
              <a:rPr lang="ru-RU" sz="1200" b="1" kern="0" dirty="0" smtClean="0">
                <a:solidFill>
                  <a:srgbClr val="FF9800"/>
                </a:solidFill>
                <a:latin typeface="Calibri" pitchFamily="34" charset="0"/>
                <a:cs typeface="Calibri" pitchFamily="34" charset="0"/>
              </a:rPr>
              <a:t>Муниципальная образовательная сеть</a:t>
            </a:r>
            <a:r>
              <a:rPr lang="ru-RU" sz="1200" kern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200" b="1" kern="0" dirty="0" smtClean="0">
                <a:solidFill>
                  <a:srgbClr val="FF9800"/>
                </a:solidFill>
                <a:latin typeface="Calibri" pitchFamily="34" charset="0"/>
                <a:cs typeface="Calibri" pitchFamily="34" charset="0"/>
              </a:rPr>
              <a:t>-</a:t>
            </a:r>
          </a:p>
          <a:p>
            <a:pPr marL="0" indent="0" fontAlgn="auto">
              <a:spcBef>
                <a:spcPts val="0"/>
              </a:spcBef>
              <a:buClr>
                <a:schemeClr val="dk1"/>
              </a:buClr>
              <a:buSzPts val="1100"/>
              <a:buFont typeface="Roboto Condensed Light"/>
              <a:buNone/>
              <a:defRPr/>
            </a:pPr>
            <a:r>
              <a:rPr lang="ru-RU" sz="1200" b="1" kern="0" dirty="0" smtClean="0">
                <a:solidFill>
                  <a:srgbClr val="FF9800"/>
                </a:solidFill>
                <a:latin typeface="Calibri" pitchFamily="34" charset="0"/>
                <a:cs typeface="Calibri" pitchFamily="34" charset="0"/>
              </a:rPr>
              <a:t>19 общеобразовательных организаций (5327 учащихся)</a:t>
            </a:r>
          </a:p>
          <a:p>
            <a:pPr marL="0" indent="0" algn="just" fontAlgn="auto">
              <a:buFont typeface="Roboto Condensed Light"/>
              <a:buNone/>
              <a:defRPr/>
            </a:pPr>
            <a:r>
              <a:rPr lang="ru-RU" sz="1200" b="1" kern="0" dirty="0" smtClean="0"/>
              <a:t>311</a:t>
            </a:r>
            <a:r>
              <a:rPr lang="ru-RU" sz="1200" kern="0" dirty="0" smtClean="0"/>
              <a:t> – детей с ОВЗ</a:t>
            </a:r>
          </a:p>
          <a:p>
            <a:pPr marL="0" indent="0" algn="just" fontAlgn="auto">
              <a:buFont typeface="Roboto Condensed Light"/>
              <a:buNone/>
              <a:defRPr/>
            </a:pPr>
            <a:r>
              <a:rPr lang="ru-RU" sz="1200" kern="0" dirty="0" smtClean="0"/>
              <a:t>из них:</a:t>
            </a:r>
          </a:p>
          <a:p>
            <a:pPr marL="0" indent="0" algn="just" fontAlgn="auto">
              <a:buFont typeface="Roboto Condensed Light"/>
              <a:buNone/>
              <a:defRPr/>
            </a:pPr>
            <a:r>
              <a:rPr lang="ru-RU" sz="1200" b="1" kern="0" dirty="0" smtClean="0"/>
              <a:t>216</a:t>
            </a:r>
            <a:r>
              <a:rPr lang="ru-RU" sz="1200" kern="0" dirty="0" smtClean="0"/>
              <a:t> – с интеллектуальными нарушениями</a:t>
            </a:r>
          </a:p>
          <a:p>
            <a:pPr marL="0" indent="0" algn="just" fontAlgn="auto">
              <a:buFont typeface="Roboto Condensed Light"/>
              <a:buNone/>
              <a:defRPr/>
            </a:pPr>
            <a:r>
              <a:rPr lang="ru-RU" sz="1200" b="1" kern="0" dirty="0" smtClean="0"/>
              <a:t>114</a:t>
            </a:r>
            <a:r>
              <a:rPr lang="ru-RU" sz="1200" kern="0" dirty="0" smtClean="0"/>
              <a:t> – детей-инвалидов </a:t>
            </a:r>
          </a:p>
          <a:p>
            <a:pPr marL="0" indent="0" fontAlgn="auto">
              <a:buFont typeface="Roboto Condensed Light"/>
              <a:buNone/>
              <a:defRPr/>
            </a:pPr>
            <a:r>
              <a:rPr lang="ru-RU" sz="1200" kern="0" dirty="0" smtClean="0"/>
              <a:t>С 2007 по 2011 годы муниципальная образовательная сеть сокращена на 38 % </a:t>
            </a:r>
          </a:p>
          <a:p>
            <a:pPr marL="0" indent="0" fontAlgn="auto">
              <a:buFont typeface="Roboto Condensed Light"/>
              <a:buNone/>
              <a:defRPr/>
            </a:pPr>
            <a:r>
              <a:rPr lang="ru-RU" sz="1200" kern="0" dirty="0" smtClean="0"/>
              <a:t>В результате реструктуризации сети организован подвоз 517 учащихся по 31  школьному маршруту</a:t>
            </a:r>
          </a:p>
          <a:p>
            <a:pPr marL="101600" indent="0" algn="just" fontAlgn="auto">
              <a:buFont typeface="Roboto Condensed Light"/>
              <a:buNone/>
              <a:defRPr/>
            </a:pPr>
            <a:endParaRPr lang="ru-RU" sz="900" kern="0" dirty="0" smtClean="0"/>
          </a:p>
          <a:p>
            <a:pPr marL="101600" indent="0" algn="just" fontAlgn="auto">
              <a:buFont typeface="Roboto Condensed Light"/>
              <a:buNone/>
              <a:defRPr/>
            </a:pPr>
            <a:endParaRPr lang="ru-RU" sz="1000" kern="0" dirty="0" smtClean="0"/>
          </a:p>
          <a:p>
            <a:pPr fontAlgn="auto">
              <a:defRPr/>
            </a:pPr>
            <a:endParaRPr lang="ru-RU" sz="1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Материально-техническая база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/>
              <a:t>выравнивания ресурсной базы школ, работающих со сложным контингентом, демонстрирующих низкие образовательные результаты, в качестве приоритетной в планах ремонта и  закупки оборудования.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396122" y="2050651"/>
            <a:ext cx="4424349" cy="3632400"/>
          </a:xfrm>
        </p:spPr>
        <p:txBody>
          <a:bodyPr>
            <a:normAutofit/>
          </a:bodyPr>
          <a:lstStyle/>
          <a:p>
            <a:r>
              <a:rPr lang="ru-RU" dirty="0" smtClean="0"/>
              <a:t>Включение школ в программу «Доступная среда» (3 школы)</a:t>
            </a:r>
          </a:p>
          <a:p>
            <a:r>
              <a:rPr lang="ru-RU" dirty="0" smtClean="0"/>
              <a:t>Приобретение спортивного оборудования (1 школа)</a:t>
            </a:r>
          </a:p>
          <a:p>
            <a:r>
              <a:rPr lang="ru-RU" dirty="0" smtClean="0"/>
              <a:t>Включение в программу по строительству и оборудованию спортивных площадок (5 школ)</a:t>
            </a:r>
          </a:p>
          <a:p>
            <a:r>
              <a:rPr lang="ru-RU" dirty="0" smtClean="0"/>
              <a:t>Включение в программу капитального ремонта (1 школа)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EC3AAFD-2CE7-46D7-A99D-3D1C3E9D3EE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089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Лаборатория РАЗВИТИЯ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Методические дни управления образования в ОО;</a:t>
            </a:r>
          </a:p>
          <a:p>
            <a:r>
              <a:rPr lang="ru-RU" dirty="0" smtClean="0"/>
              <a:t>Контрольно-инспекционная деятельность (НЕ НАД, А РЯДОМ);</a:t>
            </a:r>
          </a:p>
          <a:p>
            <a:r>
              <a:rPr lang="ru-RU" dirty="0" smtClean="0"/>
              <a:t>Муниципальные опорные площадки (областные и муниципальные методические семинары по работе с молодыми специалистами, </a:t>
            </a:r>
            <a:r>
              <a:rPr lang="ru-RU" dirty="0" err="1"/>
              <a:t>тьюторское</a:t>
            </a:r>
            <a:r>
              <a:rPr lang="ru-RU" dirty="0"/>
              <a:t> движение при реализации ГТО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3AAFD-2CE7-46D7-A99D-3D1C3E9D3EE6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448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Контрольно-инспекционная деятельность (НЕ НАД, А РЯДОМ)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0723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14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Roboto Condensed"/>
              <a:buNone/>
            </a:pPr>
            <a:r>
              <a:rPr lang="ru-RU" sz="2000" b="1" smtClean="0">
                <a:solidFill>
                  <a:srgbClr val="FFFFFF"/>
                </a:solidFill>
                <a:latin typeface="Roboto Condensed"/>
                <a:cs typeface="Arial" charset="0"/>
                <a:sym typeface="Roboto Condensed"/>
              </a:rPr>
              <a:t>ОПЕКА (ПОПЕЧИТЕЛЬСТВО)</a:t>
            </a:r>
          </a:p>
        </p:txBody>
      </p:sp>
      <p:sp>
        <p:nvSpPr>
          <p:cNvPr id="48130" name="Текст 2"/>
          <p:cNvSpPr txBox="1"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Cambria" pitchFamily="18" charset="0"/>
              </a:rPr>
              <a:t> Всего в районе 508 детей-сирот, что составляет 4,8 % от общего числа детей от 0 до 18 лет.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Cambria" pitchFamily="18" charset="0"/>
              </a:rPr>
              <a:t> Проблема социального сиротства на территории  находится на постоянном контроле.  За три месяца 2018 года  выявлено 13 человек из числа  детей-сирот и детей, оставшихся без попечения родителей. Из них 2 ребёнка-сироты. Из числа выявленных 3 переданы под надзор в государственные учреждения, 7- переданы под опеку,3- в приёмную семью. Всего на отчётное число воспитывается в семьях граждан 466 детей-сирот и детей, оставшихся без попечения родителей (229-в приёмной семье, 237-под опекой (попечительством). Устроено в семьи граждан за отчётный период 17 человек (2 усыновлено, 7- приёмная семья, 8- опека).</a:t>
            </a:r>
          </a:p>
          <a:p>
            <a:pPr marL="101600" indent="0" eaLnBrk="1" hangingPunct="1">
              <a:spcAft>
                <a:spcPct val="0"/>
              </a:spcAft>
              <a:buClr>
                <a:srgbClr val="C7D3E6"/>
              </a:buClr>
              <a:buFont typeface="Roboto Condensed Light"/>
              <a:buNone/>
            </a:pPr>
            <a:endParaRPr lang="ru-RU" sz="1000" dirty="0" smtClean="0">
              <a:solidFill>
                <a:srgbClr val="263248"/>
              </a:solidFill>
              <a:latin typeface="Roboto Condensed Light"/>
              <a:cs typeface="Arial" charset="0"/>
              <a:sym typeface="Roboto Condensed Ligh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buClr>
                <a:srgbClr val="000000"/>
              </a:buClr>
              <a:buFont typeface="Arial"/>
              <a:buNone/>
              <a:defRPr/>
            </a:pPr>
            <a:fld id="{835E8EC9-E883-4DA4-A379-2EAA827856DE}" type="slidenum">
              <a:rPr lang="en" kern="0" smtClean="0"/>
              <a:pPr fontAlgn="auto">
                <a:buClr>
                  <a:srgbClr val="000000"/>
                </a:buClr>
                <a:buFont typeface="Arial"/>
                <a:buNone/>
                <a:defRPr/>
              </a:pPr>
              <a:t>18</a:t>
            </a:fld>
            <a:endParaRPr lang="en" kern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28596" y="357167"/>
            <a:ext cx="8229600" cy="714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Опека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и попечительство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Социальный паспорт ОО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60682"/>
              </p:ext>
            </p:extLst>
          </p:nvPr>
        </p:nvGraphicFramePr>
        <p:xfrm>
          <a:off x="457200" y="1124744"/>
          <a:ext cx="8229600" cy="500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09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7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9001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Лаборатория РАЗВИТИЯ воспитательной деятельности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8636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22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763848"/>
              </p:ext>
            </p:extLst>
          </p:nvPr>
        </p:nvGraphicFramePr>
        <p:xfrm>
          <a:off x="457200" y="1600200"/>
          <a:ext cx="8229600" cy="4205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2345392"/>
                <a:gridCol w="2047096"/>
                <a:gridCol w="1244744"/>
                <a:gridCol w="1645920"/>
              </a:tblGrid>
              <a:tr h="2088032">
                <a:tc>
                  <a:txBody>
                    <a:bodyPr/>
                    <a:lstStyle/>
                    <a:p>
                      <a:r>
                        <a:rPr lang="ru-RU" dirty="0" smtClean="0"/>
                        <a:t>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Муниципальный</a:t>
                      </a:r>
                      <a:r>
                        <a:rPr lang="ru-RU" baseline="0" dirty="0" smtClean="0"/>
                        <a:t> этап всероссийской олимпиады школьников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9-классники,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н</a:t>
                      </a:r>
                      <a:r>
                        <a:rPr lang="ru-RU" dirty="0" err="1" smtClean="0"/>
                        <a:t>еполучившие</a:t>
                      </a:r>
                      <a:r>
                        <a:rPr lang="ru-RU" dirty="0" smtClean="0"/>
                        <a:t> аттестат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Победители</a:t>
                      </a:r>
                      <a:r>
                        <a:rPr lang="ru-RU" baseline="0" dirty="0" smtClean="0"/>
                        <a:t> и призёры конкурсов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Обновление МТБ</a:t>
                      </a:r>
                      <a:endParaRPr lang="ru-RU" dirty="0"/>
                    </a:p>
                  </a:txBody>
                  <a:tcPr/>
                </a:tc>
              </a:tr>
              <a:tr h="529258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4-7-10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1-0-0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1-1-2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+++</a:t>
                      </a:r>
                      <a:endParaRPr lang="ru-RU" dirty="0"/>
                    </a:p>
                  </a:txBody>
                  <a:tcPr/>
                </a:tc>
              </a:tr>
              <a:tr h="529258"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1-4-2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5-3-0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0-1-0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++</a:t>
                      </a:r>
                      <a:endParaRPr lang="ru-RU" dirty="0"/>
                    </a:p>
                  </a:txBody>
                  <a:tcPr/>
                </a:tc>
              </a:tr>
              <a:tr h="529258"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4-5-3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0-3-0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0-0-0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+++</a:t>
                      </a:r>
                      <a:endParaRPr lang="ru-RU" dirty="0"/>
                    </a:p>
                  </a:txBody>
                  <a:tcPr/>
                </a:tc>
              </a:tr>
              <a:tr h="529258"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0-0-1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0-1-1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0-1-1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77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1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2185E"/>
                </a:solidFill>
                <a:latin typeface="Cambria" pitchFamily="18" charset="0"/>
              </a:rPr>
              <a:t>Этапы развития образования </a:t>
            </a:r>
            <a:r>
              <a:rPr lang="ru-RU" sz="3200" b="1" dirty="0" err="1" smtClean="0">
                <a:solidFill>
                  <a:srgbClr val="02185E"/>
                </a:solidFill>
                <a:latin typeface="Cambria" pitchFamily="18" charset="0"/>
              </a:rPr>
              <a:t>Топкинского</a:t>
            </a:r>
            <a:r>
              <a:rPr lang="ru-RU" sz="3200" b="1" dirty="0" smtClean="0">
                <a:solidFill>
                  <a:srgbClr val="02185E"/>
                </a:solidFill>
                <a:latin typeface="Cambria" pitchFamily="18" charset="0"/>
              </a:rPr>
              <a:t> района до 2035 года</a:t>
            </a:r>
            <a:endParaRPr lang="ru-RU" sz="3200" b="1" dirty="0">
              <a:solidFill>
                <a:srgbClr val="02185E"/>
              </a:solidFill>
              <a:latin typeface="Cambri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285720" y="1071546"/>
          <a:ext cx="8643997" cy="5838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663"/>
                <a:gridCol w="808526"/>
                <a:gridCol w="1174777"/>
                <a:gridCol w="857256"/>
                <a:gridCol w="1143008"/>
                <a:gridCol w="714380"/>
                <a:gridCol w="1071570"/>
                <a:gridCol w="785817"/>
              </a:tblGrid>
              <a:tr h="42862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Cambria" pitchFamily="18" charset="0"/>
                        </a:rPr>
                        <a:t>Показатель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Cambria" pitchFamily="18" charset="0"/>
                        </a:rPr>
                        <a:t>2017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Cambria" pitchFamily="18" charset="0"/>
                      </a:endParaRPr>
                    </a:p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Пути решения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Пути решения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Пути решения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2035</a:t>
                      </a:r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mbria" pitchFamily="18" charset="0"/>
                        </a:rPr>
                        <a:t>ДЕТСКИЕ</a:t>
                      </a:r>
                      <a:r>
                        <a:rPr lang="ru-RU" sz="1100" b="1" baseline="0" dirty="0" smtClean="0">
                          <a:latin typeface="Cambria" pitchFamily="18" charset="0"/>
                        </a:rPr>
                        <a:t> САДЫ</a:t>
                      </a:r>
                    </a:p>
                    <a:p>
                      <a:r>
                        <a:rPr lang="ru-RU" sz="1100" baseline="0" dirty="0" smtClean="0">
                          <a:latin typeface="Cambria" pitchFamily="18" charset="0"/>
                        </a:rPr>
                        <a:t>Доступность для детей до 3 лет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21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Ликвидация очередности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Открытие ясельных групп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Открытие</a:t>
                      </a:r>
                      <a:r>
                        <a:rPr lang="ru-RU" sz="1100" baseline="0" dirty="0" smtClean="0">
                          <a:latin typeface="Cambria" pitchFamily="18" charset="0"/>
                        </a:rPr>
                        <a:t> негосударственных ДОУ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/>
                </a:tc>
              </a:tr>
              <a:tr h="92964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mbria" pitchFamily="18" charset="0"/>
                        </a:rPr>
                        <a:t>ШКОЛА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mbria" pitchFamily="18" charset="0"/>
                        </a:rPr>
                        <a:t>Доля ОО с созданными условиями доступности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21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Cambria" pitchFamily="18" charset="0"/>
                        </a:rPr>
                        <a:t>Развитие инклюзивного 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mbria" pitchFamily="18" charset="0"/>
                        </a:rPr>
                        <a:t>Открытие ресурсных классов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Включение 1</a:t>
                      </a:r>
                      <a:r>
                        <a:rPr lang="ru-RU" sz="1100" baseline="0" dirty="0" smtClean="0">
                          <a:latin typeface="Cambria" pitchFamily="18" charset="0"/>
                        </a:rPr>
                        <a:t> ОО в программу «Доступная среда»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mbria" pitchFamily="18" charset="0"/>
                        </a:rPr>
                        <a:t>ДОПОЛНИТЕЛЬНОЕ ОБРАЗОВАНИЕ</a:t>
                      </a:r>
                    </a:p>
                    <a:p>
                      <a:pPr algn="ctr"/>
                      <a:r>
                        <a:rPr lang="ru-RU" sz="1100" b="0" dirty="0" smtClean="0">
                          <a:latin typeface="Cambria" pitchFamily="18" charset="0"/>
                        </a:rPr>
                        <a:t>Доля обучающихся по ТО технической направленности</a:t>
                      </a:r>
                      <a:endParaRPr lang="ru-RU" sz="1100" b="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1,3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Обновление материально-технической</a:t>
                      </a:r>
                      <a:r>
                        <a:rPr lang="ru-RU" sz="1100" baseline="0" dirty="0" smtClean="0">
                          <a:latin typeface="Cambria" pitchFamily="18" charset="0"/>
                        </a:rPr>
                        <a:t> базы </a:t>
                      </a:r>
                      <a:r>
                        <a:rPr lang="ru-RU" sz="1100" baseline="0" dirty="0" err="1" smtClean="0">
                          <a:latin typeface="Cambria" pitchFamily="18" charset="0"/>
                        </a:rPr>
                        <a:t>ДТДиМ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Обучение педагогов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Приобретение оборудования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</a:tr>
              <a:tr h="176784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mbria" pitchFamily="18" charset="0"/>
                        </a:rPr>
                        <a:t>БЕЗОПАСНОСТЬ ОО</a:t>
                      </a:r>
                    </a:p>
                    <a:p>
                      <a:pPr algn="ctr"/>
                      <a:r>
                        <a:rPr lang="ru-RU" sz="1100" b="0" dirty="0" smtClean="0">
                          <a:latin typeface="Cambria" pitchFamily="18" charset="0"/>
                        </a:rPr>
                        <a:t>%ОО, полностью соответствующих требованиям НПА</a:t>
                      </a:r>
                      <a:endParaRPr lang="ru-RU" sz="1100" b="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20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buClr>
                          <a:srgbClr val="000000"/>
                        </a:buClr>
                        <a:buSzPts val="1100"/>
                        <a:buFont typeface="Roboto Condensed Light"/>
                        <a:buNone/>
                      </a:pPr>
                      <a:r>
                        <a:rPr lang="ru-RU" sz="1100" dirty="0" smtClean="0">
                          <a:solidFill>
                            <a:srgbClr val="263248"/>
                          </a:solidFill>
                          <a:latin typeface="Cambria" pitchFamily="18" charset="0"/>
                          <a:sym typeface="Roboto Condensed Light"/>
                        </a:rPr>
                        <a:t>Обеспечение мер пожарной безопасности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263248"/>
                          </a:solidFill>
                          <a:latin typeface="Cambria" pitchFamily="18" charset="0"/>
                          <a:sym typeface="Roboto Condensed Light"/>
                        </a:rPr>
                        <a:t>замена или модернизация АПС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263248"/>
                          </a:solidFill>
                          <a:latin typeface="Cambria" pitchFamily="18" charset="0"/>
                          <a:sym typeface="Roboto Condensed Light"/>
                        </a:rPr>
                        <a:t>обеспечение физической охраны сотрудниками частных охранных организаций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263248"/>
                          </a:solidFill>
                          <a:latin typeface="Cambria" pitchFamily="18" charset="0"/>
                          <a:sym typeface="Roboto Condensed Light"/>
                        </a:rPr>
                        <a:t>Установка систем аварийного освещения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263248"/>
                          </a:solidFill>
                          <a:latin typeface="Cambria" pitchFamily="18" charset="0"/>
                          <a:sym typeface="Roboto Condensed Light"/>
                        </a:rPr>
                        <a:t>оснащение системами контроля доступа</a:t>
                      </a:r>
                    </a:p>
                    <a:p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mbria" pitchFamily="18" charset="0"/>
                        </a:rPr>
                        <a:t>КАДРОВЫЙ ПОТЕНЦИАЛ</a:t>
                      </a:r>
                    </a:p>
                    <a:p>
                      <a:pPr algn="ctr"/>
                      <a:r>
                        <a:rPr lang="ru-RU" sz="1100" b="0" dirty="0" smtClean="0">
                          <a:latin typeface="Cambria" pitchFamily="18" charset="0"/>
                        </a:rPr>
                        <a:t>Доля педагогов</a:t>
                      </a:r>
                      <a:r>
                        <a:rPr lang="ru-RU" sz="1100" b="0" baseline="0" dirty="0" smtClean="0">
                          <a:latin typeface="Cambria" pitchFamily="18" charset="0"/>
                        </a:rPr>
                        <a:t> до 35 лет</a:t>
                      </a:r>
                      <a:endParaRPr lang="ru-RU" sz="1100" b="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21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Заключение целевых договоров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Поддержка молодых специалистов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Наставничество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mbria" pitchFamily="18" charset="0"/>
                        </a:rPr>
                        <a:t>ПЛАТНЫЕ УСЛУГИ</a:t>
                      </a:r>
                    </a:p>
                    <a:p>
                      <a:pPr algn="ctr"/>
                      <a:r>
                        <a:rPr lang="ru-RU" sz="1100" b="0" dirty="0" smtClean="0">
                          <a:latin typeface="Cambria" pitchFamily="18" charset="0"/>
                        </a:rPr>
                        <a:t>Охват обучающихся (численность)</a:t>
                      </a:r>
                      <a:endParaRPr lang="ru-RU" sz="1100" b="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190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Получение лицензий на оказание платных услуг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428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Расширение видов платных услуг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510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mbria" pitchFamily="18" charset="0"/>
                        </a:rPr>
                        <a:t>Повышение качества</a:t>
                      </a:r>
                      <a:endParaRPr lang="ru-RU" sz="11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1600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571488"/>
            <a:ext cx="7972452" cy="127333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Мы сами должны верить в то, чему учим наших детей. 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	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				В. Вильсон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8" name="Содержимое 7" descr="C:\Documents and Settings\Светлана\Мои документы\Downloads\сова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928808"/>
            <a:ext cx="3286148" cy="3436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Топкинский МР-ПП2-0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2"/>
            <a:ext cx="642942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14348" y="142852"/>
            <a:ext cx="8174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ambria" pitchFamily="18" charset="0"/>
              </a:rPr>
              <a:t>Управление образования администрации </a:t>
            </a:r>
            <a:r>
              <a:rPr lang="ru-RU" sz="1600" b="1" dirty="0" err="1" smtClean="0">
                <a:latin typeface="Cambria" pitchFamily="18" charset="0"/>
              </a:rPr>
              <a:t>Топкинского</a:t>
            </a:r>
            <a:r>
              <a:rPr lang="ru-RU" sz="1600" b="1" dirty="0" smtClean="0">
                <a:latin typeface="Cambria" pitchFamily="18" charset="0"/>
              </a:rPr>
              <a:t> муниципального района</a:t>
            </a:r>
            <a:endParaRPr lang="ru-RU" sz="1600" dirty="0" smtClean="0">
              <a:latin typeface="Cambria" pitchFamily="18" charset="0"/>
            </a:endParaRPr>
          </a:p>
          <a:p>
            <a:endParaRPr lang="ru-RU" sz="1400" dirty="0"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07" y="5500707"/>
            <a:ext cx="8605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ambria" pitchFamily="18" charset="0"/>
              </a:rPr>
              <a:t>Контроль реализации мероприятий повышения качества образования в школах с низкими результатами обучения </a:t>
            </a:r>
            <a:r>
              <a:rPr lang="ru-RU" sz="2400" b="1" dirty="0" err="1">
                <a:solidFill>
                  <a:srgbClr val="002060"/>
                </a:solidFill>
                <a:latin typeface="Cambria" pitchFamily="18" charset="0"/>
              </a:rPr>
              <a:t>Топкинского</a:t>
            </a:r>
            <a:r>
              <a:rPr lang="ru-RU" sz="2400" b="1" dirty="0">
                <a:solidFill>
                  <a:srgbClr val="002060"/>
                </a:solidFill>
                <a:latin typeface="Cambria" pitchFamily="18" charset="0"/>
              </a:rPr>
              <a:t> муниципального района</a:t>
            </a:r>
            <a:endParaRPr lang="ru-RU" sz="1600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внимание!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111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Приглашаем к сотрудничеству.</a:t>
            </a:r>
          </a:p>
          <a:p>
            <a:r>
              <a:rPr lang="ru-RU" dirty="0" smtClean="0"/>
              <a:t>Татьяна Витальевна Сидорова, директор МБУ «Центр развития образования»</a:t>
            </a:r>
            <a:endParaRPr lang="en-US" dirty="0" smtClean="0"/>
          </a:p>
          <a:p>
            <a:r>
              <a:rPr lang="en-US" dirty="0" smtClean="0"/>
              <a:t>e-mail</a:t>
            </a:r>
            <a:r>
              <a:rPr lang="ru-RU" dirty="0" smtClean="0"/>
              <a:t>:</a:t>
            </a:r>
            <a:r>
              <a:rPr lang="en-US" dirty="0" smtClean="0"/>
              <a:t>sidtatianav@mail.ru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dirty="0" smtClean="0"/>
              <a:t>сайт: </a:t>
            </a:r>
            <a:r>
              <a:rPr lang="en-US" dirty="0" smtClean="0"/>
              <a:t>uo-topki.ru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581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92" y="53752"/>
            <a:ext cx="8786778" cy="9989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РАБОЧАЯ ГРУППА ПО КОНТРОЛЮ КАЧЕСТВА реализации мероприятий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42844" y="1272593"/>
            <a:ext cx="8929750" cy="656214"/>
            <a:chOff x="142844" y="1000108"/>
            <a:chExt cx="8929750" cy="656210"/>
          </a:xfrm>
        </p:grpSpPr>
        <p:sp>
          <p:nvSpPr>
            <p:cNvPr id="16" name="Прямоугольник с двумя скругленными противолежащими углами 15"/>
            <p:cNvSpPr/>
            <p:nvPr/>
          </p:nvSpPr>
          <p:spPr>
            <a:xfrm>
              <a:off x="142876" y="1000108"/>
              <a:ext cx="8929718" cy="642942"/>
            </a:xfrm>
            <a:prstGeom prst="round2Diag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2844" y="1071546"/>
              <a:ext cx="8858312" cy="584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atin typeface="Cambria" pitchFamily="18" charset="0"/>
                </a:rPr>
                <a:t>Цель – совершенствование системы образования района для обеспечения его доступности и качества</a:t>
              </a:r>
              <a:endParaRPr lang="ru-RU" sz="1600" dirty="0">
                <a:latin typeface="Cambria" pitchFamily="18" charset="0"/>
              </a:endParaRPr>
            </a:p>
          </p:txBody>
        </p:sp>
      </p:grpSp>
      <p:pic>
        <p:nvPicPr>
          <p:cNvPr id="15" name="Рисунок 14" descr="Топкинский МР-ПП2-0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2"/>
            <a:ext cx="642942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3711037427"/>
              </p:ext>
            </p:extLst>
          </p:nvPr>
        </p:nvGraphicFramePr>
        <p:xfrm>
          <a:off x="142876" y="1714492"/>
          <a:ext cx="8858280" cy="492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11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752"/>
            <a:ext cx="9144000" cy="99898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Образование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Топкинского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района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по состоянию на 01.05.2018 г.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285860"/>
          <a:ext cx="8143932" cy="4464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5983"/>
                <a:gridCol w="2035983"/>
                <a:gridCol w="2143140"/>
                <a:gridCol w="1928826"/>
              </a:tblGrid>
              <a:tr h="1144851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Cambria" pitchFamily="18" charset="0"/>
                        </a:rPr>
                        <a:t>Дошкольное</a:t>
                      </a:r>
                      <a:r>
                        <a:rPr lang="ru-RU" sz="1900" baseline="0" dirty="0" smtClean="0">
                          <a:latin typeface="Cambria" pitchFamily="18" charset="0"/>
                        </a:rPr>
                        <a:t> образование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Cambria" pitchFamily="18" charset="0"/>
                        </a:rPr>
                        <a:t>Школы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Cambria" pitchFamily="18" charset="0"/>
                        </a:rPr>
                        <a:t>Дополнительное образование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Cambria" pitchFamily="18" charset="0"/>
                        </a:rPr>
                        <a:t>Учреждения для детей сирот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217521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dirty="0" smtClean="0">
                          <a:latin typeface="Cambria" pitchFamily="18" charset="0"/>
                        </a:rPr>
                        <a:t> 20 детских садов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dirty="0" smtClean="0">
                          <a:latin typeface="Cambria" pitchFamily="18" charset="0"/>
                        </a:rPr>
                        <a:t> 8 дошкольных групп при ОО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dirty="0" smtClean="0">
                          <a:latin typeface="Cambria" pitchFamily="18" charset="0"/>
                        </a:rPr>
                        <a:t> 7 средних школ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dirty="0" smtClean="0">
                          <a:latin typeface="Cambria" pitchFamily="18" charset="0"/>
                        </a:rPr>
                        <a:t> 11</a:t>
                      </a:r>
                      <a:r>
                        <a:rPr lang="ru-RU" sz="1900" baseline="0" dirty="0" smtClean="0">
                          <a:latin typeface="Cambria" pitchFamily="18" charset="0"/>
                        </a:rPr>
                        <a:t> основных школ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baseline="0" dirty="0" smtClean="0">
                          <a:latin typeface="Cambria" pitchFamily="18" charset="0"/>
                        </a:rPr>
                        <a:t> 1 школа для детей с ОВЗ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dirty="0" smtClean="0">
                          <a:latin typeface="Cambria" pitchFamily="18" charset="0"/>
                        </a:rPr>
                        <a:t> 2 учреждения</a:t>
                      </a:r>
                      <a:r>
                        <a:rPr lang="ru-RU" sz="1900" baseline="0" dirty="0" smtClean="0">
                          <a:latin typeface="Cambria" pitchFamily="18" charset="0"/>
                        </a:rPr>
                        <a:t> ДО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baseline="0" dirty="0" smtClean="0">
                          <a:latin typeface="Cambria" pitchFamily="18" charset="0"/>
                        </a:rPr>
                        <a:t> 1 МБУ «ЦППМСП»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900" dirty="0" smtClean="0">
                          <a:latin typeface="Cambria" pitchFamily="18" charset="0"/>
                        </a:rPr>
                        <a:t> 2 детских дома</a:t>
                      </a:r>
                      <a:endParaRPr lang="ru-RU" sz="1900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1144851"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2319 воспитанников</a:t>
                      </a:r>
                      <a:endParaRPr lang="ru-RU" sz="1900" b="1" dirty="0">
                        <a:solidFill>
                          <a:schemeClr val="bg1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5327 учащихся</a:t>
                      </a:r>
                      <a:endParaRPr lang="ru-RU" sz="1900" b="1" dirty="0">
                        <a:solidFill>
                          <a:schemeClr val="bg1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3905 обучающихся</a:t>
                      </a:r>
                      <a:endParaRPr lang="ru-RU" sz="1900" b="1" dirty="0">
                        <a:solidFill>
                          <a:schemeClr val="bg1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53 воспитанника</a:t>
                      </a:r>
                      <a:endParaRPr lang="ru-RU" sz="1900" b="1" dirty="0">
                        <a:solidFill>
                          <a:schemeClr val="bg1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Топкинский МР-ПП2-0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2"/>
            <a:ext cx="642942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11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rtc_prezent_png\rtc_shap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-27517"/>
            <a:ext cx="9158288" cy="157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4638"/>
            <a:ext cx="8496176" cy="110490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Смена стратегии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07504" y="1604799"/>
            <a:ext cx="8892480" cy="508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cs typeface="Arial" charset="0"/>
              </a:rPr>
              <a:t>От </a:t>
            </a:r>
            <a:r>
              <a:rPr lang="ru-RU" sz="2800" b="1" i="1" dirty="0" smtClean="0">
                <a:solidFill>
                  <a:prstClr val="black"/>
                </a:solidFill>
                <a:cs typeface="Arial" charset="0"/>
              </a:rPr>
              <a:t>Поддержки сильных в условиях забвения </a:t>
            </a:r>
            <a:r>
              <a:rPr lang="en-US" sz="2800" b="1" i="1" dirty="0" smtClean="0">
                <a:solidFill>
                  <a:prstClr val="black"/>
                </a:solidFill>
                <a:cs typeface="Arial" charset="0"/>
              </a:rPr>
              <a:t>“</a:t>
            </a:r>
            <a:r>
              <a:rPr lang="ru-RU" sz="2800" b="1" i="1" dirty="0" smtClean="0">
                <a:solidFill>
                  <a:prstClr val="black"/>
                </a:solidFill>
                <a:cs typeface="Arial" charset="0"/>
              </a:rPr>
              <a:t>слабых</a:t>
            </a:r>
            <a:r>
              <a:rPr lang="en-US" sz="2800" b="1" i="1" dirty="0" smtClean="0">
                <a:solidFill>
                  <a:prstClr val="black"/>
                </a:solidFill>
                <a:cs typeface="Arial" charset="0"/>
              </a:rPr>
              <a:t>”</a:t>
            </a:r>
            <a:endParaRPr lang="ru-RU" sz="2800" dirty="0" smtClean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cs typeface="Arial" charset="0"/>
              </a:rPr>
              <a:t>к </a:t>
            </a:r>
            <a:r>
              <a:rPr lang="en-US" sz="2800" b="1" i="1" dirty="0" err="1" smtClean="0">
                <a:solidFill>
                  <a:prstClr val="black"/>
                </a:solidFill>
                <a:cs typeface="Arial" charset="0"/>
              </a:rPr>
              <a:t>Поддержк</a:t>
            </a:r>
            <a:r>
              <a:rPr lang="ru-RU" sz="2800" b="1" i="1" dirty="0" smtClean="0">
                <a:solidFill>
                  <a:prstClr val="black"/>
                </a:solidFill>
                <a:cs typeface="Arial" charset="0"/>
              </a:rPr>
              <a:t>е</a:t>
            </a:r>
            <a:r>
              <a:rPr lang="en-US" sz="2800" b="1" i="1" dirty="0" smtClean="0">
                <a:solidFill>
                  <a:prstClr val="black"/>
                </a:solidFill>
                <a:cs typeface="Arial" charset="0"/>
              </a:rPr>
              <a:t> “</a:t>
            </a:r>
            <a:r>
              <a:rPr lang="en-US" sz="2800" b="1" i="1" dirty="0" err="1" smtClean="0">
                <a:solidFill>
                  <a:prstClr val="black"/>
                </a:solidFill>
                <a:cs typeface="Arial" charset="0"/>
              </a:rPr>
              <a:t>слабых</a:t>
            </a:r>
            <a:r>
              <a:rPr lang="en-US" sz="2800" b="1" i="1" dirty="0" smtClean="0">
                <a:solidFill>
                  <a:prstClr val="black"/>
                </a:solidFill>
                <a:cs typeface="Arial" charset="0"/>
              </a:rPr>
              <a:t>” в </a:t>
            </a:r>
            <a:r>
              <a:rPr lang="en-US" sz="2800" b="1" i="1" dirty="0" err="1" smtClean="0">
                <a:solidFill>
                  <a:prstClr val="black"/>
                </a:solidFill>
                <a:cs typeface="Arial" charset="0"/>
              </a:rPr>
              <a:t>условиях</a:t>
            </a:r>
            <a:r>
              <a:rPr lang="en-US" sz="2800" b="1" i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b="1" i="1" dirty="0" err="1" smtClean="0">
                <a:solidFill>
                  <a:prstClr val="black"/>
                </a:solidFill>
                <a:cs typeface="Arial" charset="0"/>
              </a:rPr>
              <a:t>предоставления</a:t>
            </a:r>
            <a:r>
              <a:rPr lang="en-US" sz="2800" b="1" i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b="1" i="1" dirty="0" err="1" smtClean="0">
                <a:solidFill>
                  <a:prstClr val="black"/>
                </a:solidFill>
                <a:cs typeface="Arial" charset="0"/>
              </a:rPr>
              <a:t>автономии</a:t>
            </a:r>
            <a:r>
              <a:rPr lang="en-US" sz="2800" b="1" i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800" b="1" i="1" dirty="0" err="1" smtClean="0">
                <a:solidFill>
                  <a:prstClr val="black"/>
                </a:solidFill>
                <a:cs typeface="Arial" charset="0"/>
              </a:rPr>
              <a:t>сильным</a:t>
            </a:r>
            <a:endParaRPr lang="ru-RU" sz="2800" b="1" i="1" dirty="0" smtClean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70C0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70C0"/>
                </a:solidFill>
                <a:cs typeface="Arial" charset="0"/>
              </a:rPr>
              <a:t>Майкл </a:t>
            </a:r>
            <a:r>
              <a:rPr lang="ru-RU" sz="2800" dirty="0" err="1" smtClean="0">
                <a:solidFill>
                  <a:srgbClr val="0070C0"/>
                </a:solidFill>
                <a:cs typeface="Arial" charset="0"/>
              </a:rPr>
              <a:t>Барбер</a:t>
            </a:r>
            <a:endParaRPr lang="ru-RU" sz="2800" dirty="0" smtClean="0">
              <a:solidFill>
                <a:srgbClr val="0070C0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70C0"/>
                </a:solidFill>
                <a:cs typeface="Arial" charset="0"/>
              </a:rPr>
              <a:t>Формула «вмешательство со стороны государства должно быть обратно пропорционально успеху» - Чем выше успехи, тем слабее контроль.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	</a:t>
            </a:r>
            <a:endParaRPr lang="ru-RU" sz="24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75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Школы, работающие на доверии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Ежегодно </a:t>
            </a:r>
            <a:r>
              <a:rPr lang="ru-RU" sz="4400" dirty="0" smtClean="0"/>
              <a:t>определяется перечень </a:t>
            </a:r>
            <a:r>
              <a:rPr lang="ru-RU" dirty="0" smtClean="0"/>
              <a:t>на августовской конференции педагогических работников системы образования </a:t>
            </a:r>
            <a:r>
              <a:rPr lang="ru-RU" dirty="0" err="1" smtClean="0"/>
              <a:t>Топкинского</a:t>
            </a:r>
            <a:r>
              <a:rPr lang="ru-RU" dirty="0" smtClean="0"/>
              <a:t> муниципального района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Школы в сложных социальных условиях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 сельских школ;</a:t>
            </a:r>
          </a:p>
          <a:p>
            <a:r>
              <a:rPr lang="ru-RU" dirty="0" smtClean="0"/>
              <a:t>2 городских школы.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71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rtc_prezent_png\rtc_shap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-27517"/>
            <a:ext cx="9158288" cy="157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4638"/>
            <a:ext cx="8496176" cy="110490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Поддержка «слабых». Есть ли перспективы?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07504" y="1604799"/>
            <a:ext cx="8892480" cy="508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7. </a:t>
            </a:r>
            <a:r>
              <a:rPr lang="ru-RU" sz="2400" b="1" dirty="0" smtClean="0">
                <a:solidFill>
                  <a:prstClr val="black"/>
                </a:solidFill>
                <a:cs typeface="Arial" charset="0"/>
              </a:rPr>
              <a:t>Владимир Путин. «Строительство справедливости. Социальная политика для России».</a:t>
            </a:r>
            <a:r>
              <a:rPr 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(газета </a:t>
            </a:r>
            <a:r>
              <a:rPr lang="ru-RU" sz="2000" i="1" dirty="0" smtClean="0">
                <a:solidFill>
                  <a:prstClr val="black"/>
                </a:solidFill>
                <a:cs typeface="Arial" charset="0"/>
              </a:rPr>
              <a:t>Комсомольская правда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,13.02.2012).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i="1" dirty="0" smtClean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prstClr val="black"/>
                </a:solidFill>
                <a:cs typeface="Arial" charset="0"/>
              </a:rPr>
              <a:t>«</a:t>
            </a: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Дети не должны быть заложниками социального или культурного статуса своих семей. </a:t>
            </a:r>
            <a:r>
              <a:rPr lang="ru-RU" sz="2400" b="1" i="1" dirty="0" smtClean="0">
                <a:solidFill>
                  <a:prstClr val="black"/>
                </a:solidFill>
                <a:cs typeface="Arial" charset="0"/>
              </a:rPr>
              <a:t>Если школы работают в трудных социальных условиях, то и они</a:t>
            </a: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, а не только гимназии и лицеи, работающие, как правило, с благополучными детьми, </a:t>
            </a:r>
            <a:r>
              <a:rPr lang="ru-RU" sz="2400" b="1" i="1" dirty="0" smtClean="0">
                <a:solidFill>
                  <a:prstClr val="black"/>
                </a:solidFill>
                <a:cs typeface="Arial" charset="0"/>
              </a:rPr>
              <a:t>должны получать специальную поддержку </a:t>
            </a: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- и методическую, и кадровую, и финансовую</a:t>
            </a:r>
            <a:r>
              <a:rPr lang="ru-RU" sz="2400" i="1" dirty="0" smtClean="0">
                <a:solidFill>
                  <a:prstClr val="black"/>
                </a:solidFill>
                <a:cs typeface="Arial" charset="0"/>
              </a:rPr>
              <a:t>».</a:t>
            </a:r>
            <a:endParaRPr lang="ru-RU" sz="2400" i="1" dirty="0" smtClean="0">
              <a:solidFill>
                <a:srgbClr val="0070C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	</a:t>
            </a:r>
            <a:endParaRPr lang="ru-RU" sz="24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858219"/>
          </a:xfrm>
        </p:spPr>
        <p:txBody>
          <a:bodyPr>
            <a:normAutofit fontScale="90000"/>
          </a:bodyPr>
          <a:lstStyle/>
          <a:p>
            <a:r>
              <a:rPr lang="ru-RU" dirty="0"/>
              <a:t>В 2016 году составлен план по поддержке школ, работающих в сложных социальных условиях: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6085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Методическое сопровождение подготовки и проведения Государственной итоговой аттестации выпускников данных ОО.</a:t>
            </a:r>
          </a:p>
          <a:p>
            <a:pPr marL="0" indent="0">
              <a:buNone/>
            </a:pPr>
            <a:r>
              <a:rPr lang="ru-RU" dirty="0"/>
              <a:t>•	Методические дни управления образования по организации помощи администрации ОО в учебно-воспитательной деятельности.</a:t>
            </a:r>
          </a:p>
          <a:p>
            <a:pPr marL="0" indent="0">
              <a:buNone/>
            </a:pPr>
            <a:r>
              <a:rPr lang="ru-RU" dirty="0"/>
              <a:t>•	Работа (выездная) отдела охраны прав детства в данных ОО.</a:t>
            </a:r>
          </a:p>
          <a:p>
            <a:pPr marL="0" indent="0">
              <a:buNone/>
            </a:pPr>
            <a:r>
              <a:rPr lang="ru-RU" dirty="0"/>
              <a:t>•	Заключение целевых договоров с Кем ГУ на подготовку специалистов на вакантные места в ОО.</a:t>
            </a:r>
          </a:p>
          <a:p>
            <a:pPr marL="0" indent="0">
              <a:buNone/>
            </a:pPr>
            <a:r>
              <a:rPr lang="ru-RU" dirty="0"/>
              <a:t>•	Введение в штатное расписание должности «педагог-психолог», «социальный педагог», «учитель-логопед».</a:t>
            </a:r>
          </a:p>
          <a:p>
            <a:pPr marL="0" indent="0">
              <a:buNone/>
            </a:pPr>
            <a:r>
              <a:rPr lang="ru-RU" dirty="0"/>
              <a:t>•	Проведение выездных заседаний КДН и ЗП в данных ОО.</a:t>
            </a:r>
          </a:p>
          <a:p>
            <a:pPr marL="0" indent="0">
              <a:buNone/>
            </a:pPr>
            <a:r>
              <a:rPr lang="ru-RU" dirty="0"/>
              <a:t>•	Использования для занятий с обучающимися дополнительных ресурсов времени: школа полного дня, образовательные программы в каникулярный период.</a:t>
            </a:r>
          </a:p>
          <a:p>
            <a:pPr marL="0" indent="0">
              <a:buNone/>
            </a:pPr>
            <a:r>
              <a:rPr lang="ru-RU" dirty="0"/>
              <a:t>•	Совершенствование материально-технической базы ОО.</a:t>
            </a:r>
          </a:p>
          <a:p>
            <a:pPr marL="0" indent="0">
              <a:buNone/>
            </a:pPr>
            <a:r>
              <a:rPr lang="ru-RU" dirty="0"/>
              <a:t>•	Участие в семинарах-практикумах для школ, работающих в сложных социальных условиях, на базе </a:t>
            </a:r>
            <a:r>
              <a:rPr lang="ru-RU" dirty="0" err="1"/>
              <a:t>КРИПКиПРО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796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6018</TotalTime>
  <Words>1491</Words>
  <Application>Microsoft Office PowerPoint</Application>
  <PresentationFormat>Экран (4:3)</PresentationFormat>
  <Paragraphs>325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Arvo</vt:lpstr>
      <vt:lpstr>Calibri</vt:lpstr>
      <vt:lpstr>Cambria</vt:lpstr>
      <vt:lpstr>Roboto Condensed</vt:lpstr>
      <vt:lpstr>Roboto Condensed Light</vt:lpstr>
      <vt:lpstr>Times New Roman</vt:lpstr>
      <vt:lpstr>Тема Office</vt:lpstr>
      <vt:lpstr>Презентация PowerPoint</vt:lpstr>
      <vt:lpstr>Презентация PowerPoint</vt:lpstr>
      <vt:lpstr>РАБОЧАЯ ГРУППА ПО КОНТРОЛЮ КАЧЕСТВА реализации мероприятий</vt:lpstr>
      <vt:lpstr>Образование Топкинского района по состоянию на 01.05.2018 г. </vt:lpstr>
      <vt:lpstr>Смена стратегии</vt:lpstr>
      <vt:lpstr>Школы, работающие на доверии</vt:lpstr>
      <vt:lpstr>Школы в сложных социальных условиях</vt:lpstr>
      <vt:lpstr>Поддержка «слабых». Есть ли перспективы?</vt:lpstr>
      <vt:lpstr>В 2016 году составлен план по поддержке школ, работающих в сложных социальных условиях: </vt:lpstr>
      <vt:lpstr>Проведение регулярного  мониторинга динамики учебных достижений и качества образовательной деятельности в школах, работающих в сложных социальных условиях </vt:lpstr>
      <vt:lpstr>Развитие кадрового потенциала в данных школах</vt:lpstr>
      <vt:lpstr>Кадры</vt:lpstr>
      <vt:lpstr>Муниципальная опорная площадка по работе с молодыми специалистами</vt:lpstr>
      <vt:lpstr>ОБЩЕЕ ОБРАЗОВАНИЕ равные возможности и качество</vt:lpstr>
      <vt:lpstr>Материально-техническая база</vt:lpstr>
      <vt:lpstr>Лаборатория РАЗВИТИЯ</vt:lpstr>
      <vt:lpstr>Контрольно-инспекционная деятельность (НЕ НАД, А РЯДОМ)</vt:lpstr>
      <vt:lpstr>ОПЕКА (ПОПЕЧИТЕЛЬСТВО)</vt:lpstr>
      <vt:lpstr>Социальный паспорт ОО</vt:lpstr>
      <vt:lpstr>Лаборатория РАЗВИТИЯ воспитательной деятельности</vt:lpstr>
      <vt:lpstr>Результаты</vt:lpstr>
      <vt:lpstr>Этапы развития образования Топкинского района до 2035 года</vt:lpstr>
      <vt:lpstr>Мы сами должны верить в то, чему учим наших детей.       В. Вильсон</vt:lpstr>
      <vt:lpstr>Благодарим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Гришкин Виталий Викторович</dc:creator>
  <cp:lastModifiedBy>k320</cp:lastModifiedBy>
  <cp:revision>496</cp:revision>
  <cp:lastPrinted>2012-09-20T12:11:57Z</cp:lastPrinted>
  <dcterms:modified xsi:type="dcterms:W3CDTF">2018-08-23T10:17:03Z</dcterms:modified>
</cp:coreProperties>
</file>