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0" r:id="rId4"/>
    <p:sldId id="261" r:id="rId5"/>
    <p:sldId id="265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37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A61250-35E6-489D-AB7C-19B3CC7E6EDF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6ABF79-B477-42BF-ABE8-FD3E80C93ECE}">
      <dgm:prSet phldrT="[Текст]"/>
      <dgm:spPr/>
      <dgm:t>
        <a:bodyPr/>
        <a:lstStyle/>
        <a:p>
          <a:r>
            <a:rPr lang="ru-RU" dirty="0" smtClean="0"/>
            <a:t>Научно–методическое сопровождение деятельности школ</a:t>
          </a:r>
          <a:endParaRPr lang="ru-RU" dirty="0"/>
        </a:p>
      </dgm:t>
    </dgm:pt>
    <dgm:pt modelId="{5483644F-342B-4809-A70C-6CBFF80CF930}" type="parTrans" cxnId="{F53F68CE-9BED-4FB2-8EA7-6F3A499170B4}">
      <dgm:prSet/>
      <dgm:spPr/>
      <dgm:t>
        <a:bodyPr/>
        <a:lstStyle/>
        <a:p>
          <a:endParaRPr lang="ru-RU"/>
        </a:p>
      </dgm:t>
    </dgm:pt>
    <dgm:pt modelId="{6932C07B-AEB2-466B-91E9-D498EB576A64}" type="sibTrans" cxnId="{F53F68CE-9BED-4FB2-8EA7-6F3A499170B4}">
      <dgm:prSet/>
      <dgm:spPr/>
      <dgm:t>
        <a:bodyPr/>
        <a:lstStyle/>
        <a:p>
          <a:endParaRPr lang="ru-RU"/>
        </a:p>
      </dgm:t>
    </dgm:pt>
    <dgm:pt modelId="{DC92EEC8-5016-4AAA-BD0F-A5FE00045287}">
      <dgm:prSet phldrT="[Текст]"/>
      <dgm:spPr/>
      <dgm:t>
        <a:bodyPr/>
        <a:lstStyle/>
        <a:p>
          <a:r>
            <a:rPr lang="ru-RU" dirty="0" smtClean="0"/>
            <a:t>Активизация совместной работы школы и родительского совета</a:t>
          </a:r>
          <a:endParaRPr lang="ru-RU" dirty="0"/>
        </a:p>
      </dgm:t>
    </dgm:pt>
    <dgm:pt modelId="{AF5D27A7-FCD1-48B2-B0DB-03FF5A9D4E1B}" type="parTrans" cxnId="{F9F79805-F8DB-4297-9FC5-DE8A4B9E710E}">
      <dgm:prSet/>
      <dgm:spPr/>
      <dgm:t>
        <a:bodyPr/>
        <a:lstStyle/>
        <a:p>
          <a:endParaRPr lang="ru-RU"/>
        </a:p>
      </dgm:t>
    </dgm:pt>
    <dgm:pt modelId="{EF5CA86B-B1A9-4571-8C87-256933388B5E}" type="sibTrans" cxnId="{F9F79805-F8DB-4297-9FC5-DE8A4B9E710E}">
      <dgm:prSet/>
      <dgm:spPr/>
      <dgm:t>
        <a:bodyPr/>
        <a:lstStyle/>
        <a:p>
          <a:endParaRPr lang="ru-RU"/>
        </a:p>
      </dgm:t>
    </dgm:pt>
    <dgm:pt modelId="{7850AA3A-8127-4F59-BA50-D383F5049A9B}">
      <dgm:prSet phldrT="[Текст]"/>
      <dgm:spPr/>
      <dgm:t>
        <a:bodyPr/>
        <a:lstStyle/>
        <a:p>
          <a:r>
            <a:rPr lang="ru-RU" dirty="0" smtClean="0"/>
            <a:t>Обеспечение материально-технической и финансовой поддержки школ</a:t>
          </a:r>
          <a:endParaRPr lang="ru-RU" dirty="0"/>
        </a:p>
      </dgm:t>
    </dgm:pt>
    <dgm:pt modelId="{B7B7B5A2-94F5-465A-A08B-F7B2E349E2C9}" type="parTrans" cxnId="{C061C481-D3F2-4E0F-81F9-4D1CED585B4B}">
      <dgm:prSet/>
      <dgm:spPr/>
      <dgm:t>
        <a:bodyPr/>
        <a:lstStyle/>
        <a:p>
          <a:endParaRPr lang="ru-RU"/>
        </a:p>
      </dgm:t>
    </dgm:pt>
    <dgm:pt modelId="{5BC93917-AEDF-4BD4-84B0-D420B582C65D}" type="sibTrans" cxnId="{C061C481-D3F2-4E0F-81F9-4D1CED585B4B}">
      <dgm:prSet/>
      <dgm:spPr/>
      <dgm:t>
        <a:bodyPr/>
        <a:lstStyle/>
        <a:p>
          <a:endParaRPr lang="ru-RU"/>
        </a:p>
      </dgm:t>
    </dgm:pt>
    <dgm:pt modelId="{C38381C7-1DBA-4032-8001-02E736EBA715}">
      <dgm:prSet phldrT="[Текст]"/>
      <dgm:spPr/>
      <dgm:t>
        <a:bodyPr/>
        <a:lstStyle/>
        <a:p>
          <a:r>
            <a:rPr lang="ru-RU" dirty="0" smtClean="0"/>
            <a:t>Методическая поддержка педагогических и руководящих работников школ</a:t>
          </a:r>
        </a:p>
      </dgm:t>
    </dgm:pt>
    <dgm:pt modelId="{DC2638F5-94B8-40C7-8809-1DF4255264EC}" type="parTrans" cxnId="{3D7018E2-243B-4DDA-B8FA-5704C82914DF}">
      <dgm:prSet/>
      <dgm:spPr/>
      <dgm:t>
        <a:bodyPr/>
        <a:lstStyle/>
        <a:p>
          <a:endParaRPr lang="ru-RU"/>
        </a:p>
      </dgm:t>
    </dgm:pt>
    <dgm:pt modelId="{A096413E-99B5-42B1-9084-DDDB13B86270}" type="sibTrans" cxnId="{3D7018E2-243B-4DDA-B8FA-5704C82914DF}">
      <dgm:prSet/>
      <dgm:spPr/>
      <dgm:t>
        <a:bodyPr/>
        <a:lstStyle/>
        <a:p>
          <a:endParaRPr lang="ru-RU"/>
        </a:p>
      </dgm:t>
    </dgm:pt>
    <dgm:pt modelId="{6C81311C-84D3-4E27-8DAD-E39A51BDB416}" type="pres">
      <dgm:prSet presAssocID="{97A61250-35E6-489D-AB7C-19B3CC7E6ED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60EF160-9900-4DC7-9934-82F4F38C46DA}" type="pres">
      <dgm:prSet presAssocID="{97A61250-35E6-489D-AB7C-19B3CC7E6EDF}" presName="Name1" presStyleCnt="0"/>
      <dgm:spPr/>
    </dgm:pt>
    <dgm:pt modelId="{D4790824-42B3-4060-BB8D-B650D9250FAF}" type="pres">
      <dgm:prSet presAssocID="{97A61250-35E6-489D-AB7C-19B3CC7E6EDF}" presName="cycle" presStyleCnt="0"/>
      <dgm:spPr/>
    </dgm:pt>
    <dgm:pt modelId="{1BA59F47-DA44-45CE-A4EE-6A09514A8AA3}" type="pres">
      <dgm:prSet presAssocID="{97A61250-35E6-489D-AB7C-19B3CC7E6EDF}" presName="srcNode" presStyleLbl="node1" presStyleIdx="0" presStyleCnt="4"/>
      <dgm:spPr/>
    </dgm:pt>
    <dgm:pt modelId="{0823C98D-DF61-4544-84EA-F467E364ABF4}" type="pres">
      <dgm:prSet presAssocID="{97A61250-35E6-489D-AB7C-19B3CC7E6EDF}" presName="conn" presStyleLbl="parChTrans1D2" presStyleIdx="0" presStyleCnt="1"/>
      <dgm:spPr/>
      <dgm:t>
        <a:bodyPr/>
        <a:lstStyle/>
        <a:p>
          <a:endParaRPr lang="ru-RU"/>
        </a:p>
      </dgm:t>
    </dgm:pt>
    <dgm:pt modelId="{C2877DDA-7CC5-494E-97B3-5B833CAB0CC6}" type="pres">
      <dgm:prSet presAssocID="{97A61250-35E6-489D-AB7C-19B3CC7E6EDF}" presName="extraNode" presStyleLbl="node1" presStyleIdx="0" presStyleCnt="4"/>
      <dgm:spPr/>
    </dgm:pt>
    <dgm:pt modelId="{1100971B-5C63-4A03-AD08-B3F58D3658D7}" type="pres">
      <dgm:prSet presAssocID="{97A61250-35E6-489D-AB7C-19B3CC7E6EDF}" presName="dstNode" presStyleLbl="node1" presStyleIdx="0" presStyleCnt="4"/>
      <dgm:spPr/>
    </dgm:pt>
    <dgm:pt modelId="{644C744C-27C8-4AA2-AE98-CE6A5C8DED71}" type="pres">
      <dgm:prSet presAssocID="{DD6ABF79-B477-42BF-ABE8-FD3E80C93ECE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C565B7-1771-4CDD-A60F-A6F145CBA362}" type="pres">
      <dgm:prSet presAssocID="{DD6ABF79-B477-42BF-ABE8-FD3E80C93ECE}" presName="accent_1" presStyleCnt="0"/>
      <dgm:spPr/>
    </dgm:pt>
    <dgm:pt modelId="{CEB8529D-4329-4EFB-B3FF-6F0E554F3534}" type="pres">
      <dgm:prSet presAssocID="{DD6ABF79-B477-42BF-ABE8-FD3E80C93ECE}" presName="accentRepeatNode" presStyleLbl="solidFgAcc1" presStyleIdx="0" presStyleCnt="4"/>
      <dgm:spPr/>
    </dgm:pt>
    <dgm:pt modelId="{3B20481F-0E21-4630-B9ED-D51A5997C88F}" type="pres">
      <dgm:prSet presAssocID="{C38381C7-1DBA-4032-8001-02E736EBA715}" presName="text_2" presStyleLbl="node1" presStyleIdx="1" presStyleCnt="4" custScaleY="139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991010-2EBB-495B-9F60-721D9BC37371}" type="pres">
      <dgm:prSet presAssocID="{C38381C7-1DBA-4032-8001-02E736EBA715}" presName="accent_2" presStyleCnt="0"/>
      <dgm:spPr/>
    </dgm:pt>
    <dgm:pt modelId="{4197DD9B-2E0F-446F-98CB-62CECF589F65}" type="pres">
      <dgm:prSet presAssocID="{C38381C7-1DBA-4032-8001-02E736EBA715}" presName="accentRepeatNode" presStyleLbl="solidFgAcc1" presStyleIdx="1" presStyleCnt="4"/>
      <dgm:spPr/>
    </dgm:pt>
    <dgm:pt modelId="{43D60FAF-4B94-451F-BA50-A5900CF51285}" type="pres">
      <dgm:prSet presAssocID="{DC92EEC8-5016-4AAA-BD0F-A5FE00045287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5DD8DC-13AB-440C-983B-1121B71646E3}" type="pres">
      <dgm:prSet presAssocID="{DC92EEC8-5016-4AAA-BD0F-A5FE00045287}" presName="accent_3" presStyleCnt="0"/>
      <dgm:spPr/>
    </dgm:pt>
    <dgm:pt modelId="{644CBB4C-173E-4F1F-8520-15C18F160EBF}" type="pres">
      <dgm:prSet presAssocID="{DC92EEC8-5016-4AAA-BD0F-A5FE00045287}" presName="accentRepeatNode" presStyleLbl="solidFgAcc1" presStyleIdx="2" presStyleCnt="4"/>
      <dgm:spPr/>
    </dgm:pt>
    <dgm:pt modelId="{F9297F93-EBB0-436B-8E5E-30A92DDDB6E9}" type="pres">
      <dgm:prSet presAssocID="{7850AA3A-8127-4F59-BA50-D383F5049A9B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1236B5-9B48-4BF1-A696-17F5E45687C1}" type="pres">
      <dgm:prSet presAssocID="{7850AA3A-8127-4F59-BA50-D383F5049A9B}" presName="accent_4" presStyleCnt="0"/>
      <dgm:spPr/>
    </dgm:pt>
    <dgm:pt modelId="{A57F04C9-6907-45C0-9053-169D14D80212}" type="pres">
      <dgm:prSet presAssocID="{7850AA3A-8127-4F59-BA50-D383F5049A9B}" presName="accentRepeatNode" presStyleLbl="solidFgAcc1" presStyleIdx="3" presStyleCnt="4"/>
      <dgm:spPr/>
    </dgm:pt>
  </dgm:ptLst>
  <dgm:cxnLst>
    <dgm:cxn modelId="{C061C481-D3F2-4E0F-81F9-4D1CED585B4B}" srcId="{97A61250-35E6-489D-AB7C-19B3CC7E6EDF}" destId="{7850AA3A-8127-4F59-BA50-D383F5049A9B}" srcOrd="3" destOrd="0" parTransId="{B7B7B5A2-94F5-465A-A08B-F7B2E349E2C9}" sibTransId="{5BC93917-AEDF-4BD4-84B0-D420B582C65D}"/>
    <dgm:cxn modelId="{3D7018E2-243B-4DDA-B8FA-5704C82914DF}" srcId="{97A61250-35E6-489D-AB7C-19B3CC7E6EDF}" destId="{C38381C7-1DBA-4032-8001-02E736EBA715}" srcOrd="1" destOrd="0" parTransId="{DC2638F5-94B8-40C7-8809-1DF4255264EC}" sibTransId="{A096413E-99B5-42B1-9084-DDDB13B86270}"/>
    <dgm:cxn modelId="{F53F68CE-9BED-4FB2-8EA7-6F3A499170B4}" srcId="{97A61250-35E6-489D-AB7C-19B3CC7E6EDF}" destId="{DD6ABF79-B477-42BF-ABE8-FD3E80C93ECE}" srcOrd="0" destOrd="0" parTransId="{5483644F-342B-4809-A70C-6CBFF80CF930}" sibTransId="{6932C07B-AEB2-466B-91E9-D498EB576A64}"/>
    <dgm:cxn modelId="{1E45D978-6F68-4E4F-829E-B525413E7E9E}" type="presOf" srcId="{DC92EEC8-5016-4AAA-BD0F-A5FE00045287}" destId="{43D60FAF-4B94-451F-BA50-A5900CF51285}" srcOrd="0" destOrd="0" presId="urn:microsoft.com/office/officeart/2008/layout/VerticalCurvedList"/>
    <dgm:cxn modelId="{6E3E9055-6AF2-4C5A-82F8-515E037CBCAA}" type="presOf" srcId="{C38381C7-1DBA-4032-8001-02E736EBA715}" destId="{3B20481F-0E21-4630-B9ED-D51A5997C88F}" srcOrd="0" destOrd="0" presId="urn:microsoft.com/office/officeart/2008/layout/VerticalCurvedList"/>
    <dgm:cxn modelId="{1770C84B-CD0B-4E2B-919A-3CDED552783C}" type="presOf" srcId="{DD6ABF79-B477-42BF-ABE8-FD3E80C93ECE}" destId="{644C744C-27C8-4AA2-AE98-CE6A5C8DED71}" srcOrd="0" destOrd="0" presId="urn:microsoft.com/office/officeart/2008/layout/VerticalCurvedList"/>
    <dgm:cxn modelId="{259959E8-99E2-4239-A780-46E5FE550E74}" type="presOf" srcId="{97A61250-35E6-489D-AB7C-19B3CC7E6EDF}" destId="{6C81311C-84D3-4E27-8DAD-E39A51BDB416}" srcOrd="0" destOrd="0" presId="urn:microsoft.com/office/officeart/2008/layout/VerticalCurvedList"/>
    <dgm:cxn modelId="{F9F79805-F8DB-4297-9FC5-DE8A4B9E710E}" srcId="{97A61250-35E6-489D-AB7C-19B3CC7E6EDF}" destId="{DC92EEC8-5016-4AAA-BD0F-A5FE00045287}" srcOrd="2" destOrd="0" parTransId="{AF5D27A7-FCD1-48B2-B0DB-03FF5A9D4E1B}" sibTransId="{EF5CA86B-B1A9-4571-8C87-256933388B5E}"/>
    <dgm:cxn modelId="{6C3C1A72-F9BE-4B40-B88B-E74A92F5FAE8}" type="presOf" srcId="{7850AA3A-8127-4F59-BA50-D383F5049A9B}" destId="{F9297F93-EBB0-436B-8E5E-30A92DDDB6E9}" srcOrd="0" destOrd="0" presId="urn:microsoft.com/office/officeart/2008/layout/VerticalCurvedList"/>
    <dgm:cxn modelId="{7B841A4C-C505-46E5-86C0-CFE58ADEDC6D}" type="presOf" srcId="{6932C07B-AEB2-466B-91E9-D498EB576A64}" destId="{0823C98D-DF61-4544-84EA-F467E364ABF4}" srcOrd="0" destOrd="0" presId="urn:microsoft.com/office/officeart/2008/layout/VerticalCurvedList"/>
    <dgm:cxn modelId="{836CA7B0-86AC-457B-99C8-B31C263C9DF8}" type="presParOf" srcId="{6C81311C-84D3-4E27-8DAD-E39A51BDB416}" destId="{660EF160-9900-4DC7-9934-82F4F38C46DA}" srcOrd="0" destOrd="0" presId="urn:microsoft.com/office/officeart/2008/layout/VerticalCurvedList"/>
    <dgm:cxn modelId="{C1FE5B00-4A84-4705-8414-98EAA68A14DC}" type="presParOf" srcId="{660EF160-9900-4DC7-9934-82F4F38C46DA}" destId="{D4790824-42B3-4060-BB8D-B650D9250FAF}" srcOrd="0" destOrd="0" presId="urn:microsoft.com/office/officeart/2008/layout/VerticalCurvedList"/>
    <dgm:cxn modelId="{2D445609-EA26-48F0-99F0-477875496FE4}" type="presParOf" srcId="{D4790824-42B3-4060-BB8D-B650D9250FAF}" destId="{1BA59F47-DA44-45CE-A4EE-6A09514A8AA3}" srcOrd="0" destOrd="0" presId="urn:microsoft.com/office/officeart/2008/layout/VerticalCurvedList"/>
    <dgm:cxn modelId="{28DC7230-6050-4111-B0B7-F8B613CBB655}" type="presParOf" srcId="{D4790824-42B3-4060-BB8D-B650D9250FAF}" destId="{0823C98D-DF61-4544-84EA-F467E364ABF4}" srcOrd="1" destOrd="0" presId="urn:microsoft.com/office/officeart/2008/layout/VerticalCurvedList"/>
    <dgm:cxn modelId="{ADCAACE9-5768-45F7-8576-1967305EAA85}" type="presParOf" srcId="{D4790824-42B3-4060-BB8D-B650D9250FAF}" destId="{C2877DDA-7CC5-494E-97B3-5B833CAB0CC6}" srcOrd="2" destOrd="0" presId="urn:microsoft.com/office/officeart/2008/layout/VerticalCurvedList"/>
    <dgm:cxn modelId="{8FBBAB92-C20D-4AD6-B921-70E17FF11D5C}" type="presParOf" srcId="{D4790824-42B3-4060-BB8D-B650D9250FAF}" destId="{1100971B-5C63-4A03-AD08-B3F58D3658D7}" srcOrd="3" destOrd="0" presId="urn:microsoft.com/office/officeart/2008/layout/VerticalCurvedList"/>
    <dgm:cxn modelId="{FEE988D5-07F8-46BE-BF52-2C0B3BD9DE95}" type="presParOf" srcId="{660EF160-9900-4DC7-9934-82F4F38C46DA}" destId="{644C744C-27C8-4AA2-AE98-CE6A5C8DED71}" srcOrd="1" destOrd="0" presId="urn:microsoft.com/office/officeart/2008/layout/VerticalCurvedList"/>
    <dgm:cxn modelId="{07F8EDD0-28DC-450F-8B95-9B0D257B93D3}" type="presParOf" srcId="{660EF160-9900-4DC7-9934-82F4F38C46DA}" destId="{8AC565B7-1771-4CDD-A60F-A6F145CBA362}" srcOrd="2" destOrd="0" presId="urn:microsoft.com/office/officeart/2008/layout/VerticalCurvedList"/>
    <dgm:cxn modelId="{1B5E56DA-FFDF-4E25-89BE-F7763DCFEA84}" type="presParOf" srcId="{8AC565B7-1771-4CDD-A60F-A6F145CBA362}" destId="{CEB8529D-4329-4EFB-B3FF-6F0E554F3534}" srcOrd="0" destOrd="0" presId="urn:microsoft.com/office/officeart/2008/layout/VerticalCurvedList"/>
    <dgm:cxn modelId="{F9FE3525-ED2A-4DC4-89D5-227A0B33DF7B}" type="presParOf" srcId="{660EF160-9900-4DC7-9934-82F4F38C46DA}" destId="{3B20481F-0E21-4630-B9ED-D51A5997C88F}" srcOrd="3" destOrd="0" presId="urn:microsoft.com/office/officeart/2008/layout/VerticalCurvedList"/>
    <dgm:cxn modelId="{ABEF2FD2-99D0-4C81-A089-177C6935C22D}" type="presParOf" srcId="{660EF160-9900-4DC7-9934-82F4F38C46DA}" destId="{84991010-2EBB-495B-9F60-721D9BC37371}" srcOrd="4" destOrd="0" presId="urn:microsoft.com/office/officeart/2008/layout/VerticalCurvedList"/>
    <dgm:cxn modelId="{E502B898-454D-45E0-B90F-DCB1909ADB06}" type="presParOf" srcId="{84991010-2EBB-495B-9F60-721D9BC37371}" destId="{4197DD9B-2E0F-446F-98CB-62CECF589F65}" srcOrd="0" destOrd="0" presId="urn:microsoft.com/office/officeart/2008/layout/VerticalCurvedList"/>
    <dgm:cxn modelId="{E6E8DACB-6D21-4ADE-8184-10687A4F969F}" type="presParOf" srcId="{660EF160-9900-4DC7-9934-82F4F38C46DA}" destId="{43D60FAF-4B94-451F-BA50-A5900CF51285}" srcOrd="5" destOrd="0" presId="urn:microsoft.com/office/officeart/2008/layout/VerticalCurvedList"/>
    <dgm:cxn modelId="{61260D89-E9E9-41A3-9C0C-0D55CAC071F0}" type="presParOf" srcId="{660EF160-9900-4DC7-9934-82F4F38C46DA}" destId="{9B5DD8DC-13AB-440C-983B-1121B71646E3}" srcOrd="6" destOrd="0" presId="urn:microsoft.com/office/officeart/2008/layout/VerticalCurvedList"/>
    <dgm:cxn modelId="{9633F4CB-64D0-4CA3-A1B1-CC8FB06A1F70}" type="presParOf" srcId="{9B5DD8DC-13AB-440C-983B-1121B71646E3}" destId="{644CBB4C-173E-4F1F-8520-15C18F160EBF}" srcOrd="0" destOrd="0" presId="urn:microsoft.com/office/officeart/2008/layout/VerticalCurvedList"/>
    <dgm:cxn modelId="{37211DD3-2BB4-4A47-B8D0-FD15A04F9750}" type="presParOf" srcId="{660EF160-9900-4DC7-9934-82F4F38C46DA}" destId="{F9297F93-EBB0-436B-8E5E-30A92DDDB6E9}" srcOrd="7" destOrd="0" presId="urn:microsoft.com/office/officeart/2008/layout/VerticalCurvedList"/>
    <dgm:cxn modelId="{F86FBD49-2DEE-4F57-A8E3-07AD74EA8EDF}" type="presParOf" srcId="{660EF160-9900-4DC7-9934-82F4F38C46DA}" destId="{7D1236B5-9B48-4BF1-A696-17F5E45687C1}" srcOrd="8" destOrd="0" presId="urn:microsoft.com/office/officeart/2008/layout/VerticalCurvedList"/>
    <dgm:cxn modelId="{FBE6AC85-B3F5-40EB-945C-B566365230C7}" type="presParOf" srcId="{7D1236B5-9B48-4BF1-A696-17F5E45687C1}" destId="{A57F04C9-6907-45C0-9053-169D14D8021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5A7A1-F112-4274-ACBE-F7ACA1E824D5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928398-9479-4672-B2DC-D703CF445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617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28398-9479-4672-B2DC-D703CF44509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36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F4AA2-F3D6-4C0C-93E1-275ED29C702A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B406-6FEA-44F7-A33F-11CB4A2B7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157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F4AA2-F3D6-4C0C-93E1-275ED29C702A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B406-6FEA-44F7-A33F-11CB4A2B7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188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F4AA2-F3D6-4C0C-93E1-275ED29C702A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B406-6FEA-44F7-A33F-11CB4A2B7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452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F4AA2-F3D6-4C0C-93E1-275ED29C702A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B406-6FEA-44F7-A33F-11CB4A2B7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425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F4AA2-F3D6-4C0C-93E1-275ED29C702A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B406-6FEA-44F7-A33F-11CB4A2B7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016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F4AA2-F3D6-4C0C-93E1-275ED29C702A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B406-6FEA-44F7-A33F-11CB4A2B7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482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F4AA2-F3D6-4C0C-93E1-275ED29C702A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B406-6FEA-44F7-A33F-11CB4A2B7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07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F4AA2-F3D6-4C0C-93E1-275ED29C702A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B406-6FEA-44F7-A33F-11CB4A2B7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785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F4AA2-F3D6-4C0C-93E1-275ED29C702A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B406-6FEA-44F7-A33F-11CB4A2B7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092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F4AA2-F3D6-4C0C-93E1-275ED29C702A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B406-6FEA-44F7-A33F-11CB4A2B7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145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F4AA2-F3D6-4C0C-93E1-275ED29C702A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B406-6FEA-44F7-A33F-11CB4A2B7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312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F4AA2-F3D6-4C0C-93E1-275ED29C702A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AB406-6FEA-44F7-A33F-11CB4A2B7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929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893762"/>
            <a:ext cx="9753600" cy="3297237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Организационные механизмы поддержки школ с низкими результатами обучения и школ, функционирующих в неблагоприятных </a:t>
            </a:r>
            <a:r>
              <a:rPr lang="ru-RU" sz="4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социальных условиях</a:t>
            </a:r>
            <a:endParaRPr lang="ru-RU" sz="4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7943" y="4826953"/>
            <a:ext cx="9144000" cy="1655762"/>
          </a:xfrm>
        </p:spPr>
        <p:txBody>
          <a:bodyPr>
            <a:normAutofit/>
          </a:bodyPr>
          <a:lstStyle/>
          <a:p>
            <a:pPr algn="r"/>
            <a:r>
              <a:rPr lang="ru-RU" sz="2600" b="1" dirty="0">
                <a:solidFill>
                  <a:srgbClr val="002060"/>
                </a:solidFill>
              </a:rPr>
              <a:t>Васильева Т. В., </a:t>
            </a:r>
            <a:r>
              <a:rPr lang="ru-RU" sz="2600" dirty="0">
                <a:solidFill>
                  <a:srgbClr val="002060"/>
                </a:solidFill>
              </a:rPr>
              <a:t>заведующая лабораторией научно-методического сопровождения школ на этапе перехода в эффективный режим работы</a:t>
            </a:r>
          </a:p>
          <a:p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40071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43388" y="379730"/>
            <a:ext cx="7567612" cy="58067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Идентификация школ:</a:t>
            </a:r>
            <a:b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Анализ результатов оценочных процедур с учетом </a:t>
            </a:r>
            <a:r>
              <a:rPr lang="ru-RU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контекстных характеристик.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Кластерный анализ (на основе данных АИС «Образование Кемеровской области».</a:t>
            </a:r>
            <a:endParaRPr lang="ru-RU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1289" y="886777"/>
            <a:ext cx="3244419" cy="4792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94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Кузбасский региональный институт повышения квалификации и переподготовки работников образования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160" y="3632436"/>
            <a:ext cx="2667000" cy="11118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Обучение стратегических команд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</a:t>
            </a: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5554980" y="1690688"/>
            <a:ext cx="108204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838200" y="2110237"/>
            <a:ext cx="10515600" cy="1466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Повышение качества образования в школах с низкими результатами обучения и школах, функционирующих в неблагоприятных социальных условиях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99862" y="5078940"/>
            <a:ext cx="2667000" cy="146685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Проектировочные семинары по разработке школьных программ повышения качества образования</a:t>
            </a: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8716644" y="3452275"/>
            <a:ext cx="3200400" cy="1466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Открытые заседания РПМО руководителей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бщеобразовательных организаций</a:t>
            </a: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9114684" y="5652198"/>
            <a:ext cx="2667000" cy="608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Круглые столы</a:t>
            </a: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8994348" y="4847606"/>
            <a:ext cx="2667000" cy="569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Веб-семинары</a:t>
            </a: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4648" y="3594751"/>
            <a:ext cx="2885652" cy="175736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6076" y="4496543"/>
            <a:ext cx="2872740" cy="1775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39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мероприятий  «Повышение качества образования в школах с низкими результатами обучения и школах, функционирующих в неблагоприятных социальных условиях» (2018–2020 гг.)</a:t>
            </a:r>
            <a:b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978216884"/>
              </p:ext>
            </p:extLst>
          </p:nvPr>
        </p:nvGraphicFramePr>
        <p:xfrm>
          <a:off x="2146301" y="127767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535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Лаборатория научно-методического сопровождения школ на этапе перехода в эффективный режим работы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690688"/>
            <a:ext cx="10667999" cy="4953952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5013960" y="5379720"/>
            <a:ext cx="2072640" cy="853440"/>
          </a:xfrm>
          <a:prstGeom prst="ellipse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581400" y="4167664"/>
            <a:ext cx="1432560" cy="0"/>
          </a:xfrm>
          <a:prstGeom prst="line">
            <a:avLst/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6890" y="3593163"/>
            <a:ext cx="1457070" cy="42676"/>
          </a:xfrm>
          <a:prstGeom prst="rect">
            <a:avLst/>
          </a:prstGeom>
        </p:spPr>
      </p:pic>
      <p:cxnSp>
        <p:nvCxnSpPr>
          <p:cNvPr id="4" name="Прямая со стрелкой 3"/>
          <p:cNvCxnSpPr/>
          <p:nvPr/>
        </p:nvCxnSpPr>
        <p:spPr>
          <a:xfrm flipH="1">
            <a:off x="7086600" y="5379720"/>
            <a:ext cx="1357313" cy="421957"/>
          </a:xfrm>
          <a:prstGeom prst="straightConnector1">
            <a:avLst/>
          </a:prstGeom>
          <a:ln w="539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9115" y="2064108"/>
            <a:ext cx="1457070" cy="4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80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5362" y="1123949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Лаборатория </a:t>
            </a:r>
            <a:r>
              <a:rPr lang="ru-RU" sz="3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научно-методического сопровождения школ на этапе перехода в эффективный режим работы</a:t>
            </a:r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6775" y="82708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sz="40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.: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(3842)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31-16-01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e-mail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lnmssh@yandex.ru</a:t>
            </a:r>
            <a:endPara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61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155</Words>
  <Application>Microsoft Office PowerPoint</Application>
  <PresentationFormat>Широкоэкранный</PresentationFormat>
  <Paragraphs>25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Организационные механизмы поддержки школ с низкими результатами обучения и школ, функционирующих в неблагоприятных социальных условиях</vt:lpstr>
      <vt:lpstr>Идентификация школ:  - Анализ результатов оценочных процедур с учетом контекстных характеристик. - Кластерный анализ (на основе данных АИС «Образование Кемеровской области».</vt:lpstr>
      <vt:lpstr>Кузбасский региональный институт повышения квалификации и переподготовки работников образования</vt:lpstr>
      <vt:lpstr>План мероприятий  «Повышение качества образования в школах с низкими результатами обучения и школах, функционирующих в неблагоприятных социальных условиях» (2018–2020 гг.) </vt:lpstr>
      <vt:lpstr>Лаборатория научно-методического сопровождения школ на этапе перехода в эффективный режим работы</vt:lpstr>
      <vt:lpstr> Лаборатория научно-методического сопровождения школ на этапе перехода в эффективный режим работы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научно-методическом сопровождении школ с низкими результатами обучения и школ, функционирующих в сложных социальных условиях</dc:title>
  <dc:creator>k221</dc:creator>
  <cp:lastModifiedBy>k320</cp:lastModifiedBy>
  <cp:revision>33</cp:revision>
  <dcterms:created xsi:type="dcterms:W3CDTF">2018-08-13T05:25:01Z</dcterms:created>
  <dcterms:modified xsi:type="dcterms:W3CDTF">2018-08-23T10:19:49Z</dcterms:modified>
</cp:coreProperties>
</file>