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17"/>
  </p:notesMasterIdLst>
  <p:sldIdLst>
    <p:sldId id="257" r:id="rId2"/>
    <p:sldId id="258" r:id="rId3"/>
    <p:sldId id="259" r:id="rId4"/>
    <p:sldId id="261" r:id="rId5"/>
    <p:sldId id="275" r:id="rId6"/>
    <p:sldId id="270" r:id="rId7"/>
    <p:sldId id="262" r:id="rId8"/>
    <p:sldId id="263" r:id="rId9"/>
    <p:sldId id="265" r:id="rId10"/>
    <p:sldId id="266" r:id="rId11"/>
    <p:sldId id="271" r:id="rId12"/>
    <p:sldId id="272" r:id="rId13"/>
    <p:sldId id="276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 varScale="1">
        <p:scale>
          <a:sx n="87" d="100"/>
          <a:sy n="87" d="100"/>
        </p:scale>
        <p:origin x="12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1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190536"/>
        <c:axId val="156188576"/>
      </c:barChart>
      <c:catAx>
        <c:axId val="156190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188576"/>
        <c:crosses val="autoZero"/>
        <c:auto val="1"/>
        <c:lblAlgn val="ctr"/>
        <c:lblOffset val="100"/>
        <c:noMultiLvlLbl val="0"/>
      </c:catAx>
      <c:valAx>
        <c:axId val="156188576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56190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188184"/>
        <c:axId val="156187400"/>
      </c:barChart>
      <c:catAx>
        <c:axId val="156188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187400"/>
        <c:crosses val="autoZero"/>
        <c:auto val="1"/>
        <c:lblAlgn val="ctr"/>
        <c:lblOffset val="100"/>
        <c:noMultiLvlLbl val="0"/>
      </c:catAx>
      <c:valAx>
        <c:axId val="156187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61881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русский язык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3.7</c:v>
                </c:pt>
                <c:pt idx="1">
                  <c:v>3.4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окружающий мир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4.2</c:v>
                </c:pt>
                <c:pt idx="1">
                  <c:v>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192104"/>
        <c:axId val="156187792"/>
      </c:barChart>
      <c:catAx>
        <c:axId val="156192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187792"/>
        <c:crosses val="autoZero"/>
        <c:auto val="1"/>
        <c:lblAlgn val="ctr"/>
        <c:lblOffset val="100"/>
        <c:noMultiLvlLbl val="0"/>
      </c:catAx>
      <c:valAx>
        <c:axId val="156187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6192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18256051326916E-2"/>
          <c:y val="4.4057617797775402E-2"/>
          <c:w val="0.58538112423447053"/>
          <c:h val="0.815145294338209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русский язык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биология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история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  <c:pt idx="0">
                  <c:v>2018</c:v>
                </c:pt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185832"/>
        <c:axId val="156188968"/>
      </c:barChart>
      <c:catAx>
        <c:axId val="156185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188968"/>
        <c:crosses val="autoZero"/>
        <c:auto val="1"/>
        <c:lblAlgn val="ctr"/>
        <c:lblOffset val="100"/>
        <c:noMultiLvlLbl val="0"/>
      </c:catAx>
      <c:valAx>
        <c:axId val="156188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6185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037887625158252"/>
          <c:y val="0.3895743349317925"/>
          <c:w val="0.12159643239039565"/>
          <c:h val="0.2092778641087683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 язык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3.5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3.2</c:v>
                </c:pt>
                <c:pt idx="2">
                  <c:v>3.5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география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1">
                  <c:v>4</c:v>
                </c:pt>
                <c:pt idx="2">
                  <c:v>4.2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обществознание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1">
                  <c:v>3.5</c:v>
                </c:pt>
                <c:pt idx="2">
                  <c:v>3.7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информатика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1">
                  <c:v>3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187008"/>
        <c:axId val="156189360"/>
      </c:barChart>
      <c:catAx>
        <c:axId val="156187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189360"/>
        <c:crosses val="autoZero"/>
        <c:auto val="1"/>
        <c:lblAlgn val="ctr"/>
        <c:lblOffset val="100"/>
        <c:noMultiLvlLbl val="0"/>
      </c:catAx>
      <c:valAx>
        <c:axId val="156189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6187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67</c:v>
                </c:pt>
                <c:pt idx="1">
                  <c:v>83</c:v>
                </c:pt>
                <c:pt idx="2">
                  <c:v>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191320"/>
        <c:axId val="157251296"/>
      </c:barChart>
      <c:catAx>
        <c:axId val="156191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7251296"/>
        <c:crosses val="autoZero"/>
        <c:auto val="1"/>
        <c:lblAlgn val="ctr"/>
        <c:lblOffset val="100"/>
        <c:noMultiLvlLbl val="0"/>
      </c:catAx>
      <c:valAx>
        <c:axId val="157251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6191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29220-61B7-4ADB-BB63-44B0AA140775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02A72-B9C5-423B-B271-0BDC4EC77D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08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02A72-B9C5-423B-B271-0BDC4EC77D8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77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2B78D5-D53C-48E8-A2FF-078590DE54E3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54DADE0-656B-4609-A739-5755E4C24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357298"/>
            <a:ext cx="7599262" cy="1828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УПРАВЛЕНИЕ ХОДОМ РЕАЛИЗАЦИИ ПРОГРАММЫ ПОВЫШЕНИЯ КАЧЕСТВА ОБРАЗОВАНИЯ КАК ФУНКЦИЯ РУКОВОДИТЕЛЯ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072066" y="3228536"/>
            <a:ext cx="3316030" cy="1752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100" dirty="0" smtClean="0"/>
              <a:t>БЕРДЕНЕВА ОЛЬГА ЮРЬЕВНА, </a:t>
            </a:r>
          </a:p>
          <a:p>
            <a:pPr>
              <a:buNone/>
            </a:pPr>
            <a:r>
              <a:rPr lang="ru-RU" sz="2100" dirty="0" smtClean="0"/>
              <a:t>директор МБОУ  «Центральная основная                                                                                               общеобразовательная школа» </a:t>
            </a:r>
            <a:r>
              <a:rPr lang="ru-RU" sz="2100" dirty="0" err="1" smtClean="0"/>
              <a:t>Топкинского</a:t>
            </a:r>
            <a:r>
              <a:rPr lang="ru-RU" sz="2100" dirty="0" smtClean="0"/>
              <a:t> муниципального района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Результаты ВПР  в 5 классе за 2018 год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Результаты ГИА за 2016-2018 годы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Количественные/качественные целевые показатели, характеризующие достижение целей и решение задач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452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380"/>
                <a:gridCol w="4572032"/>
                <a:gridCol w="928694"/>
                <a:gridCol w="642942"/>
                <a:gridCol w="571504"/>
                <a:gridCol w="504800"/>
              </a:tblGrid>
              <a:tr h="37084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Количественные/качественные целевые показатели, характеризующие достижение целей и решение задач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Единица измере-ния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Значение показателя по годам реализации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2018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Численность учащихся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Чел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91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Удельный вес численности учащихся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образовательного учреждения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по новым федеральным государственным образовательным стандартам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76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Доля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педагогов в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возрасте до 30 лет в общей численности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педагогов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учреждения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Доля учителей в возрасте от 30 лет в общей численности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 педагогов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учреждения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Доля педагогических работников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образовательного учреждения,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которым при прохождении аттестации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установлена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первая или высшая категория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Повышение доли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выпускников,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успешно окончивших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образовательное учреждение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Доля педагогических работников, прошедших курсы повышения квалификации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Доля участников муниципального этапа Всероссийской олимпиады школьников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Поступление выпускников в </a:t>
            </a:r>
            <a:r>
              <a:rPr lang="ru-RU" sz="2400" dirty="0" err="1" smtClean="0"/>
              <a:t>ССУЗы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200" dirty="0" smtClean="0"/>
              <a:t>Основные направления работы руководителя по реализации программы повышения качества образования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2800" b="1" dirty="0" smtClean="0"/>
              <a:t>Работа с кадрами</a:t>
            </a:r>
            <a:endParaRPr lang="ru-RU" sz="2800" dirty="0" smtClean="0"/>
          </a:p>
          <a:p>
            <a:pPr marL="596646" indent="-514350">
              <a:buFont typeface="+mj-lt"/>
              <a:buAutoNum type="arabicPeriod" startAt="2"/>
            </a:pPr>
            <a:r>
              <a:rPr lang="ru-RU" sz="2800" b="1" dirty="0" smtClean="0"/>
              <a:t>Совершенствование материально-технической базы </a:t>
            </a:r>
            <a:endParaRPr lang="ru-RU" sz="2800" dirty="0" smtClean="0"/>
          </a:p>
          <a:p>
            <a:pPr marL="596646" indent="-514350">
              <a:buFont typeface="+mj-lt"/>
              <a:buAutoNum type="arabicPeriod" startAt="3"/>
            </a:pPr>
            <a:r>
              <a:rPr lang="ru-RU" sz="2800" b="1" dirty="0" smtClean="0"/>
              <a:t>Информатизация образовательного пространства</a:t>
            </a:r>
            <a:endParaRPr lang="ru-RU" sz="2800" dirty="0" smtClean="0"/>
          </a:p>
          <a:p>
            <a:pPr marL="596646" indent="-514350">
              <a:buFont typeface="+mj-lt"/>
              <a:buAutoNum type="arabicPeriod" startAt="4"/>
            </a:pPr>
            <a:r>
              <a:rPr lang="ru-RU" sz="2800" b="1" dirty="0" smtClean="0"/>
              <a:t>Обеспечение мониторинга личных достижений педагогов с целью материального поощрения за высокие результаты обучения</a:t>
            </a:r>
          </a:p>
          <a:p>
            <a:pPr marL="596646" indent="-514350">
              <a:buFont typeface="+mj-lt"/>
              <a:buAutoNum type="arabicPeriod" startAt="4"/>
            </a:pPr>
            <a:r>
              <a:rPr lang="ru-RU" sz="2800" b="1" dirty="0" smtClean="0"/>
              <a:t>Работа с родителями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546" y="2071678"/>
            <a:ext cx="55007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ЦЕЛЬ ПРОГРАММЫ ПОВЫШЕНИЯ КАЧЕСТВА ОБРАЗОВАНИЯ: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	Формирование адаптивной образовательной среды, содействующей обеспечению стабильного и высокого качества образования учащихся в рамках ФГОС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ЗАДАЧИ ПРОГРАММЫ ПОВЫШЕНИЯ КАЧЕСТВА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2200" dirty="0" smtClean="0">
                <a:cs typeface="Arial" pitchFamily="34" charset="0"/>
              </a:rPr>
              <a:t>Проанализировать состояние учреждения и управления мониторингом качества образования по предметам и классам.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cs typeface="Arial" pitchFamily="34" charset="0"/>
              </a:rPr>
              <a:t>Изучить опыт и достижения науки и практики в области построения и применения систем мониторинга в образовательных учреждениях.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cs typeface="Arial" pitchFamily="34" charset="0"/>
              </a:rPr>
              <a:t>Разработать модель мониторинга качества знаний.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cs typeface="Arial" pitchFamily="34" charset="0"/>
              </a:rPr>
              <a:t>Разработать информационно-экспертную систему для  обобщения, классификации и анализа информации мониторинговых исследований.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cs typeface="Arial" pitchFamily="34" charset="0"/>
              </a:rPr>
              <a:t>Создать информационный банк по теме «Мониторинг качества образования».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Факторы развития образовательного пространства учреждения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5286412"/>
          </a:xfrm>
        </p:spPr>
        <p:txBody>
          <a:bodyPr>
            <a:noAutofit/>
          </a:bodyPr>
          <a:lstStyle/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Нормативно – правовые основания образовательной политики образовательного учреждения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Образовательные программы, реализуемые в учреждении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Результативность работы образовательного учреждения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Инновационный потенциал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Кадровое обеспечение и контингент учащихся 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Участие школы в профессиональных конкурсах, федеральных и региональных программах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Материально – техническая база учреждения и условия образовательного процесса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/>
              <a:t>Сетевое взаимодействие с учреждениями системы образования, службами и социальными партнерами</a:t>
            </a:r>
            <a:br>
              <a:rPr lang="ru-RU" sz="2200" dirty="0" smtClean="0"/>
            </a:b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Функции руководителя при реализации программы повышения качества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cs typeface="Arial" pitchFamily="34" charset="0"/>
              </a:rPr>
              <a:t>Планирование</a:t>
            </a:r>
          </a:p>
          <a:p>
            <a:r>
              <a:rPr lang="ru-RU" sz="3600" dirty="0" smtClean="0">
                <a:cs typeface="Arial" pitchFamily="34" charset="0"/>
              </a:rPr>
              <a:t>Организация</a:t>
            </a:r>
          </a:p>
          <a:p>
            <a:r>
              <a:rPr lang="ru-RU" sz="3600" dirty="0" smtClean="0">
                <a:cs typeface="Arial" pitchFamily="34" charset="0"/>
              </a:rPr>
              <a:t>Мотивация</a:t>
            </a:r>
          </a:p>
          <a:p>
            <a:r>
              <a:rPr lang="ru-RU" sz="3600" dirty="0" smtClean="0">
                <a:cs typeface="Arial" pitchFamily="34" charset="0"/>
              </a:rPr>
              <a:t>Контроль</a:t>
            </a:r>
            <a:endParaRPr lang="ru-RU" sz="36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Результаты реализации программы повышения качества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buFont typeface="Arial" pitchFamily="34" charset="0"/>
              <a:buChar char="•"/>
            </a:pPr>
            <a:r>
              <a:rPr lang="ru-RU" dirty="0" smtClean="0"/>
              <a:t>Разработаны нормативные документы и локальные акты.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Согласованная преемственность образовательных программ дошкольного, начального, основного общего образования.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Стабильные результаты ВПР, ГИА. 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Повышение квалификации педагогического коллектива.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Уровень профессиональной квалификации, зафиксированный результатами аттестации педагогов. 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Созданы условия для образовательной деятельности.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Положительный опыт работы с социальными партнерами.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515220" cy="1214446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Доля  педагогических работников, повысивших квалификацию за 2016-2018 годы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Доля  педагогических работников, прошедших аттестацию в 2016-2017 годах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714488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Результаты ВПР  в 4 классе за 2017-2018 годы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912</TotalTime>
  <Words>456</Words>
  <Application>Microsoft Office PowerPoint</Application>
  <PresentationFormat>Экран (4:3)</PresentationFormat>
  <Paragraphs>106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УПРАВЛЕНИЕ ХОДОМ РЕАЛИЗАЦИИ ПРОГРАММЫ ПОВЫШЕНИЯ КАЧЕСТВА ОБРАЗОВАНИЯ КАК ФУНКЦИЯ РУКОВОДИТЕЛЯ </vt:lpstr>
      <vt:lpstr>ЦЕЛЬ ПРОГРАММЫ ПОВЫШЕНИЯ КАЧЕСТВА ОБРАЗОВАНИЯ:</vt:lpstr>
      <vt:lpstr>ЗАДАЧИ ПРОГРАММЫ ПОВЫШЕНИЯ КАЧЕСТВА ОБРАЗОВАНИЯ</vt:lpstr>
      <vt:lpstr>Факторы развития образовательного пространства учреждения </vt:lpstr>
      <vt:lpstr>Функции руководителя при реализации программы повышения качества образования</vt:lpstr>
      <vt:lpstr>Результаты реализации программы повышения качества образования</vt:lpstr>
      <vt:lpstr>Доля  педагогических работников, повысивших квалификацию за 2016-2018 годы</vt:lpstr>
      <vt:lpstr>Доля  педагогических работников, прошедших аттестацию в 2016-2017 годах</vt:lpstr>
      <vt:lpstr>Результаты ВПР  в 4 классе за 2017-2018 годы </vt:lpstr>
      <vt:lpstr>Результаты ВПР  в 5 классе за 2018 год </vt:lpstr>
      <vt:lpstr>Результаты ГИА за 2016-2018 годы</vt:lpstr>
      <vt:lpstr>Количественные/качественные целевые показатели, характеризующие достижение целей и решение задач </vt:lpstr>
      <vt:lpstr>Поступление выпускников в ССУЗы</vt:lpstr>
      <vt:lpstr>Основные направления работы руководителя по реализации программы повышения качества образования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ХОДОМ РЕАЛИЗАЦИИ ПРОГРАММЫ ПОВЫШЕНИЯ КАЧЕСТВА ОБРАЗОВАНИЯ</dc:title>
  <dc:creator>Ольга</dc:creator>
  <cp:lastModifiedBy>k320</cp:lastModifiedBy>
  <cp:revision>107</cp:revision>
  <dcterms:created xsi:type="dcterms:W3CDTF">2018-08-17T10:17:26Z</dcterms:created>
  <dcterms:modified xsi:type="dcterms:W3CDTF">2018-08-23T10:18:52Z</dcterms:modified>
</cp:coreProperties>
</file>