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092" r:id="rId1"/>
  </p:sldMasterIdLst>
  <p:notesMasterIdLst>
    <p:notesMasterId r:id="rId17"/>
  </p:notesMasterIdLst>
  <p:sldIdLst>
    <p:sldId id="257" r:id="rId2"/>
    <p:sldId id="258" r:id="rId3"/>
    <p:sldId id="259" r:id="rId4"/>
    <p:sldId id="261" r:id="rId5"/>
    <p:sldId id="275" r:id="rId6"/>
    <p:sldId id="270" r:id="rId7"/>
    <p:sldId id="262" r:id="rId8"/>
    <p:sldId id="263" r:id="rId9"/>
    <p:sldId id="265" r:id="rId10"/>
    <p:sldId id="266" r:id="rId11"/>
    <p:sldId id="271" r:id="rId12"/>
    <p:sldId id="272" r:id="rId13"/>
    <p:sldId id="276" r:id="rId14"/>
    <p:sldId id="273" r:id="rId15"/>
    <p:sldId id="274" r:id="rId1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91" autoAdjust="0"/>
    <p:restoredTop sz="94717" autoAdjust="0"/>
  </p:normalViewPr>
  <p:slideViewPr>
    <p:cSldViewPr>
      <p:cViewPr varScale="1">
        <p:scale>
          <a:sx n="87" d="100"/>
          <a:sy n="87" d="100"/>
        </p:scale>
        <p:origin x="1206" y="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918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6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invertIfNegative val="0"/>
          <c:cat>
            <c:numRef>
              <c:f>Лист1!$A$2:$A$4</c:f>
              <c:numCache>
                <c:formatCode>General</c:formatCode>
                <c:ptCount val="3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20</c:v>
                </c:pt>
                <c:pt idx="1">
                  <c:v>20</c:v>
                </c:pt>
                <c:pt idx="2">
                  <c:v>40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Ряд 2</c:v>
                </c:pt>
              </c:strCache>
            </c:strRef>
          </c:tx>
          <c:invertIfNegative val="0"/>
          <c:cat>
            <c:numRef>
              <c:f>Лист1!$A$2:$A$4</c:f>
              <c:numCache>
                <c:formatCode>General</c:formatCode>
                <c:ptCount val="3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Лист1!$C$2:$C$4</c:f>
              <c:numCache>
                <c:formatCode>General</c:formatCode>
                <c:ptCount val="3"/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Ряд 3</c:v>
                </c:pt>
              </c:strCache>
            </c:strRef>
          </c:tx>
          <c:invertIfNegative val="0"/>
          <c:cat>
            <c:numRef>
              <c:f>Лист1!$A$2:$A$4</c:f>
              <c:numCache>
                <c:formatCode>General</c:formatCode>
                <c:ptCount val="3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Лист1!$D$2:$D$4</c:f>
              <c:numCache>
                <c:formatCode>General</c:formatCode>
                <c:ptCount val="3"/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56190536"/>
        <c:axId val="156188576"/>
      </c:barChart>
      <c:catAx>
        <c:axId val="15619053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156188576"/>
        <c:crosses val="autoZero"/>
        <c:auto val="1"/>
        <c:lblAlgn val="ctr"/>
        <c:lblOffset val="100"/>
        <c:noMultiLvlLbl val="0"/>
      </c:catAx>
      <c:valAx>
        <c:axId val="156188576"/>
        <c:scaling>
          <c:orientation val="minMax"/>
        </c:scaling>
        <c:delete val="0"/>
        <c:axPos val="l"/>
        <c:majorGridlines>
          <c:spPr>
            <a:ln>
              <a:solidFill>
                <a:schemeClr val="bg1"/>
              </a:solidFill>
            </a:ln>
          </c:spPr>
        </c:majorGridlines>
        <c:numFmt formatCode="General" sourceLinked="1"/>
        <c:majorTickMark val="out"/>
        <c:minorTickMark val="none"/>
        <c:tickLblPos val="nextTo"/>
        <c:crossAx val="156190536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invertIfNegative val="0"/>
          <c:cat>
            <c:numRef>
              <c:f>Лист1!$A$2:$A$3</c:f>
              <c:numCache>
                <c:formatCode>General</c:formatCode>
                <c:ptCount val="2"/>
                <c:pt idx="0">
                  <c:v>2016</c:v>
                </c:pt>
                <c:pt idx="1">
                  <c:v>2017</c:v>
                </c:pt>
              </c:numCache>
            </c:num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20</c:v>
                </c:pt>
                <c:pt idx="1">
                  <c:v>40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Ряд 2</c:v>
                </c:pt>
              </c:strCache>
            </c:strRef>
          </c:tx>
          <c:invertIfNegative val="0"/>
          <c:cat>
            <c:numRef>
              <c:f>Лист1!$A$2:$A$3</c:f>
              <c:numCache>
                <c:formatCode>General</c:formatCode>
                <c:ptCount val="2"/>
                <c:pt idx="0">
                  <c:v>2016</c:v>
                </c:pt>
                <c:pt idx="1">
                  <c:v>2017</c:v>
                </c:pt>
              </c:numCache>
            </c:numRef>
          </c:cat>
          <c:val>
            <c:numRef>
              <c:f>Лист1!$C$2:$C$3</c:f>
              <c:numCache>
                <c:formatCode>General</c:formatCode>
                <c:ptCount val="2"/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Ряд 3</c:v>
                </c:pt>
              </c:strCache>
            </c:strRef>
          </c:tx>
          <c:invertIfNegative val="0"/>
          <c:cat>
            <c:numRef>
              <c:f>Лист1!$A$2:$A$3</c:f>
              <c:numCache>
                <c:formatCode>General</c:formatCode>
                <c:ptCount val="2"/>
                <c:pt idx="0">
                  <c:v>2016</c:v>
                </c:pt>
                <c:pt idx="1">
                  <c:v>2017</c:v>
                </c:pt>
              </c:numCache>
            </c:numRef>
          </c:cat>
          <c:val>
            <c:numRef>
              <c:f>Лист1!$D$2:$D$3</c:f>
              <c:numCache>
                <c:formatCode>General</c:formatCode>
                <c:ptCount val="2"/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56188184"/>
        <c:axId val="156187400"/>
      </c:barChart>
      <c:catAx>
        <c:axId val="15618818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156187400"/>
        <c:crosses val="autoZero"/>
        <c:auto val="1"/>
        <c:lblAlgn val="ctr"/>
        <c:lblOffset val="100"/>
        <c:noMultiLvlLbl val="0"/>
      </c:catAx>
      <c:valAx>
        <c:axId val="156187400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crossAx val="156188184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математика</c:v>
                </c:pt>
              </c:strCache>
            </c:strRef>
          </c:tx>
          <c:invertIfNegative val="0"/>
          <c:cat>
            <c:numRef>
              <c:f>Лист1!$A$2:$A$3</c:f>
              <c:numCache>
                <c:formatCode>General</c:formatCode>
                <c:ptCount val="2"/>
                <c:pt idx="0">
                  <c:v>2017</c:v>
                </c:pt>
                <c:pt idx="1">
                  <c:v>2018</c:v>
                </c:pt>
              </c:numCache>
            </c:num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4</c:v>
                </c:pt>
                <c:pt idx="1">
                  <c:v>4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русский язык</c:v>
                </c:pt>
              </c:strCache>
            </c:strRef>
          </c:tx>
          <c:invertIfNegative val="0"/>
          <c:cat>
            <c:numRef>
              <c:f>Лист1!$A$2:$A$3</c:f>
              <c:numCache>
                <c:formatCode>General</c:formatCode>
                <c:ptCount val="2"/>
                <c:pt idx="0">
                  <c:v>2017</c:v>
                </c:pt>
                <c:pt idx="1">
                  <c:v>2018</c:v>
                </c:pt>
              </c:numCache>
            </c:numRef>
          </c:cat>
          <c:val>
            <c:numRef>
              <c:f>Лист1!$C$2:$C$3</c:f>
              <c:numCache>
                <c:formatCode>General</c:formatCode>
                <c:ptCount val="2"/>
                <c:pt idx="0">
                  <c:v>3.7</c:v>
                </c:pt>
                <c:pt idx="1">
                  <c:v>3.4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окружающий мир</c:v>
                </c:pt>
              </c:strCache>
            </c:strRef>
          </c:tx>
          <c:invertIfNegative val="0"/>
          <c:cat>
            <c:numRef>
              <c:f>Лист1!$A$2:$A$3</c:f>
              <c:numCache>
                <c:formatCode>General</c:formatCode>
                <c:ptCount val="2"/>
                <c:pt idx="0">
                  <c:v>2017</c:v>
                </c:pt>
                <c:pt idx="1">
                  <c:v>2018</c:v>
                </c:pt>
              </c:numCache>
            </c:numRef>
          </c:cat>
          <c:val>
            <c:numRef>
              <c:f>Лист1!$D$2:$D$3</c:f>
              <c:numCache>
                <c:formatCode>General</c:formatCode>
                <c:ptCount val="2"/>
                <c:pt idx="0">
                  <c:v>4.2</c:v>
                </c:pt>
                <c:pt idx="1">
                  <c:v>3.6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56192104"/>
        <c:axId val="156187792"/>
      </c:barChart>
      <c:catAx>
        <c:axId val="15619210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156187792"/>
        <c:crosses val="autoZero"/>
        <c:auto val="1"/>
        <c:lblAlgn val="ctr"/>
        <c:lblOffset val="100"/>
        <c:noMultiLvlLbl val="0"/>
      </c:catAx>
      <c:valAx>
        <c:axId val="156187792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crossAx val="15619210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7.618256051326916E-2"/>
          <c:y val="4.4057617797775402E-2"/>
          <c:w val="0.58538112423447053"/>
          <c:h val="0.81514529433820915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математика</c:v>
                </c:pt>
              </c:strCache>
            </c:strRef>
          </c:tx>
          <c:invertIfNegative val="0"/>
          <c:cat>
            <c:numRef>
              <c:f>Лист1!$A$2</c:f>
              <c:numCache>
                <c:formatCode>General</c:formatCode>
                <c:ptCount val="1"/>
                <c:pt idx="0">
                  <c:v>2018</c:v>
                </c:pt>
              </c:numCache>
            </c:numRef>
          </c:cat>
          <c:val>
            <c:numRef>
              <c:f>Лист1!$B$2</c:f>
              <c:numCache>
                <c:formatCode>General</c:formatCode>
                <c:ptCount val="1"/>
                <c:pt idx="0">
                  <c:v>3.5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русский язык</c:v>
                </c:pt>
              </c:strCache>
            </c:strRef>
          </c:tx>
          <c:invertIfNegative val="0"/>
          <c:cat>
            <c:numRef>
              <c:f>Лист1!$A$2</c:f>
              <c:numCache>
                <c:formatCode>General</c:formatCode>
                <c:ptCount val="1"/>
                <c:pt idx="0">
                  <c:v>2018</c:v>
                </c:pt>
              </c:numCache>
            </c:numRef>
          </c:cat>
          <c:val>
            <c:numRef>
              <c:f>Лист1!$C$2</c:f>
              <c:numCache>
                <c:formatCode>General</c:formatCode>
                <c:ptCount val="1"/>
                <c:pt idx="0">
                  <c:v>3.6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биология</c:v>
                </c:pt>
              </c:strCache>
            </c:strRef>
          </c:tx>
          <c:invertIfNegative val="0"/>
          <c:cat>
            <c:numRef>
              <c:f>Лист1!$A$2</c:f>
              <c:numCache>
                <c:formatCode>General</c:formatCode>
                <c:ptCount val="1"/>
                <c:pt idx="0">
                  <c:v>2018</c:v>
                </c:pt>
              </c:numCache>
            </c:numRef>
          </c:cat>
          <c:val>
            <c:numRef>
              <c:f>Лист1!$D$2</c:f>
              <c:numCache>
                <c:formatCode>General</c:formatCode>
                <c:ptCount val="1"/>
                <c:pt idx="0">
                  <c:v>3.2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история</c:v>
                </c:pt>
              </c:strCache>
            </c:strRef>
          </c:tx>
          <c:invertIfNegative val="0"/>
          <c:cat>
            <c:numRef>
              <c:f>Лист1!$A$2</c:f>
              <c:numCache>
                <c:formatCode>General</c:formatCode>
                <c:ptCount val="1"/>
                <c:pt idx="0">
                  <c:v>2018</c:v>
                </c:pt>
              </c:numCache>
            </c:numRef>
          </c:cat>
          <c:val>
            <c:numRef>
              <c:f>Лист1!$E$2</c:f>
              <c:numCache>
                <c:formatCode>General</c:formatCode>
                <c:ptCount val="1"/>
                <c:pt idx="0">
                  <c:v>4.3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56185832"/>
        <c:axId val="156188968"/>
      </c:barChart>
      <c:catAx>
        <c:axId val="15618583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156188968"/>
        <c:crosses val="autoZero"/>
        <c:auto val="1"/>
        <c:lblAlgn val="ctr"/>
        <c:lblOffset val="100"/>
        <c:noMultiLvlLbl val="0"/>
      </c:catAx>
      <c:valAx>
        <c:axId val="156188968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crossAx val="156185832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77037887625158252"/>
          <c:y val="0.3895743349317925"/>
          <c:w val="0.12159643239039565"/>
          <c:h val="0.20927786410876839"/>
        </c:manualLayout>
      </c:layout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русский язык</c:v>
                </c:pt>
              </c:strCache>
            </c:strRef>
          </c:tx>
          <c:invertIfNegative val="0"/>
          <c:cat>
            <c:numRef>
              <c:f>Лист1!$A$2:$A$4</c:f>
              <c:numCache>
                <c:formatCode>General</c:formatCode>
                <c:ptCount val="3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3.5</c:v>
                </c:pt>
                <c:pt idx="1">
                  <c:v>4</c:v>
                </c:pt>
                <c:pt idx="2">
                  <c:v>4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математика</c:v>
                </c:pt>
              </c:strCache>
            </c:strRef>
          </c:tx>
          <c:invertIfNegative val="0"/>
          <c:cat>
            <c:numRef>
              <c:f>Лист1!$A$2:$A$4</c:f>
              <c:numCache>
                <c:formatCode>General</c:formatCode>
                <c:ptCount val="3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3</c:v>
                </c:pt>
                <c:pt idx="1">
                  <c:v>3.2</c:v>
                </c:pt>
                <c:pt idx="2">
                  <c:v>3.5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география</c:v>
                </c:pt>
              </c:strCache>
            </c:strRef>
          </c:tx>
          <c:invertIfNegative val="0"/>
          <c:cat>
            <c:numRef>
              <c:f>Лист1!$A$2:$A$4</c:f>
              <c:numCache>
                <c:formatCode>General</c:formatCode>
                <c:ptCount val="3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Лист1!$D$2:$D$4</c:f>
              <c:numCache>
                <c:formatCode>General</c:formatCode>
                <c:ptCount val="3"/>
                <c:pt idx="1">
                  <c:v>4</c:v>
                </c:pt>
                <c:pt idx="2">
                  <c:v>4.2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обществознание</c:v>
                </c:pt>
              </c:strCache>
            </c:strRef>
          </c:tx>
          <c:invertIfNegative val="0"/>
          <c:cat>
            <c:numRef>
              <c:f>Лист1!$A$2:$A$4</c:f>
              <c:numCache>
                <c:formatCode>General</c:formatCode>
                <c:ptCount val="3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Лист1!$E$2:$E$4</c:f>
              <c:numCache>
                <c:formatCode>General</c:formatCode>
                <c:ptCount val="3"/>
                <c:pt idx="1">
                  <c:v>3.5</c:v>
                </c:pt>
                <c:pt idx="2">
                  <c:v>3.7</c:v>
                </c:pt>
              </c:numCache>
            </c:numRef>
          </c:val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информатика</c:v>
                </c:pt>
              </c:strCache>
            </c:strRef>
          </c:tx>
          <c:invertIfNegative val="0"/>
          <c:cat>
            <c:numRef>
              <c:f>Лист1!$A$2:$A$4</c:f>
              <c:numCache>
                <c:formatCode>General</c:formatCode>
                <c:ptCount val="3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Лист1!$F$2:$F$4</c:f>
              <c:numCache>
                <c:formatCode>General</c:formatCode>
                <c:ptCount val="3"/>
                <c:pt idx="1">
                  <c:v>3</c:v>
                </c:pt>
                <c:pt idx="2">
                  <c:v>3.5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56187008"/>
        <c:axId val="156189360"/>
      </c:barChart>
      <c:catAx>
        <c:axId val="15618700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156189360"/>
        <c:crosses val="autoZero"/>
        <c:auto val="1"/>
        <c:lblAlgn val="ctr"/>
        <c:lblOffset val="100"/>
        <c:noMultiLvlLbl val="0"/>
      </c:catAx>
      <c:valAx>
        <c:axId val="156189360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crossAx val="15618700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invertIfNegative val="0"/>
          <c:cat>
            <c:numRef>
              <c:f>Лист1!$A$2:$A$5</c:f>
              <c:numCache>
                <c:formatCode>General</c:formatCode>
                <c:ptCount val="4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67</c:v>
                </c:pt>
                <c:pt idx="1">
                  <c:v>83</c:v>
                </c:pt>
                <c:pt idx="2">
                  <c:v>92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Столбец2</c:v>
                </c:pt>
              </c:strCache>
            </c:strRef>
          </c:tx>
          <c:invertIfNegative val="0"/>
          <c:cat>
            <c:numRef>
              <c:f>Лист1!$A$2:$A$5</c:f>
              <c:numCache>
                <c:formatCode>General</c:formatCode>
                <c:ptCount val="4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Лист1!$C$2:$C$5</c:f>
              <c:numCache>
                <c:formatCode>General</c:formatCode>
                <c:ptCount val="4"/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Столбец3</c:v>
                </c:pt>
              </c:strCache>
            </c:strRef>
          </c:tx>
          <c:invertIfNegative val="0"/>
          <c:cat>
            <c:numRef>
              <c:f>Лист1!$A$2:$A$5</c:f>
              <c:numCache>
                <c:formatCode>General</c:formatCode>
                <c:ptCount val="4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numCache>
            </c:numRef>
          </c:cat>
          <c:val>
            <c:numRef>
              <c:f>Лист1!$D$2:$D$5</c:f>
              <c:numCache>
                <c:formatCode>General</c:formatCode>
                <c:ptCount val="4"/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56191320"/>
        <c:axId val="157251296"/>
      </c:barChart>
      <c:catAx>
        <c:axId val="15619132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157251296"/>
        <c:crosses val="autoZero"/>
        <c:auto val="1"/>
        <c:lblAlgn val="ctr"/>
        <c:lblOffset val="100"/>
        <c:noMultiLvlLbl val="0"/>
      </c:catAx>
      <c:valAx>
        <c:axId val="157251296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crossAx val="156191320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0B29220-61B7-4ADB-BB63-44B0AA140775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502A72-B9C5-423B-B271-0BDC4EC77D8D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4608711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502A72-B9C5-423B-B271-0BDC4EC77D8D}" type="slidenum">
              <a:rPr lang="ru-RU" smtClean="0"/>
              <a:pPr/>
              <a:t>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328770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Овал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Прямоугольник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Прямоугольник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9" name="Блок-схема: процесс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Блок-схема: процесс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FF2B78D5-D53C-48E8-A2FF-078590DE54E3}" type="datetimeFigureOut">
              <a:rPr lang="ru-RU" smtClean="0"/>
              <a:pPr/>
              <a:t>23.08.2018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B54DADE0-656B-4609-A739-5755E4C24F1A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93" r:id="rId1"/>
    <p:sldLayoutId id="2147484094" r:id="rId2"/>
    <p:sldLayoutId id="2147484095" r:id="rId3"/>
    <p:sldLayoutId id="2147484096" r:id="rId4"/>
    <p:sldLayoutId id="2147484097" r:id="rId5"/>
    <p:sldLayoutId id="2147484098" r:id="rId6"/>
    <p:sldLayoutId id="2147484099" r:id="rId7"/>
    <p:sldLayoutId id="2147484100" r:id="rId8"/>
    <p:sldLayoutId id="2147484101" r:id="rId9"/>
    <p:sldLayoutId id="2147484102" r:id="rId10"/>
    <p:sldLayoutId id="2147484103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928662" y="1357298"/>
            <a:ext cx="7599262" cy="1828800"/>
          </a:xfrm>
        </p:spPr>
        <p:txBody>
          <a:bodyPr>
            <a:normAutofit/>
          </a:bodyPr>
          <a:lstStyle/>
          <a:p>
            <a:pPr algn="ctr"/>
            <a:r>
              <a:rPr lang="ru-RU" sz="2400" dirty="0" smtClean="0"/>
              <a:t>УПРАВЛЕНИЕ ХОДОМ РЕАЛИЗАЦИИ ПРОГРАММЫ ПОВЫШЕНИЯ КАЧЕСТВА ОБРАЗОВАНИЯ КАК ФУНКЦИЯ РУКОВОДИТЕЛЯ</a:t>
            </a:r>
            <a:br>
              <a:rPr lang="ru-RU" sz="2400" dirty="0" smtClean="0"/>
            </a:br>
            <a:endParaRPr lang="ru-RU" sz="2400" dirty="0"/>
          </a:p>
        </p:txBody>
      </p:sp>
      <p:sp>
        <p:nvSpPr>
          <p:cNvPr id="3" name="Содержимое 2"/>
          <p:cNvSpPr>
            <a:spLocks noGrp="1"/>
          </p:cNvSpPr>
          <p:nvPr>
            <p:ph type="subTitle" idx="1"/>
          </p:nvPr>
        </p:nvSpPr>
        <p:spPr>
          <a:xfrm>
            <a:off x="5072066" y="3228536"/>
            <a:ext cx="3316030" cy="1752600"/>
          </a:xfrm>
        </p:spPr>
        <p:txBody>
          <a:bodyPr>
            <a:normAutofit fontScale="62500" lnSpcReduction="20000"/>
          </a:bodyPr>
          <a:lstStyle/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ru-RU" sz="2100" dirty="0" smtClean="0"/>
              <a:t>БЕРДЕНЕВА ОЛЬГА ЮРЬЕВНА, </a:t>
            </a:r>
          </a:p>
          <a:p>
            <a:pPr>
              <a:buNone/>
            </a:pPr>
            <a:r>
              <a:rPr lang="ru-RU" sz="2100" dirty="0" smtClean="0"/>
              <a:t>директор МБОУ  «Центральная основная                                                                                               общеобразовательная школа» </a:t>
            </a:r>
            <a:r>
              <a:rPr lang="ru-RU" sz="2100" dirty="0" err="1" smtClean="0"/>
              <a:t>Топкинского</a:t>
            </a:r>
            <a:r>
              <a:rPr lang="ru-RU" sz="2100" dirty="0" smtClean="0"/>
              <a:t> муниципального района</a:t>
            </a:r>
            <a:endParaRPr lang="ru-RU" sz="21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400" dirty="0" smtClean="0"/>
              <a:t>Результаты ВПР  в 5 классе за 2018 год</a:t>
            </a:r>
            <a:br>
              <a:rPr lang="ru-RU" sz="2400" dirty="0" smtClean="0"/>
            </a:br>
            <a:endParaRPr lang="ru-RU" sz="24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435100" y="1447800"/>
          <a:ext cx="7499350" cy="48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400" dirty="0" smtClean="0"/>
              <a:t>Результаты ГИА за 2016-2018 годы</a:t>
            </a:r>
            <a:endParaRPr lang="ru-RU" sz="2400" dirty="0"/>
          </a:p>
        </p:txBody>
      </p:sp>
      <p:graphicFrame>
        <p:nvGraphicFramePr>
          <p:cNvPr id="6" name="Содержимое 5"/>
          <p:cNvGraphicFramePr>
            <a:graphicFrameLocks noGrp="1"/>
          </p:cNvGraphicFramePr>
          <p:nvPr>
            <p:ph idx="1"/>
          </p:nvPr>
        </p:nvGraphicFramePr>
        <p:xfrm>
          <a:off x="1435100" y="1447800"/>
          <a:ext cx="7499350" cy="48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sz="2400" dirty="0" smtClean="0"/>
              <a:t>Количественные/качественные целевые показатели, характеризующие достижение целей и решение задач</a:t>
            </a:r>
            <a:br>
              <a:rPr lang="ru-RU" sz="2400" dirty="0" smtClean="0"/>
            </a:br>
            <a:endParaRPr lang="ru-RU" sz="24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435100" y="1447800"/>
          <a:ext cx="7499352" cy="45272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9380"/>
                <a:gridCol w="4572032"/>
                <a:gridCol w="928694"/>
                <a:gridCol w="642942"/>
                <a:gridCol w="571504"/>
                <a:gridCol w="504800"/>
              </a:tblGrid>
              <a:tr h="370840">
                <a:tc row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№</a:t>
                      </a:r>
                    </a:p>
                  </a:txBody>
                  <a:tcPr marL="68580" marR="68580" marT="0" marB="0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Количественные/качественные целевые показатели, характеризующие достижение целей и решение задач</a:t>
                      </a:r>
                    </a:p>
                  </a:txBody>
                  <a:tcPr marL="68580" marR="68580" marT="0" marB="0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Единица измере-ния</a:t>
                      </a:r>
                    </a:p>
                  </a:txBody>
                  <a:tcPr marL="68580" marR="68580" marT="0" marB="0"/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Значение показателя по годам реализации</a:t>
                      </a: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2016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2017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2018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Численность учащихся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Чел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102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93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91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Удельный вес численности учащихся </a:t>
                      </a:r>
                      <a:r>
                        <a:rPr lang="ru-RU" sz="1200" dirty="0" smtClean="0">
                          <a:latin typeface="+mn-lt"/>
                          <a:ea typeface="Times New Roman"/>
                          <a:cs typeface="Times New Roman"/>
                        </a:rPr>
                        <a:t>образовательного учреждения </a:t>
                      </a: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по новым федеральным государственным образовательным стандартам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Процент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60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73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76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Доля </a:t>
                      </a:r>
                      <a:r>
                        <a:rPr lang="ru-RU" sz="1200" dirty="0" smtClean="0">
                          <a:latin typeface="+mn-lt"/>
                          <a:ea typeface="Times New Roman"/>
                          <a:cs typeface="Times New Roman"/>
                        </a:rPr>
                        <a:t>педагогов в </a:t>
                      </a: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возрасте до 30 лет в общей численности </a:t>
                      </a:r>
                      <a:r>
                        <a:rPr lang="ru-RU" sz="1200" dirty="0" smtClean="0">
                          <a:latin typeface="+mn-lt"/>
                          <a:ea typeface="Times New Roman"/>
                          <a:cs typeface="Times New Roman"/>
                        </a:rPr>
                        <a:t>педагогов </a:t>
                      </a: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учреждения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Процент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10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20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20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Доля учителей в возрасте от 30 лет в общей численности </a:t>
                      </a:r>
                      <a:r>
                        <a:rPr lang="ru-RU" sz="1200" dirty="0" smtClean="0">
                          <a:latin typeface="+mn-lt"/>
                          <a:ea typeface="Times New Roman"/>
                          <a:cs typeface="Times New Roman"/>
                        </a:rPr>
                        <a:t> педагогов </a:t>
                      </a: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учреждения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Процент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90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80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80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Доля педагогических работников </a:t>
                      </a:r>
                      <a:r>
                        <a:rPr lang="ru-RU" sz="1200" dirty="0" smtClean="0">
                          <a:latin typeface="+mn-lt"/>
                          <a:ea typeface="Times New Roman"/>
                          <a:cs typeface="Times New Roman"/>
                        </a:rPr>
                        <a:t>образовательного учреждения, </a:t>
                      </a: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которым при прохождении аттестации </a:t>
                      </a:r>
                      <a:r>
                        <a:rPr lang="ru-RU" sz="1200" dirty="0" smtClean="0">
                          <a:latin typeface="+mn-lt"/>
                          <a:ea typeface="Times New Roman"/>
                          <a:cs typeface="Times New Roman"/>
                        </a:rPr>
                        <a:t>установлена </a:t>
                      </a: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первая или высшая категория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Процент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70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80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100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Повышение доли </a:t>
                      </a:r>
                      <a:r>
                        <a:rPr lang="ru-RU" sz="1200" dirty="0" smtClean="0">
                          <a:latin typeface="+mn-lt"/>
                          <a:ea typeface="Times New Roman"/>
                          <a:cs typeface="Times New Roman"/>
                        </a:rPr>
                        <a:t>выпускников, </a:t>
                      </a: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успешно окончивших </a:t>
                      </a:r>
                      <a:r>
                        <a:rPr lang="ru-RU" sz="1200" dirty="0" smtClean="0">
                          <a:latin typeface="+mn-lt"/>
                          <a:ea typeface="Times New Roman"/>
                          <a:cs typeface="Times New Roman"/>
                        </a:rPr>
                        <a:t>образовательное учреждение</a:t>
                      </a:r>
                      <a:endParaRPr lang="ru-RU" sz="1200" dirty="0"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Процент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33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25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33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Доля педагогических работников, прошедших курсы повышения квалификации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Процент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20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20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40</a:t>
                      </a: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Доля участников муниципального этапа Всероссийской олимпиады школьников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Процент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25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+mn-lt"/>
                          <a:ea typeface="Times New Roman"/>
                          <a:cs typeface="Times New Roman"/>
                        </a:rPr>
                        <a:t>30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+mn-lt"/>
                          <a:ea typeface="Times New Roman"/>
                          <a:cs typeface="Times New Roman"/>
                        </a:rPr>
                        <a:t>35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400" dirty="0" smtClean="0"/>
              <a:t>Поступление выпускников в </a:t>
            </a:r>
            <a:r>
              <a:rPr lang="ru-RU" sz="2400" dirty="0" err="1" smtClean="0"/>
              <a:t>ССУЗы</a:t>
            </a:r>
            <a:endParaRPr lang="ru-RU" sz="24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435100" y="1447800"/>
          <a:ext cx="7499350" cy="48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2200" dirty="0" smtClean="0"/>
              <a:t>Основные направления работы руководителя по реализации программы повышения качества образования</a:t>
            </a:r>
            <a:r>
              <a:rPr lang="ru-RU" sz="2400" dirty="0" smtClean="0"/>
              <a:t/>
            </a:r>
            <a:br>
              <a:rPr lang="ru-RU" sz="2400" dirty="0" smtClean="0"/>
            </a:br>
            <a:endParaRPr lang="ru-RU" sz="24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96646" indent="-514350">
              <a:buFont typeface="+mj-lt"/>
              <a:buAutoNum type="arabicPeriod"/>
            </a:pPr>
            <a:r>
              <a:rPr lang="ru-RU" sz="2800" b="1" dirty="0" smtClean="0"/>
              <a:t>Работа с кадрами</a:t>
            </a:r>
            <a:endParaRPr lang="ru-RU" sz="2800" dirty="0" smtClean="0"/>
          </a:p>
          <a:p>
            <a:pPr marL="596646" indent="-514350">
              <a:buFont typeface="+mj-lt"/>
              <a:buAutoNum type="arabicPeriod" startAt="2"/>
            </a:pPr>
            <a:r>
              <a:rPr lang="ru-RU" sz="2800" b="1" dirty="0" smtClean="0"/>
              <a:t>Совершенствование материально-технической базы </a:t>
            </a:r>
            <a:endParaRPr lang="ru-RU" sz="2800" dirty="0" smtClean="0"/>
          </a:p>
          <a:p>
            <a:pPr marL="596646" indent="-514350">
              <a:buFont typeface="+mj-lt"/>
              <a:buAutoNum type="arabicPeriod" startAt="3"/>
            </a:pPr>
            <a:r>
              <a:rPr lang="ru-RU" sz="2800" b="1" dirty="0" smtClean="0"/>
              <a:t>Информатизация образовательного пространства</a:t>
            </a:r>
            <a:endParaRPr lang="ru-RU" sz="2800" dirty="0" smtClean="0"/>
          </a:p>
          <a:p>
            <a:pPr marL="596646" indent="-514350">
              <a:buFont typeface="+mj-lt"/>
              <a:buAutoNum type="arabicPeriod" startAt="4"/>
            </a:pPr>
            <a:r>
              <a:rPr lang="ru-RU" sz="2800" b="1" dirty="0" smtClean="0"/>
              <a:t>Обеспечение мониторинга личных достижений педагогов с целью материального поощрения за высокие результаты обучения</a:t>
            </a:r>
          </a:p>
          <a:p>
            <a:pPr marL="596646" indent="-514350">
              <a:buFont typeface="+mj-lt"/>
              <a:buAutoNum type="arabicPeriod" startAt="4"/>
            </a:pPr>
            <a:r>
              <a:rPr lang="ru-RU" sz="2800" b="1" dirty="0" smtClean="0"/>
              <a:t>Работа с родителями</a:t>
            </a:r>
            <a:endParaRPr lang="ru-RU" sz="2800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14546" y="2071678"/>
            <a:ext cx="5500726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7200" dirty="0" smtClean="0"/>
              <a:t>Спасибо за внимание!</a:t>
            </a:r>
            <a:endParaRPr lang="ru-RU" sz="7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000" dirty="0" smtClean="0"/>
              <a:t>ЦЕЛЬ ПРОГРАММЫ ПОВЫШЕНИЯ КАЧЕСТВА ОБРАЗОВАНИЯ:</a:t>
            </a:r>
            <a:endParaRPr lang="ru-RU" sz="20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sz="4000" dirty="0" smtClean="0"/>
              <a:t>	Формирование адаптивной образовательной среды, содействующей обеспечению стабильного и высокого качества образования учащихся в рамках ФГОС</a:t>
            </a:r>
            <a:endParaRPr lang="ru-RU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400" dirty="0" smtClean="0"/>
              <a:t>ЗАДАЧИ ПРОГРАММЫ ПОВЫШЕНИЯ КАЧЕСТВА ОБРАЗОВАНИЯ</a:t>
            </a:r>
            <a:endParaRPr lang="ru-RU" sz="24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96646" indent="-514350">
              <a:buFont typeface="+mj-lt"/>
              <a:buAutoNum type="arabicPeriod"/>
            </a:pPr>
            <a:r>
              <a:rPr lang="ru-RU" sz="2200" dirty="0" smtClean="0">
                <a:cs typeface="Arial" pitchFamily="34" charset="0"/>
              </a:rPr>
              <a:t>Проанализировать состояние учреждения и управления мониторингом качества образования по предметам и классам.</a:t>
            </a:r>
          </a:p>
          <a:p>
            <a:pPr marL="539496" indent="-457200">
              <a:buFont typeface="+mj-lt"/>
              <a:buAutoNum type="arabicPeriod"/>
            </a:pPr>
            <a:r>
              <a:rPr lang="ru-RU" sz="2200" dirty="0" smtClean="0">
                <a:cs typeface="Arial" pitchFamily="34" charset="0"/>
              </a:rPr>
              <a:t>Изучить опыт и достижения науки и практики в области построения и применения систем мониторинга в образовательных учреждениях.</a:t>
            </a:r>
          </a:p>
          <a:p>
            <a:pPr marL="539496" indent="-457200">
              <a:buFont typeface="+mj-lt"/>
              <a:buAutoNum type="arabicPeriod"/>
            </a:pPr>
            <a:r>
              <a:rPr lang="ru-RU" sz="2200" dirty="0" smtClean="0">
                <a:cs typeface="Arial" pitchFamily="34" charset="0"/>
              </a:rPr>
              <a:t>Разработать модель мониторинга качества знаний.</a:t>
            </a:r>
          </a:p>
          <a:p>
            <a:pPr marL="539496" indent="-457200">
              <a:buFont typeface="+mj-lt"/>
              <a:buAutoNum type="arabicPeriod"/>
            </a:pPr>
            <a:r>
              <a:rPr lang="ru-RU" sz="2200" dirty="0" smtClean="0">
                <a:cs typeface="Arial" pitchFamily="34" charset="0"/>
              </a:rPr>
              <a:t>Разработать информационно-экспертную систему для  обобщения, классификации и анализа информации мониторинговых исследований.</a:t>
            </a:r>
          </a:p>
          <a:p>
            <a:pPr marL="539496" indent="-457200">
              <a:buFont typeface="+mj-lt"/>
              <a:buAutoNum type="arabicPeriod"/>
            </a:pPr>
            <a:r>
              <a:rPr lang="ru-RU" sz="2200" dirty="0" smtClean="0">
                <a:cs typeface="Arial" pitchFamily="34" charset="0"/>
              </a:rPr>
              <a:t>Создать информационный банк по теме «Мониторинг качества образования».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sz="2400" dirty="0" smtClean="0"/>
              <a:t>Факторы развития образовательного пространства учреждения</a:t>
            </a:r>
            <a:br>
              <a:rPr lang="ru-RU" sz="2400" dirty="0" smtClean="0"/>
            </a:br>
            <a:endParaRPr lang="ru-RU" sz="24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28728" y="1214422"/>
            <a:ext cx="7498080" cy="5286412"/>
          </a:xfrm>
        </p:spPr>
        <p:txBody>
          <a:bodyPr>
            <a:noAutofit/>
          </a:bodyPr>
          <a:lstStyle/>
          <a:p>
            <a:pPr marL="539496" indent="-457200">
              <a:buFont typeface="+mj-lt"/>
              <a:buAutoNum type="arabicPeriod"/>
            </a:pPr>
            <a:r>
              <a:rPr lang="ru-RU" sz="2200" dirty="0" smtClean="0"/>
              <a:t>Нормативно – правовые основания образовательной политики образовательного учреждения</a:t>
            </a:r>
          </a:p>
          <a:p>
            <a:pPr marL="539496" indent="-457200">
              <a:buFont typeface="+mj-lt"/>
              <a:buAutoNum type="arabicPeriod"/>
            </a:pPr>
            <a:r>
              <a:rPr lang="ru-RU" sz="2200" dirty="0" smtClean="0"/>
              <a:t>Образовательные программы, реализуемые в учреждении</a:t>
            </a:r>
          </a:p>
          <a:p>
            <a:pPr marL="539496" indent="-457200">
              <a:buFont typeface="+mj-lt"/>
              <a:buAutoNum type="arabicPeriod"/>
            </a:pPr>
            <a:r>
              <a:rPr lang="ru-RU" sz="2200" dirty="0" smtClean="0"/>
              <a:t>Результативность работы образовательного учреждения</a:t>
            </a:r>
          </a:p>
          <a:p>
            <a:pPr marL="539496" indent="-457200">
              <a:buFont typeface="+mj-lt"/>
              <a:buAutoNum type="arabicPeriod"/>
            </a:pPr>
            <a:r>
              <a:rPr lang="ru-RU" sz="2200" dirty="0" smtClean="0"/>
              <a:t>Инновационный потенциал</a:t>
            </a:r>
          </a:p>
          <a:p>
            <a:pPr marL="539496" indent="-457200">
              <a:buFont typeface="+mj-lt"/>
              <a:buAutoNum type="arabicPeriod"/>
            </a:pPr>
            <a:r>
              <a:rPr lang="ru-RU" sz="2200" dirty="0" smtClean="0"/>
              <a:t>Кадровое обеспечение и контингент учащихся </a:t>
            </a:r>
          </a:p>
          <a:p>
            <a:pPr marL="539496" indent="-457200">
              <a:buFont typeface="+mj-lt"/>
              <a:buAutoNum type="arabicPeriod"/>
            </a:pPr>
            <a:r>
              <a:rPr lang="ru-RU" sz="2200" dirty="0" smtClean="0"/>
              <a:t>Участие школы в профессиональных конкурсах, федеральных и региональных программах</a:t>
            </a:r>
          </a:p>
          <a:p>
            <a:pPr marL="539496" indent="-457200">
              <a:buFont typeface="+mj-lt"/>
              <a:buAutoNum type="arabicPeriod"/>
            </a:pPr>
            <a:r>
              <a:rPr lang="ru-RU" sz="2200" dirty="0" smtClean="0"/>
              <a:t>Материально – техническая база учреждения и условия образовательного процесса</a:t>
            </a:r>
          </a:p>
          <a:p>
            <a:pPr marL="539496" indent="-457200">
              <a:buFont typeface="+mj-lt"/>
              <a:buAutoNum type="arabicPeriod"/>
            </a:pPr>
            <a:r>
              <a:rPr lang="ru-RU" sz="2200" dirty="0" smtClean="0"/>
              <a:t>Сетевое взаимодействие с учреждениями системы образования, службами и социальными партнерами</a:t>
            </a:r>
            <a:br>
              <a:rPr lang="ru-RU" sz="2200" dirty="0" smtClean="0"/>
            </a:br>
            <a:endParaRPr lang="ru-RU" sz="2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28728" y="285728"/>
            <a:ext cx="7498080" cy="1143000"/>
          </a:xfrm>
        </p:spPr>
        <p:txBody>
          <a:bodyPr>
            <a:normAutofit/>
          </a:bodyPr>
          <a:lstStyle/>
          <a:p>
            <a:pPr algn="ctr"/>
            <a:r>
              <a:rPr lang="ru-RU" sz="2400" dirty="0" smtClean="0"/>
              <a:t>Функции руководителя при реализации программы повышения качества образования</a:t>
            </a:r>
            <a:endParaRPr lang="ru-RU" sz="24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3600" dirty="0" smtClean="0">
                <a:cs typeface="Arial" pitchFamily="34" charset="0"/>
              </a:rPr>
              <a:t>Планирование</a:t>
            </a:r>
          </a:p>
          <a:p>
            <a:r>
              <a:rPr lang="ru-RU" sz="3600" dirty="0" smtClean="0">
                <a:cs typeface="Arial" pitchFamily="34" charset="0"/>
              </a:rPr>
              <a:t>Организация</a:t>
            </a:r>
          </a:p>
          <a:p>
            <a:r>
              <a:rPr lang="ru-RU" sz="3600" dirty="0" smtClean="0">
                <a:cs typeface="Arial" pitchFamily="34" charset="0"/>
              </a:rPr>
              <a:t>Мотивация</a:t>
            </a:r>
          </a:p>
          <a:p>
            <a:r>
              <a:rPr lang="ru-RU" sz="3600" dirty="0" smtClean="0">
                <a:cs typeface="Arial" pitchFamily="34" charset="0"/>
              </a:rPr>
              <a:t>Контроль</a:t>
            </a:r>
            <a:endParaRPr lang="ru-RU" sz="3600" dirty="0"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400" dirty="0" smtClean="0"/>
              <a:t>Результаты реализации программы повышения качества образования</a:t>
            </a:r>
            <a:endParaRPr lang="ru-RU" sz="24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lvl="1">
              <a:buFont typeface="Arial" pitchFamily="34" charset="0"/>
              <a:buChar char="•"/>
            </a:pPr>
            <a:r>
              <a:rPr lang="ru-RU" dirty="0" smtClean="0"/>
              <a:t>Разработаны нормативные документы и локальные акты.</a:t>
            </a:r>
          </a:p>
          <a:p>
            <a:pPr lvl="1">
              <a:buFont typeface="Arial" pitchFamily="34" charset="0"/>
              <a:buChar char="•"/>
            </a:pPr>
            <a:r>
              <a:rPr lang="ru-RU" dirty="0" smtClean="0"/>
              <a:t>Согласованная преемственность образовательных программ дошкольного, начального, основного общего образования.</a:t>
            </a:r>
          </a:p>
          <a:p>
            <a:pPr lvl="1">
              <a:buFont typeface="Arial" pitchFamily="34" charset="0"/>
              <a:buChar char="•"/>
            </a:pPr>
            <a:r>
              <a:rPr lang="ru-RU" dirty="0" smtClean="0"/>
              <a:t>Стабильные результаты ВПР, ГИА. </a:t>
            </a:r>
          </a:p>
          <a:p>
            <a:pPr lvl="1">
              <a:buFont typeface="Arial" pitchFamily="34" charset="0"/>
              <a:buChar char="•"/>
            </a:pPr>
            <a:r>
              <a:rPr lang="ru-RU" dirty="0" smtClean="0"/>
              <a:t>Повышение квалификации педагогического коллектива.</a:t>
            </a:r>
          </a:p>
          <a:p>
            <a:pPr lvl="1">
              <a:buFont typeface="Arial" pitchFamily="34" charset="0"/>
              <a:buChar char="•"/>
            </a:pPr>
            <a:r>
              <a:rPr lang="ru-RU" dirty="0" smtClean="0"/>
              <a:t>Уровень профессиональной квалификации, зафиксированный результатами аттестации педагогов. </a:t>
            </a:r>
          </a:p>
          <a:p>
            <a:pPr lvl="1">
              <a:buFont typeface="Arial" pitchFamily="34" charset="0"/>
              <a:buChar char="•"/>
            </a:pPr>
            <a:r>
              <a:rPr lang="ru-RU" dirty="0" smtClean="0"/>
              <a:t>Созданы условия для образовательной деятельности.</a:t>
            </a:r>
          </a:p>
          <a:p>
            <a:pPr lvl="1">
              <a:buFont typeface="Arial" pitchFamily="34" charset="0"/>
              <a:buChar char="•"/>
            </a:pPr>
            <a:r>
              <a:rPr lang="ru-RU" dirty="0" smtClean="0"/>
              <a:t>Положительный опыт работы с социальными партнерами.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00100" y="142852"/>
            <a:ext cx="7515220" cy="1214446"/>
          </a:xfrm>
        </p:spPr>
        <p:txBody>
          <a:bodyPr>
            <a:normAutofit/>
          </a:bodyPr>
          <a:lstStyle/>
          <a:p>
            <a:pPr algn="ctr"/>
            <a:r>
              <a:rPr lang="ru-RU" sz="2700" dirty="0" smtClean="0"/>
              <a:t>Доля  педагогических работников, повысивших квалификацию за 2016-2018 годы</a:t>
            </a:r>
            <a:endParaRPr lang="ru-RU" sz="27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435100" y="1447800"/>
          <a:ext cx="7499350" cy="48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28728" y="285728"/>
            <a:ext cx="7498080" cy="1143000"/>
          </a:xfrm>
        </p:spPr>
        <p:txBody>
          <a:bodyPr>
            <a:normAutofit/>
          </a:bodyPr>
          <a:lstStyle/>
          <a:p>
            <a:pPr algn="ctr"/>
            <a:r>
              <a:rPr lang="ru-RU" sz="2700" dirty="0" smtClean="0"/>
              <a:t>Доля  педагогических работников, прошедших аттестацию в 2016-2017 годах</a:t>
            </a:r>
            <a:endParaRPr lang="ru-RU" sz="27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357290" y="1714488"/>
          <a:ext cx="7499350" cy="48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sz="2700" dirty="0" smtClean="0"/>
              <a:t>Результаты ВПР  в 4 классе за 2017-2018 годы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435100" y="1447800"/>
          <a:ext cx="7499350" cy="48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Солнцестояние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912</TotalTime>
  <Words>456</Words>
  <Application>Microsoft Office PowerPoint</Application>
  <PresentationFormat>Экран (4:3)</PresentationFormat>
  <Paragraphs>106</Paragraphs>
  <Slides>15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23" baseType="lpstr">
      <vt:lpstr>Arial</vt:lpstr>
      <vt:lpstr>Calibri</vt:lpstr>
      <vt:lpstr>Corbel</vt:lpstr>
      <vt:lpstr>Gill Sans MT</vt:lpstr>
      <vt:lpstr>Times New Roman</vt:lpstr>
      <vt:lpstr>Verdana</vt:lpstr>
      <vt:lpstr>Wingdings 2</vt:lpstr>
      <vt:lpstr>Солнцестояние</vt:lpstr>
      <vt:lpstr>УПРАВЛЕНИЕ ХОДОМ РЕАЛИЗАЦИИ ПРОГРАММЫ ПОВЫШЕНИЯ КАЧЕСТВА ОБРАЗОВАНИЯ КАК ФУНКЦИЯ РУКОВОДИТЕЛЯ </vt:lpstr>
      <vt:lpstr>ЦЕЛЬ ПРОГРАММЫ ПОВЫШЕНИЯ КАЧЕСТВА ОБРАЗОВАНИЯ:</vt:lpstr>
      <vt:lpstr>ЗАДАЧИ ПРОГРАММЫ ПОВЫШЕНИЯ КАЧЕСТВА ОБРАЗОВАНИЯ</vt:lpstr>
      <vt:lpstr>Факторы развития образовательного пространства учреждения </vt:lpstr>
      <vt:lpstr>Функции руководителя при реализации программы повышения качества образования</vt:lpstr>
      <vt:lpstr>Результаты реализации программы повышения качества образования</vt:lpstr>
      <vt:lpstr>Доля  педагогических работников, повысивших квалификацию за 2016-2018 годы</vt:lpstr>
      <vt:lpstr>Доля  педагогических работников, прошедших аттестацию в 2016-2017 годах</vt:lpstr>
      <vt:lpstr>Результаты ВПР  в 4 классе за 2017-2018 годы </vt:lpstr>
      <vt:lpstr>Результаты ВПР  в 5 классе за 2018 год </vt:lpstr>
      <vt:lpstr>Результаты ГИА за 2016-2018 годы</vt:lpstr>
      <vt:lpstr>Количественные/качественные целевые показатели, характеризующие достижение целей и решение задач </vt:lpstr>
      <vt:lpstr>Поступление выпускников в ССУЗы</vt:lpstr>
      <vt:lpstr>Основные направления работы руководителя по реализации программы повышения качества образования 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УПРАВЛЕНИЕ ХОДОМ РЕАЛИЗАЦИИ ПРОГРАММЫ ПОВЫШЕНИЯ КАЧЕСТВА ОБРАЗОВАНИЯ</dc:title>
  <dc:creator>Ольга</dc:creator>
  <cp:lastModifiedBy>k320</cp:lastModifiedBy>
  <cp:revision>107</cp:revision>
  <dcterms:created xsi:type="dcterms:W3CDTF">2018-08-17T10:17:26Z</dcterms:created>
  <dcterms:modified xsi:type="dcterms:W3CDTF">2018-08-23T10:18:52Z</dcterms:modified>
</cp:coreProperties>
</file>

<file path=docProps/thumbnail.jpeg>
</file>