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  <p:sldId id="260" r:id="rId6"/>
    <p:sldId id="265" r:id="rId7"/>
    <p:sldId id="263" r:id="rId8"/>
    <p:sldId id="261" r:id="rId9"/>
    <p:sldId id="262" r:id="rId10"/>
    <p:sldId id="266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1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педагогического коллектива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Лист1!$E$7:$E$9</c:f>
              <c:strCache>
                <c:ptCount val="3"/>
                <c:pt idx="0">
                  <c:v>обеспеченность кадрами</c:v>
                </c:pt>
                <c:pt idx="1">
                  <c:v>низкая категорийность</c:v>
                </c:pt>
                <c:pt idx="2">
                  <c:v>курсы ПК</c:v>
                </c:pt>
              </c:strCache>
            </c:strRef>
          </c:cat>
          <c:val>
            <c:numRef>
              <c:f>Лист1!$F$7:$F$9</c:f>
              <c:numCache>
                <c:formatCode>0%</c:formatCode>
                <c:ptCount val="3"/>
                <c:pt idx="0">
                  <c:v>0.63000000000000023</c:v>
                </c:pt>
                <c:pt idx="1">
                  <c:v>0.55000000000000004</c:v>
                </c:pt>
                <c:pt idx="2">
                  <c:v>0.71000000000000019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6158840"/>
        <c:axId val="156159224"/>
      </c:barChart>
      <c:catAx>
        <c:axId val="156158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6159224"/>
        <c:crosses val="autoZero"/>
        <c:auto val="1"/>
        <c:lblAlgn val="ctr"/>
        <c:lblOffset val="100"/>
        <c:noMultiLvlLbl val="0"/>
      </c:catAx>
      <c:valAx>
        <c:axId val="156159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6158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удовлетворенности 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трудом</a:t>
            </a:r>
          </a:p>
        </c:rich>
      </c:tx>
      <c:layout>
        <c:manualLayout>
          <c:xMode val="edge"/>
          <c:yMode val="edge"/>
          <c:x val="0.11719173412658518"/>
          <c:y val="2.05555543191650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2016-2017 уч.г</c:v>
                </c:pt>
                <c:pt idx="1">
                  <c:v>2017-2018 уч.г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</c:v>
                </c:pt>
                <c:pt idx="1">
                  <c:v>0.3000000000000001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6282144"/>
        <c:axId val="156282536"/>
      </c:barChart>
      <c:catAx>
        <c:axId val="156282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6282536"/>
        <c:crosses val="autoZero"/>
        <c:auto val="1"/>
        <c:lblAlgn val="ctr"/>
        <c:lblOffset val="100"/>
        <c:noMultiLvlLbl val="0"/>
      </c:catAx>
      <c:valAx>
        <c:axId val="156282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6282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отличников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Лист1!$E$22:$E$23</c:f>
              <c:strCache>
                <c:ptCount val="2"/>
                <c:pt idx="0">
                  <c:v>2016-2017 уч.г</c:v>
                </c:pt>
                <c:pt idx="1">
                  <c:v>2017-2018 уч.г</c:v>
                </c:pt>
              </c:strCache>
            </c:strRef>
          </c:cat>
          <c:val>
            <c:numRef>
              <c:f>Лист1!$F$22:$F$23</c:f>
              <c:numCache>
                <c:formatCode>General</c:formatCode>
                <c:ptCount val="2"/>
                <c:pt idx="0">
                  <c:v>20</c:v>
                </c:pt>
                <c:pt idx="1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441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132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94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08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08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22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452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270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24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9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25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79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92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41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75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51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F34BE-DE5A-402C-A4C8-281720D80AB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20712-55D8-41BC-8E86-7AA1D473F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8660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D5CE81-8E58-43EA-ABA7-921F81C1B5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4730" y="622852"/>
            <a:ext cx="9263270" cy="3935896"/>
          </a:xfrm>
        </p:spPr>
        <p:txBody>
          <a:bodyPr>
            <a:normAutofit fontScale="90000"/>
          </a:bodyPr>
          <a:lstStyle/>
          <a:p>
            <a:r>
              <a:rPr lang="ru-RU" sz="4900" b="1" dirty="0"/>
              <a:t/>
            </a:r>
            <a:br>
              <a:rPr lang="ru-RU" sz="4900" b="1" dirty="0"/>
            </a:br>
            <a:r>
              <a:rPr lang="ru-RU" sz="4900" b="1" dirty="0"/>
              <a:t/>
            </a:r>
            <a:br>
              <a:rPr lang="ru-RU" sz="4900" b="1" dirty="0"/>
            </a:br>
            <a:r>
              <a:rPr lang="ru-RU" sz="4900" b="1" dirty="0"/>
              <a:t/>
            </a:r>
            <a:br>
              <a:rPr lang="ru-RU" sz="4900" b="1" dirty="0"/>
            </a:br>
            <a:r>
              <a:rPr lang="ru-RU" sz="4900" b="1" dirty="0"/>
              <a:t/>
            </a:r>
            <a:br>
              <a:rPr lang="ru-RU" sz="4900" b="1" dirty="0"/>
            </a:br>
            <a:r>
              <a:rPr lang="ru-RU" sz="4900" b="1" dirty="0"/>
              <a:t/>
            </a:r>
            <a:br>
              <a:rPr lang="ru-RU" sz="4900" b="1" dirty="0"/>
            </a:br>
            <a:r>
              <a:rPr lang="ru-RU" sz="4900" b="1" dirty="0" smtClean="0">
                <a:solidFill>
                  <a:schemeClr val="bg1"/>
                </a:solidFill>
              </a:rPr>
              <a:t>Управление </a:t>
            </a:r>
            <a:r>
              <a:rPr lang="ru-RU" sz="4900" b="1" dirty="0">
                <a:solidFill>
                  <a:schemeClr val="bg1"/>
                </a:solidFill>
              </a:rPr>
              <a:t>ходом реализации программы повышения качества </a:t>
            </a:r>
            <a:r>
              <a:rPr lang="ru-RU" sz="4900" b="1" dirty="0">
                <a:solidFill>
                  <a:schemeClr val="bg1"/>
                </a:solidFill>
                <a:effectLst/>
              </a:rPr>
              <a:t/>
            </a:r>
            <a:br>
              <a:rPr lang="ru-RU" sz="4900" b="1" dirty="0">
                <a:solidFill>
                  <a:schemeClr val="bg1"/>
                </a:solidFill>
                <a:effectLst/>
              </a:rPr>
            </a:br>
            <a:r>
              <a:rPr lang="ru-RU" sz="4900" b="1" dirty="0">
                <a:solidFill>
                  <a:schemeClr val="bg1"/>
                </a:solidFill>
              </a:rPr>
              <a:t>как функция руководителя</a:t>
            </a:r>
            <a:r>
              <a:rPr lang="ru-RU" dirty="0">
                <a:solidFill>
                  <a:schemeClr val="bg1"/>
                </a:solidFill>
                <a:effectLst/>
              </a:rPr>
              <a:t/>
            </a:r>
            <a:br>
              <a:rPr lang="ru-RU" dirty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83C7D31-C4E5-4043-A9E1-7EA2EF9E4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3120" y="4448433"/>
            <a:ext cx="5314682" cy="194917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Абразумова Ольга Владимировна,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директор </a:t>
            </a:r>
            <a:r>
              <a:rPr lang="ru-RU" dirty="0">
                <a:solidFill>
                  <a:schemeClr val="bg1"/>
                </a:solidFill>
              </a:rPr>
              <a:t>МБОУ «СОШ </a:t>
            </a:r>
            <a:r>
              <a:rPr lang="ru-RU" dirty="0" smtClean="0">
                <a:solidFill>
                  <a:schemeClr val="bg1"/>
                </a:solidFill>
              </a:rPr>
              <a:t>№16</a:t>
            </a:r>
            <a:r>
              <a:rPr lang="ru-RU" dirty="0">
                <a:solidFill>
                  <a:schemeClr val="bg1"/>
                </a:solidFill>
              </a:rPr>
              <a:t>» </a:t>
            </a:r>
          </a:p>
          <a:p>
            <a:r>
              <a:rPr lang="ru-RU" dirty="0">
                <a:solidFill>
                  <a:schemeClr val="bg1"/>
                </a:solidFill>
              </a:rPr>
              <a:t>г. </a:t>
            </a:r>
            <a:r>
              <a:rPr lang="ru-RU" dirty="0" smtClean="0">
                <a:solidFill>
                  <a:schemeClr val="bg1"/>
                </a:solidFill>
              </a:rPr>
              <a:t>Кемерово-2018</a:t>
            </a:r>
            <a:endParaRPr lang="ru-RU" dirty="0">
              <a:solidFill>
                <a:schemeClr val="bg1"/>
              </a:solidFill>
              <a:effectLst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62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n--1-7sbale4exa.xn--p1ai/wp-content/uploads/2017/01/S-novym-uchebnym-godom-1024x1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922" y="0"/>
            <a:ext cx="76631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41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94486" y="494591"/>
            <a:ext cx="8745471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№16 </a:t>
            </a:r>
          </a:p>
          <a:p>
            <a:pPr algn="ctr"/>
            <a:r>
              <a:rPr lang="ru-RU" sz="5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имени Романа Георгиевича </a:t>
            </a:r>
          </a:p>
          <a:p>
            <a:pPr algn="ctr"/>
            <a:r>
              <a:rPr lang="ru-RU" sz="54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Цецульникова</a:t>
            </a:r>
            <a:r>
              <a:rPr lang="ru-RU" sz="5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pPr algn="ctr"/>
            <a:r>
              <a:rPr lang="ru-RU" sz="54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г.Кемерово</a:t>
            </a:r>
            <a:r>
              <a:rPr lang="ru-RU" sz="5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ул.Рутгерса</a:t>
            </a:r>
            <a:r>
              <a:rPr lang="ru-RU" sz="5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д.36</a:t>
            </a:r>
          </a:p>
          <a:p>
            <a:pPr algn="ctr"/>
            <a:r>
              <a:rPr lang="ru-RU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+7 (3842) 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64-18-16</a:t>
            </a:r>
          </a:p>
          <a:p>
            <a:pPr algn="ctr"/>
            <a:r>
              <a:rPr lang="en-US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kemschool16@mail.ru 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11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980267"/>
              </p:ext>
            </p:extLst>
          </p:nvPr>
        </p:nvGraphicFramePr>
        <p:xfrm>
          <a:off x="1693889" y="359765"/>
          <a:ext cx="8544393" cy="6235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464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C367AD-A19E-4136-AB9D-D90D0DF96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Комплексная программа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69C2C18-790F-4406-970B-CE8AA79B9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6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«Качественное образование–успешное будущее»</a:t>
            </a:r>
          </a:p>
          <a:p>
            <a:pPr algn="ctr">
              <a:buNone/>
            </a:pPr>
            <a:endParaRPr lang="ru-RU" sz="6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Сроки реализации: 2017 – 2021 годы</a:t>
            </a:r>
          </a:p>
        </p:txBody>
      </p:sp>
    </p:spTree>
    <p:extLst>
      <p:ext uri="{BB962C8B-B14F-4D97-AF65-F5344CB8AC3E}">
        <p14:creationId xmlns:p14="http://schemas.microsoft.com/office/powerpoint/2010/main" val="36705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61C0DE-6FA8-40E6-95AF-BDC24152B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0261"/>
            <a:ext cx="10515600" cy="1004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chemeClr val="bg1"/>
                </a:solidFill>
              </a:rPr>
              <a:t>ЦЕЛЬ: 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u="sng" dirty="0">
                <a:solidFill>
                  <a:schemeClr val="bg1"/>
                </a:solidFill>
              </a:rPr>
              <a:t>повышение общешкольных и индивидуальных достижений школьников </a:t>
            </a:r>
            <a:r>
              <a:rPr lang="ru-RU" b="1" dirty="0">
                <a:solidFill>
                  <a:schemeClr val="bg1"/>
                </a:solidFill>
                <a:effectLst/>
              </a:rPr>
              <a:t/>
            </a:r>
            <a:br>
              <a:rPr lang="ru-RU" b="1" dirty="0">
                <a:solidFill>
                  <a:schemeClr val="bg1"/>
                </a:solidFill>
                <a:effectLst/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838A4D-D672-4109-B9FC-809D7D596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86965"/>
            <a:ext cx="10515600" cy="3199365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4600" dirty="0">
                <a:solidFill>
                  <a:schemeClr val="bg1"/>
                </a:solidFill>
              </a:rPr>
              <a:t>ЗАДАЧИ: </a:t>
            </a:r>
            <a:endParaRPr lang="ru-RU" sz="3200" dirty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ru-RU" sz="4600" dirty="0">
                <a:solidFill>
                  <a:schemeClr val="bg1"/>
                </a:solidFill>
              </a:rPr>
              <a:t>Повысить профессиональные компетенции педагогов. </a:t>
            </a:r>
          </a:p>
          <a:p>
            <a:pPr marL="514350" indent="-514350">
              <a:buAutoNum type="arabicPeriod"/>
            </a:pPr>
            <a:r>
              <a:rPr lang="ru-RU" sz="4600" dirty="0">
                <a:solidFill>
                  <a:schemeClr val="bg1"/>
                </a:solidFill>
              </a:rPr>
              <a:t>Усилить интерес к обучению у обучающихся. </a:t>
            </a:r>
          </a:p>
          <a:p>
            <a:pPr marL="514350" indent="-514350">
              <a:buAutoNum type="arabicPeriod"/>
            </a:pPr>
            <a:r>
              <a:rPr lang="ru-RU" sz="4600" dirty="0">
                <a:solidFill>
                  <a:schemeClr val="bg1"/>
                </a:solidFill>
              </a:rPr>
              <a:t>Укрепить материально-техническую базу.  </a:t>
            </a:r>
          </a:p>
          <a:p>
            <a:pPr marL="514350" indent="-514350">
              <a:buAutoNum type="arabicPeriod"/>
            </a:pPr>
            <a:r>
              <a:rPr lang="ru-RU" sz="4600" dirty="0">
                <a:solidFill>
                  <a:schemeClr val="bg1"/>
                </a:solidFill>
              </a:rPr>
              <a:t>Сформировать эффективную систему управления качеством образования в школе </a:t>
            </a:r>
            <a:endParaRPr lang="ru-RU" sz="4600" dirty="0">
              <a:solidFill>
                <a:schemeClr val="bg1"/>
              </a:solidFill>
              <a:effectLst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5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710964-A1AB-4953-B307-B9D54E894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148646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Направление 1</a:t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ru-RU" dirty="0">
                <a:solidFill>
                  <a:schemeClr val="bg1"/>
                </a:solidFill>
                <a:effectLst/>
              </a:rPr>
              <a:t>«Повышение профессионализма педагогов»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A3C1E08-B8E8-467E-9529-E5ED81F17A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32" y="2619632"/>
            <a:ext cx="4276869" cy="32076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98076" y="2677297"/>
            <a:ext cx="64996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Педагогический совет «Личность педагога в современной школе»;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Семинар «Оценивание знаний учащихся: теория, психология, практика»;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Тренинг снятия эмоционального выгорания;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Деловая игра «Диагностика успешности учителя»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09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724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9115" y="1828800"/>
            <a:ext cx="570534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</a:rPr>
              <a:t>учитель русского языка и литературы и учитель начальных классов стали лауреатами регионального этапа Всероссийского конкурса «За нравственный подвиг учителя</a:t>
            </a:r>
            <a:r>
              <a:rPr lang="ru-RU" sz="2000" dirty="0" smtClean="0">
                <a:solidFill>
                  <a:schemeClr val="bg1"/>
                </a:solidFill>
              </a:rPr>
              <a:t>»;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учитель </a:t>
            </a:r>
            <a:r>
              <a:rPr lang="ru-RU" sz="2000" dirty="0">
                <a:solidFill>
                  <a:schemeClr val="bg1"/>
                </a:solidFill>
              </a:rPr>
              <a:t>литературы – лауреат областного конкурса  «Лучший образовательный сайт</a:t>
            </a:r>
            <a:r>
              <a:rPr lang="ru-RU" sz="2000" dirty="0" smtClean="0">
                <a:solidFill>
                  <a:schemeClr val="bg1"/>
                </a:solidFill>
              </a:rPr>
              <a:t>»;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директор </a:t>
            </a:r>
            <a:r>
              <a:rPr lang="ru-RU" sz="2000" dirty="0">
                <a:solidFill>
                  <a:schemeClr val="bg1"/>
                </a:solidFill>
              </a:rPr>
              <a:t>школы стала победителем Всероссийского конкурса исследовательских работ «Моя Россия</a:t>
            </a:r>
            <a:r>
              <a:rPr lang="ru-RU" sz="2000" dirty="0" smtClean="0">
                <a:solidFill>
                  <a:schemeClr val="bg1"/>
                </a:solidFill>
              </a:rPr>
              <a:t>»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75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Диаграмма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835233"/>
              </p:ext>
            </p:extLst>
          </p:nvPr>
        </p:nvGraphicFramePr>
        <p:xfrm>
          <a:off x="2733570" y="787233"/>
          <a:ext cx="6524368" cy="4942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5268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3AB3E1-901A-43E1-958C-E7381AE1D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443" y="609600"/>
            <a:ext cx="10088113" cy="148646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Направление 2</a:t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ru-RU" dirty="0">
                <a:solidFill>
                  <a:schemeClr val="bg1"/>
                </a:solidFill>
                <a:effectLst/>
              </a:rPr>
              <a:t/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ru-RU" dirty="0">
                <a:solidFill>
                  <a:schemeClr val="bg1"/>
                </a:solidFill>
                <a:effectLst/>
              </a:rPr>
              <a:t> «Укрепление материально-технической </a:t>
            </a:r>
            <a:r>
              <a:rPr lang="ru-RU" dirty="0" smtClean="0">
                <a:solidFill>
                  <a:schemeClr val="bg1"/>
                </a:solidFill>
                <a:effectLst/>
              </a:rPr>
              <a:t>базы за 2017-2018 </a:t>
            </a:r>
            <a:r>
              <a:rPr lang="ru-RU" dirty="0" err="1" smtClean="0">
                <a:solidFill>
                  <a:schemeClr val="bg1"/>
                </a:solidFill>
                <a:effectLst/>
              </a:rPr>
              <a:t>уч.г</a:t>
            </a:r>
            <a:r>
              <a:rPr lang="ru-RU" dirty="0" smtClean="0">
                <a:solidFill>
                  <a:schemeClr val="bg1"/>
                </a:solidFill>
                <a:effectLst/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0" y="2436521"/>
            <a:ext cx="3052293" cy="17169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0" y="4288664"/>
            <a:ext cx="1388342" cy="24791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775" y="4288663"/>
            <a:ext cx="1438828" cy="24791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811" y="2322636"/>
            <a:ext cx="3052294" cy="17169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276" y="4243584"/>
            <a:ext cx="1438829" cy="24791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810" y="4243584"/>
            <a:ext cx="1438829" cy="25017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2603" y="2436521"/>
            <a:ext cx="1803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помещение слесарной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мастерской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96986" y="2442429"/>
            <a:ext cx="15038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кабинет начальных классов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64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21CAB1-496A-42E1-8EEC-80F9D04E0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solidFill>
                  <a:schemeClr val="bg1"/>
                </a:solidFill>
                <a:effectLst/>
              </a:rPr>
              <a:t>направление 3</a:t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ru-RU" dirty="0">
                <a:solidFill>
                  <a:schemeClr val="bg1"/>
                </a:solidFill>
                <a:effectLst/>
              </a:rPr>
              <a:t/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ru-RU" dirty="0">
                <a:solidFill>
                  <a:schemeClr val="bg1"/>
                </a:solidFill>
                <a:effectLst/>
              </a:rPr>
              <a:t>«Повышение мотивации к обучению </a:t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ru-RU" dirty="0">
                <a:solidFill>
                  <a:schemeClr val="bg1"/>
                </a:solidFill>
                <a:effectLst/>
              </a:rPr>
              <a:t>у школьников»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5276535"/>
              </p:ext>
            </p:extLst>
          </p:nvPr>
        </p:nvGraphicFramePr>
        <p:xfrm>
          <a:off x="527429" y="2408349"/>
          <a:ext cx="4327906" cy="370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275773"/>
              </p:ext>
            </p:extLst>
          </p:nvPr>
        </p:nvGraphicFramePr>
        <p:xfrm>
          <a:off x="5257710" y="2616065"/>
          <a:ext cx="6307517" cy="3501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2510"/>
                <a:gridCol w="908864"/>
                <a:gridCol w="908864"/>
                <a:gridCol w="908864"/>
                <a:gridCol w="908864"/>
                <a:gridCol w="908864"/>
                <a:gridCol w="890687"/>
              </a:tblGrid>
              <a:tr h="404132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</a:rPr>
                        <a:t>Успеваемость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037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Учебный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Начальное образование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Основное образование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Среднее образование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03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Качество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АУ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Качество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АУ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Качество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АУ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082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</a:rPr>
                        <a:t>2016-2017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 smtClean="0">
                          <a:effectLst/>
                        </a:rPr>
                        <a:t>30,10</a:t>
                      </a:r>
                      <a:r>
                        <a:rPr lang="ru-RU" sz="1400" u="none" strike="noStrike" dirty="0">
                          <a:effectLst/>
                        </a:rPr>
                        <a:t>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>
                          <a:effectLst/>
                        </a:rPr>
                        <a:t>97,90%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23,20%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>
                          <a:effectLst/>
                        </a:rPr>
                        <a:t>97,60%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18,80%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>
                          <a:effectLst/>
                        </a:rPr>
                        <a:t>100%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082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</a:rPr>
                        <a:t>2017-2018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 smtClean="0">
                          <a:effectLst/>
                        </a:rPr>
                        <a:t>32,20</a:t>
                      </a:r>
                      <a:r>
                        <a:rPr lang="ru-RU" sz="1400" u="none" strike="noStrike" dirty="0">
                          <a:effectLst/>
                        </a:rPr>
                        <a:t>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>
                          <a:effectLst/>
                        </a:rPr>
                        <a:t>99,20%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26,10%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>
                          <a:effectLst/>
                        </a:rPr>
                        <a:t>97,90%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18,80%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>
                          <a:effectLst/>
                        </a:rPr>
                        <a:t>100%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434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370</TotalTime>
  <Words>209</Words>
  <Application>Microsoft Office PowerPoint</Application>
  <PresentationFormat>Широкоэкранный</PresentationFormat>
  <Paragraphs>63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Bookman Old Style</vt:lpstr>
      <vt:lpstr>Rockwell</vt:lpstr>
      <vt:lpstr>Times New Roman</vt:lpstr>
      <vt:lpstr>Damask</vt:lpstr>
      <vt:lpstr>     Управление ходом реализации программы повышения качества  как функция руководителя </vt:lpstr>
      <vt:lpstr>Презентация PowerPoint</vt:lpstr>
      <vt:lpstr>Комплексная программа</vt:lpstr>
      <vt:lpstr>  ЦЕЛЬ:  повышение общешкольных и индивидуальных достижений школьников  </vt:lpstr>
      <vt:lpstr>Направление 1   «Повышение профессионализма педагогов»</vt:lpstr>
      <vt:lpstr>Презентация PowerPoint</vt:lpstr>
      <vt:lpstr>Презентация PowerPoint</vt:lpstr>
      <vt:lpstr>Направление 2   «Укрепление материально-технической базы за 2017-2018 уч.г»</vt:lpstr>
      <vt:lpstr> направление 3  «Повышение мотивации к обучению  у школьников»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ходом реализации программы повышения качества  как функция руководителя</dc:title>
  <dc:creator>Ольга Абразумова</dc:creator>
  <cp:lastModifiedBy>k320</cp:lastModifiedBy>
  <cp:revision>57</cp:revision>
  <dcterms:created xsi:type="dcterms:W3CDTF">2018-08-16T23:57:47Z</dcterms:created>
  <dcterms:modified xsi:type="dcterms:W3CDTF">2018-08-23T10:20:04Z</dcterms:modified>
</cp:coreProperties>
</file>