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6" r:id="rId2"/>
    <p:sldId id="261" r:id="rId3"/>
    <p:sldId id="263" r:id="rId4"/>
    <p:sldId id="264" r:id="rId5"/>
    <p:sldId id="266" r:id="rId6"/>
    <p:sldId id="259" r:id="rId7"/>
    <p:sldId id="267" r:id="rId8"/>
    <p:sldId id="268" r:id="rId9"/>
    <p:sldId id="271" r:id="rId10"/>
    <p:sldId id="265" r:id="rId11"/>
    <p:sldId id="270" r:id="rId12"/>
    <p:sldId id="262" r:id="rId13"/>
    <p:sldId id="272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A4CE69-A09C-422B-90A3-C9B378A951B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DFE2F2-7ACE-4947-9130-A71AE22FE50C}">
      <dgm:prSet phldrT="[Текст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dirty="0" smtClean="0"/>
            <a:t>образное представления новой учебной информации как иллюстрации, в виде схем, таблиц, графиков, рисунков, графических образов и др.</a:t>
          </a:r>
          <a:endParaRPr lang="ru-RU" dirty="0"/>
        </a:p>
      </dgm:t>
    </dgm:pt>
    <dgm:pt modelId="{44718276-E2C8-40AC-BEDA-D07E3BC4AA0C}" type="parTrans" cxnId="{09235AEB-5981-4F7B-A5A3-AB0DD3345041}">
      <dgm:prSet/>
      <dgm:spPr/>
      <dgm:t>
        <a:bodyPr/>
        <a:lstStyle/>
        <a:p>
          <a:endParaRPr lang="ru-RU"/>
        </a:p>
      </dgm:t>
    </dgm:pt>
    <dgm:pt modelId="{261DCE2C-5818-4D03-97E3-E5DA7965F3A7}" type="sibTrans" cxnId="{09235AEB-5981-4F7B-A5A3-AB0DD3345041}">
      <dgm:prSet/>
      <dgm:spPr/>
      <dgm:t>
        <a:bodyPr/>
        <a:lstStyle/>
        <a:p>
          <a:endParaRPr lang="ru-RU"/>
        </a:p>
      </dgm:t>
    </dgm:pt>
    <dgm:pt modelId="{1B4FDAA6-E722-4C2C-A268-8A36441BF772}">
      <dgm:prSet phldrT="[Текст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dirty="0" smtClean="0"/>
            <a:t>закрепление пройденного учебного материала в виде текста или графического изображения, а также систематизация компьютерной графической информации</a:t>
          </a:r>
          <a:endParaRPr lang="ru-RU" dirty="0"/>
        </a:p>
      </dgm:t>
    </dgm:pt>
    <dgm:pt modelId="{4AD6303A-A74B-4D70-A62E-8BAF9C35B156}" type="parTrans" cxnId="{3E08213C-6FA9-4964-B9C9-2821C2CDA67D}">
      <dgm:prSet/>
      <dgm:spPr/>
      <dgm:t>
        <a:bodyPr/>
        <a:lstStyle/>
        <a:p>
          <a:endParaRPr lang="ru-RU"/>
        </a:p>
      </dgm:t>
    </dgm:pt>
    <dgm:pt modelId="{6F10EEFA-D210-4D16-860D-6AB0C6741E72}" type="sibTrans" cxnId="{3E08213C-6FA9-4964-B9C9-2821C2CDA67D}">
      <dgm:prSet/>
      <dgm:spPr/>
      <dgm:t>
        <a:bodyPr/>
        <a:lstStyle/>
        <a:p>
          <a:endParaRPr lang="ru-RU"/>
        </a:p>
      </dgm:t>
    </dgm:pt>
    <dgm:pt modelId="{3AD4AE41-D57D-4644-BC31-4411A12FF1B1}">
      <dgm:prSet phldrT="[Текст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dirty="0" smtClean="0"/>
            <a:t>подготовка обучаемых к сохранению интеллектуальной собственности способами самостоятельной, творческой деятельности по приобретению знаний</a:t>
          </a:r>
          <a:endParaRPr lang="ru-RU" dirty="0"/>
        </a:p>
      </dgm:t>
    </dgm:pt>
    <dgm:pt modelId="{D760EFF4-65F2-4BC6-94AB-94CAF178FE0D}" type="parTrans" cxnId="{EA772957-234E-40A7-AF22-9E511DB3EF39}">
      <dgm:prSet/>
      <dgm:spPr/>
      <dgm:t>
        <a:bodyPr/>
        <a:lstStyle/>
        <a:p>
          <a:endParaRPr lang="ru-RU"/>
        </a:p>
      </dgm:t>
    </dgm:pt>
    <dgm:pt modelId="{CC7F94AA-7916-4F5A-87E1-2143504358A4}" type="sibTrans" cxnId="{EA772957-234E-40A7-AF22-9E511DB3EF39}">
      <dgm:prSet/>
      <dgm:spPr/>
      <dgm:t>
        <a:bodyPr/>
        <a:lstStyle/>
        <a:p>
          <a:endParaRPr lang="ru-RU"/>
        </a:p>
      </dgm:t>
    </dgm:pt>
    <dgm:pt modelId="{D79E1566-C928-4F69-B79A-E2704D8DAA5B}">
      <dgm:prSet phldrT="[Текст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dirty="0" smtClean="0"/>
            <a:t>интерпретирование учебной информации, превращение учебного контента в удобные для запоминания и хранения в памяти схемы и конструкты</a:t>
          </a:r>
          <a:endParaRPr lang="ru-RU" dirty="0"/>
        </a:p>
      </dgm:t>
    </dgm:pt>
    <dgm:pt modelId="{4606FFEE-79A1-4781-AB23-31A2E4E912B3}" type="parTrans" cxnId="{79838B38-3DD3-4E62-B819-096B5EE03698}">
      <dgm:prSet/>
      <dgm:spPr/>
      <dgm:t>
        <a:bodyPr/>
        <a:lstStyle/>
        <a:p>
          <a:endParaRPr lang="ru-RU"/>
        </a:p>
      </dgm:t>
    </dgm:pt>
    <dgm:pt modelId="{FFC45289-928E-4362-A5E1-5D1873E87CE2}" type="sibTrans" cxnId="{79838B38-3DD3-4E62-B819-096B5EE03698}">
      <dgm:prSet/>
      <dgm:spPr/>
      <dgm:t>
        <a:bodyPr/>
        <a:lstStyle/>
        <a:p>
          <a:endParaRPr lang="ru-RU"/>
        </a:p>
      </dgm:t>
    </dgm:pt>
    <dgm:pt modelId="{2D3FE237-FF30-4C61-940E-2783E5B073C6}" type="pres">
      <dgm:prSet presAssocID="{CEA4CE69-A09C-422B-90A3-C9B378A951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9C4127-3EF6-4741-B020-E8A74C2592E8}" type="pres">
      <dgm:prSet presAssocID="{5BDFE2F2-7ACE-4947-9130-A71AE22FE50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F1285-AD91-4429-8B2A-3B1AD2C07FF4}" type="pres">
      <dgm:prSet presAssocID="{261DCE2C-5818-4D03-97E3-E5DA7965F3A7}" presName="sibTrans" presStyleCnt="0"/>
      <dgm:spPr/>
    </dgm:pt>
    <dgm:pt modelId="{531117A4-B002-466D-B1A6-454E8F45BFFA}" type="pres">
      <dgm:prSet presAssocID="{1B4FDAA6-E722-4C2C-A268-8A36441BF77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9B18B-BA09-4CEC-B7B9-06125344BA9B}" type="pres">
      <dgm:prSet presAssocID="{6F10EEFA-D210-4D16-860D-6AB0C6741E72}" presName="sibTrans" presStyleCnt="0"/>
      <dgm:spPr/>
    </dgm:pt>
    <dgm:pt modelId="{6B064887-5804-4ACA-9FFE-554FD8F35B97}" type="pres">
      <dgm:prSet presAssocID="{3AD4AE41-D57D-4644-BC31-4411A12FF1B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A936BE-B4F0-4B1E-B102-7E98CCDD3AEA}" type="pres">
      <dgm:prSet presAssocID="{CC7F94AA-7916-4F5A-87E1-2143504358A4}" presName="sibTrans" presStyleCnt="0"/>
      <dgm:spPr/>
    </dgm:pt>
    <dgm:pt modelId="{F1BE3200-039B-47A2-A3A9-431F72C9CF77}" type="pres">
      <dgm:prSet presAssocID="{D79E1566-C928-4F69-B79A-E2704D8DAA5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D45886-8626-4F0C-9B4A-BA55C01FFA3F}" type="presOf" srcId="{D79E1566-C928-4F69-B79A-E2704D8DAA5B}" destId="{F1BE3200-039B-47A2-A3A9-431F72C9CF77}" srcOrd="0" destOrd="0" presId="urn:microsoft.com/office/officeart/2005/8/layout/default"/>
    <dgm:cxn modelId="{3E08213C-6FA9-4964-B9C9-2821C2CDA67D}" srcId="{CEA4CE69-A09C-422B-90A3-C9B378A951B4}" destId="{1B4FDAA6-E722-4C2C-A268-8A36441BF772}" srcOrd="1" destOrd="0" parTransId="{4AD6303A-A74B-4D70-A62E-8BAF9C35B156}" sibTransId="{6F10EEFA-D210-4D16-860D-6AB0C6741E72}"/>
    <dgm:cxn modelId="{B5CF2ACC-F7D6-4B11-B3D6-64B7BBFABFE8}" type="presOf" srcId="{CEA4CE69-A09C-422B-90A3-C9B378A951B4}" destId="{2D3FE237-FF30-4C61-940E-2783E5B073C6}" srcOrd="0" destOrd="0" presId="urn:microsoft.com/office/officeart/2005/8/layout/default"/>
    <dgm:cxn modelId="{174C9DAD-72F4-47AA-A882-A09EB401E5E4}" type="presOf" srcId="{3AD4AE41-D57D-4644-BC31-4411A12FF1B1}" destId="{6B064887-5804-4ACA-9FFE-554FD8F35B97}" srcOrd="0" destOrd="0" presId="urn:microsoft.com/office/officeart/2005/8/layout/default"/>
    <dgm:cxn modelId="{79838B38-3DD3-4E62-B819-096B5EE03698}" srcId="{CEA4CE69-A09C-422B-90A3-C9B378A951B4}" destId="{D79E1566-C928-4F69-B79A-E2704D8DAA5B}" srcOrd="3" destOrd="0" parTransId="{4606FFEE-79A1-4781-AB23-31A2E4E912B3}" sibTransId="{FFC45289-928E-4362-A5E1-5D1873E87CE2}"/>
    <dgm:cxn modelId="{0BF3C906-97E2-4EA8-81AC-BD29C03E254B}" type="presOf" srcId="{5BDFE2F2-7ACE-4947-9130-A71AE22FE50C}" destId="{189C4127-3EF6-4741-B020-E8A74C2592E8}" srcOrd="0" destOrd="0" presId="urn:microsoft.com/office/officeart/2005/8/layout/default"/>
    <dgm:cxn modelId="{1BBEEDD5-9BDB-4C24-BA45-3FBCA6E963A6}" type="presOf" srcId="{1B4FDAA6-E722-4C2C-A268-8A36441BF772}" destId="{531117A4-B002-466D-B1A6-454E8F45BFFA}" srcOrd="0" destOrd="0" presId="urn:microsoft.com/office/officeart/2005/8/layout/default"/>
    <dgm:cxn modelId="{EA772957-234E-40A7-AF22-9E511DB3EF39}" srcId="{CEA4CE69-A09C-422B-90A3-C9B378A951B4}" destId="{3AD4AE41-D57D-4644-BC31-4411A12FF1B1}" srcOrd="2" destOrd="0" parTransId="{D760EFF4-65F2-4BC6-94AB-94CAF178FE0D}" sibTransId="{CC7F94AA-7916-4F5A-87E1-2143504358A4}"/>
    <dgm:cxn modelId="{09235AEB-5981-4F7B-A5A3-AB0DD3345041}" srcId="{CEA4CE69-A09C-422B-90A3-C9B378A951B4}" destId="{5BDFE2F2-7ACE-4947-9130-A71AE22FE50C}" srcOrd="0" destOrd="0" parTransId="{44718276-E2C8-40AC-BEDA-D07E3BC4AA0C}" sibTransId="{261DCE2C-5818-4D03-97E3-E5DA7965F3A7}"/>
    <dgm:cxn modelId="{8A339787-29B0-443B-AE02-338D88ECD44E}" type="presParOf" srcId="{2D3FE237-FF30-4C61-940E-2783E5B073C6}" destId="{189C4127-3EF6-4741-B020-E8A74C2592E8}" srcOrd="0" destOrd="0" presId="urn:microsoft.com/office/officeart/2005/8/layout/default"/>
    <dgm:cxn modelId="{8E31A879-4A84-4332-B29A-C32A3A1F04D1}" type="presParOf" srcId="{2D3FE237-FF30-4C61-940E-2783E5B073C6}" destId="{CB6F1285-AD91-4429-8B2A-3B1AD2C07FF4}" srcOrd="1" destOrd="0" presId="urn:microsoft.com/office/officeart/2005/8/layout/default"/>
    <dgm:cxn modelId="{A12631E9-7373-4CAE-981D-E802BCC222C0}" type="presParOf" srcId="{2D3FE237-FF30-4C61-940E-2783E5B073C6}" destId="{531117A4-B002-466D-B1A6-454E8F45BFFA}" srcOrd="2" destOrd="0" presId="urn:microsoft.com/office/officeart/2005/8/layout/default"/>
    <dgm:cxn modelId="{942DA8E1-E2C3-43AC-9D4B-94D2A483E973}" type="presParOf" srcId="{2D3FE237-FF30-4C61-940E-2783E5B073C6}" destId="{CF39B18B-BA09-4CEC-B7B9-06125344BA9B}" srcOrd="3" destOrd="0" presId="urn:microsoft.com/office/officeart/2005/8/layout/default"/>
    <dgm:cxn modelId="{1367854C-08DC-4EF4-ADDC-AFD5DADA5C58}" type="presParOf" srcId="{2D3FE237-FF30-4C61-940E-2783E5B073C6}" destId="{6B064887-5804-4ACA-9FFE-554FD8F35B97}" srcOrd="4" destOrd="0" presId="urn:microsoft.com/office/officeart/2005/8/layout/default"/>
    <dgm:cxn modelId="{754D5544-3DCF-4A4E-A5BC-7AEE6657E05E}" type="presParOf" srcId="{2D3FE237-FF30-4C61-940E-2783E5B073C6}" destId="{B5A936BE-B4F0-4B1E-B102-7E98CCDD3AEA}" srcOrd="5" destOrd="0" presId="urn:microsoft.com/office/officeart/2005/8/layout/default"/>
    <dgm:cxn modelId="{2FB5C483-1063-4988-B26E-236DF8D1CE97}" type="presParOf" srcId="{2D3FE237-FF30-4C61-940E-2783E5B073C6}" destId="{F1BE3200-039B-47A2-A3A9-431F72C9CF7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C4127-3EF6-4741-B020-E8A74C2592E8}">
      <dsp:nvSpPr>
        <dsp:cNvPr id="0" name=""/>
        <dsp:cNvSpPr/>
      </dsp:nvSpPr>
      <dsp:spPr>
        <a:xfrm>
          <a:off x="1720708" y="660"/>
          <a:ext cx="3702096" cy="2221257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образное представления новой учебной информации как иллюстрации, в виде схем, таблиц, графиков, рисунков, графических образов и др.</a:t>
          </a:r>
          <a:endParaRPr lang="ru-RU" sz="2100" kern="1200" dirty="0"/>
        </a:p>
      </dsp:txBody>
      <dsp:txXfrm>
        <a:off x="1720708" y="660"/>
        <a:ext cx="3702096" cy="2221257"/>
      </dsp:txXfrm>
    </dsp:sp>
    <dsp:sp modelId="{531117A4-B002-466D-B1A6-454E8F45BFFA}">
      <dsp:nvSpPr>
        <dsp:cNvPr id="0" name=""/>
        <dsp:cNvSpPr/>
      </dsp:nvSpPr>
      <dsp:spPr>
        <a:xfrm>
          <a:off x="5793014" y="660"/>
          <a:ext cx="3702096" cy="2221257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закрепление пройденного учебного материала в виде текста или графического изображения, а также систематизация компьютерной графической информации</a:t>
          </a:r>
          <a:endParaRPr lang="ru-RU" sz="2100" kern="1200" dirty="0"/>
        </a:p>
      </dsp:txBody>
      <dsp:txXfrm>
        <a:off x="5793014" y="660"/>
        <a:ext cx="3702096" cy="2221257"/>
      </dsp:txXfrm>
    </dsp:sp>
    <dsp:sp modelId="{6B064887-5804-4ACA-9FFE-554FD8F35B97}">
      <dsp:nvSpPr>
        <dsp:cNvPr id="0" name=""/>
        <dsp:cNvSpPr/>
      </dsp:nvSpPr>
      <dsp:spPr>
        <a:xfrm>
          <a:off x="1720708" y="2592128"/>
          <a:ext cx="3702096" cy="2221257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подготовка обучаемых к сохранению интеллектуальной собственности способами самостоятельной, творческой деятельности по приобретению знаний</a:t>
          </a:r>
          <a:endParaRPr lang="ru-RU" sz="2100" kern="1200" dirty="0"/>
        </a:p>
      </dsp:txBody>
      <dsp:txXfrm>
        <a:off x="1720708" y="2592128"/>
        <a:ext cx="3702096" cy="2221257"/>
      </dsp:txXfrm>
    </dsp:sp>
    <dsp:sp modelId="{F1BE3200-039B-47A2-A3A9-431F72C9CF77}">
      <dsp:nvSpPr>
        <dsp:cNvPr id="0" name=""/>
        <dsp:cNvSpPr/>
      </dsp:nvSpPr>
      <dsp:spPr>
        <a:xfrm>
          <a:off x="5793014" y="2592128"/>
          <a:ext cx="3702096" cy="2221257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интерпретирование учебной информации, превращение учебного контента в удобные для запоминания и хранения в памяти схемы и конструкты</a:t>
          </a:r>
          <a:endParaRPr lang="ru-RU" sz="2100" kern="1200" dirty="0"/>
        </a:p>
      </dsp:txBody>
      <dsp:txXfrm>
        <a:off x="5793014" y="2592128"/>
        <a:ext cx="3702096" cy="2221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1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52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51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506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84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96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86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9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90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14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87133-EE8B-43CF-A6E9-3E1EF8132C72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04512-D1FC-4010-90E7-3B1486EC06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8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Техника визуализации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 smtClean="0"/>
              <a:t>Составитель: Давыденко Анастасия Александровна,</a:t>
            </a:r>
          </a:p>
          <a:p>
            <a:pPr algn="l"/>
            <a:r>
              <a:rPr lang="ru-RU" dirty="0" smtClean="0"/>
              <a:t> аспирант 2 года </a:t>
            </a: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107271" y="5876365"/>
            <a:ext cx="1084729" cy="9816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928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Правила визуализации </a:t>
            </a:r>
            <a:r>
              <a:rPr lang="ru-RU" b="1" dirty="0"/>
              <a:t>данных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презентации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Выбирайте правильный тип визуализации</a:t>
            </a:r>
          </a:p>
          <a:p>
            <a:pPr marL="0" indent="0">
              <a:buNone/>
            </a:pPr>
            <a:r>
              <a:rPr lang="ru-RU" dirty="0"/>
              <a:t>2. Не перегружайте читателя </a:t>
            </a:r>
            <a:r>
              <a:rPr lang="ru-RU" dirty="0" smtClean="0"/>
              <a:t>информацией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Подкрепляйте сообщение изображениями</a:t>
            </a:r>
          </a:p>
          <a:p>
            <a:pPr marL="0" indent="0">
              <a:buNone/>
            </a:pPr>
            <a:r>
              <a:rPr lang="ru-RU" dirty="0"/>
              <a:t>4. Сделайте так, чтобы данные легко было сравнивать</a:t>
            </a:r>
          </a:p>
          <a:p>
            <a:pPr marL="0" indent="0">
              <a:buNone/>
            </a:pPr>
            <a:r>
              <a:rPr lang="ru-RU" dirty="0"/>
              <a:t>5. Дизайн не должен искажать информацию</a:t>
            </a:r>
          </a:p>
          <a:p>
            <a:pPr marL="0" indent="0">
              <a:buNone/>
            </a:pPr>
            <a:r>
              <a:rPr lang="ru-RU" dirty="0"/>
              <a:t>6. Располагайте данные в логическом порядке</a:t>
            </a:r>
          </a:p>
          <a:p>
            <a:pPr marL="0" indent="0">
              <a:buNone/>
            </a:pPr>
            <a:r>
              <a:rPr lang="ru-RU" dirty="0"/>
              <a:t>7. Не усложняйте</a:t>
            </a:r>
          </a:p>
          <a:p>
            <a:endParaRPr lang="ru-RU" b="1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107271" y="5876365"/>
            <a:ext cx="1084729" cy="9816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8767482" y="5889812"/>
            <a:ext cx="1169895" cy="968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9923929" y="5889812"/>
            <a:ext cx="1210235" cy="9681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320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004"/>
          </a:xfrm>
        </p:spPr>
        <p:txBody>
          <a:bodyPr/>
          <a:lstStyle/>
          <a:p>
            <a:pPr algn="ctr"/>
            <a:r>
              <a:rPr lang="ru-RU" b="1" dirty="0" smtClean="0"/>
              <a:t>10 шагов  подготовки презентации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596271"/>
              </p:ext>
            </p:extLst>
          </p:nvPr>
        </p:nvGraphicFramePr>
        <p:xfrm>
          <a:off x="0" y="1169900"/>
          <a:ext cx="12192000" cy="5688102"/>
        </p:xfrm>
        <a:graphic>
          <a:graphicData uri="http://schemas.openxmlformats.org/drawingml/2006/table">
            <a:tbl>
              <a:tblPr/>
              <a:tblGrid>
                <a:gridCol w="929310"/>
                <a:gridCol w="11262690"/>
              </a:tblGrid>
              <a:tr h="659098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1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. определить на кого предстоит повлиять (отношение к вопросу, профессия,  индивидуальные особенности)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098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2.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сформулировать цель презентации (убедить, мотивировать, заразить идеей, формально отчитаться)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098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3.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определить формат презентации (рассылка/выступление, продолжительность, контекст)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61368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4.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отобрать содержание  для презентации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6525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5.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выстроить логику презентации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61368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6.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перенести содержание на  слайды в соответствии с логикой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54556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определить вид визуализации в соответствии с особенностями слушателей/читателей,  целью презентации, спецификой и приоритетностью материала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59098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8.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определить дизайн слайдов (количество текста, количество и расположение  картинок)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61368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9.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форматировать слайды (цвет, размер текста/картинок)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6525">
                <a:tc>
                  <a:txBody>
                    <a:bodyPr/>
                    <a:lstStyle/>
                    <a:p>
                      <a:endParaRPr lang="ru-RU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1192" marR="51192" marT="25596" marB="255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Шаг 10.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проверить восприятие презентации</a:t>
                      </a:r>
                    </a:p>
                  </a:txBody>
                  <a:tcPr marL="51192" marR="51192" marT="25596" marB="2559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268941" y="1600200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273424" y="2182906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286871" y="2841811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286871" y="3379694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286870" y="3877235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286870" y="4872318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300317" y="5692589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313765" y="6217024"/>
            <a:ext cx="564776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назад 25">
            <a:hlinkClick r:id="" action="ppaction://hlinkshowjump?jump=previousslide" highlightClick="1"/>
          </p:cNvPr>
          <p:cNvSpPr/>
          <p:nvPr/>
        </p:nvSpPr>
        <p:spPr>
          <a:xfrm>
            <a:off x="10031506" y="6239435"/>
            <a:ext cx="779929" cy="61856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омой 26">
            <a:hlinkClick r:id="" action="ppaction://hlinkshowjump?jump=firstslide" highlightClick="1"/>
          </p:cNvPr>
          <p:cNvSpPr/>
          <p:nvPr/>
        </p:nvSpPr>
        <p:spPr>
          <a:xfrm>
            <a:off x="10811436" y="6239435"/>
            <a:ext cx="645458" cy="618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11470341" y="6239435"/>
            <a:ext cx="721659" cy="61856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637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405" y="77119"/>
            <a:ext cx="11600761" cy="1740664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Качества преподавателя, определяющие готовность к визуальному представлению информации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775" y="2622176"/>
            <a:ext cx="11255189" cy="4051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- владение технологиями представления знаний в «сжатом», «свернутом» </a:t>
            </a:r>
            <a:r>
              <a:rPr lang="ru-RU" sz="2400" dirty="0" smtClean="0"/>
              <a:t>виде;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- владение технологиями </a:t>
            </a:r>
            <a:r>
              <a:rPr lang="ru-RU" sz="2400" dirty="0" err="1"/>
              <a:t>экстериоризации</a:t>
            </a:r>
            <a:r>
              <a:rPr lang="ru-RU" sz="2400" dirty="0"/>
              <a:t> психологических репрезентаций учебного </a:t>
            </a:r>
            <a:r>
              <a:rPr lang="ru-RU" sz="2400" dirty="0" smtClean="0"/>
              <a:t>материала;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- развитое визуально-образное мышление;</a:t>
            </a:r>
          </a:p>
          <a:p>
            <a:pPr marL="0" indent="0">
              <a:buNone/>
            </a:pPr>
            <a:r>
              <a:rPr lang="ru-RU" sz="2400" dirty="0" smtClean="0"/>
              <a:t>- </a:t>
            </a:r>
            <a:r>
              <a:rPr lang="ru-RU" sz="2400" dirty="0"/>
              <a:t>умение четко визуальным способом, излагать результаты деятельности;</a:t>
            </a:r>
          </a:p>
          <a:p>
            <a:pPr marL="0" indent="0">
              <a:buNone/>
            </a:pPr>
            <a:r>
              <a:rPr lang="ru-RU" sz="2400" dirty="0"/>
              <a:t>- знание правил и приемов композиции и </a:t>
            </a:r>
            <a:r>
              <a:rPr lang="ru-RU" sz="2400" dirty="0" err="1"/>
              <a:t>колористики</a:t>
            </a:r>
            <a:r>
              <a:rPr lang="ru-RU" sz="2400" dirty="0"/>
              <a:t>;</a:t>
            </a:r>
          </a:p>
          <a:p>
            <a:pPr marL="0" indent="0">
              <a:buNone/>
            </a:pPr>
            <a:r>
              <a:rPr lang="ru-RU" sz="2400" dirty="0"/>
              <a:t>- знание основанной на механизмах мышления методологии работы с </a:t>
            </a:r>
            <a:r>
              <a:rPr lang="ru-RU" sz="2400" dirty="0" smtClean="0"/>
              <a:t>мультимедиа</a:t>
            </a:r>
            <a:endParaRPr lang="ru-RU" sz="2400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107271" y="5876365"/>
            <a:ext cx="1084729" cy="9816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8754036" y="5889812"/>
            <a:ext cx="1169895" cy="968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9923929" y="5862918"/>
            <a:ext cx="1210235" cy="99508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62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Литература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Вербицкий, А. А. Активное обучение в высшей школе: контекстный подход / А. А. Вербицкий. - М.: </a:t>
            </a:r>
            <a:r>
              <a:rPr lang="ru-RU" dirty="0" err="1" smtClean="0"/>
              <a:t>Высш</a:t>
            </a:r>
            <a:r>
              <a:rPr lang="ru-RU" dirty="0" smtClean="0"/>
              <a:t>. </a:t>
            </a:r>
            <a:r>
              <a:rPr lang="ru-RU" dirty="0" err="1" smtClean="0"/>
              <a:t>шк</a:t>
            </a:r>
            <a:r>
              <a:rPr lang="ru-RU" dirty="0" smtClean="0"/>
              <a:t>., 1991. - 207 с.</a:t>
            </a:r>
          </a:p>
          <a:p>
            <a:r>
              <a:rPr lang="ru-RU" dirty="0" smtClean="0"/>
              <a:t>Лаврентьев Г.В. и др. Инновационные обучающие технологии в профессиональной под- готовке специалистов (часть 2): [Электронный ресурс] – 193 с. URL: http://www2.asu.ru </a:t>
            </a:r>
          </a:p>
          <a:p>
            <a:r>
              <a:rPr lang="ru-RU" dirty="0" smtClean="0"/>
              <a:t>Манько</a:t>
            </a:r>
            <a:r>
              <a:rPr lang="ru-RU" dirty="0"/>
              <a:t>, Н.Н. Когнитивная визуализация дидактических объектов в активизации учебной деятельности // Известия алтайского государственного университета. Серия: Педагогика и психология. - № 2. - 2009. - С. 22-28.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10031506" y="6239435"/>
            <a:ext cx="779929" cy="61856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11436" y="6239435"/>
            <a:ext cx="645458" cy="618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470341" y="6239435"/>
            <a:ext cx="721659" cy="61856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864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Спасибо за внимание!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11546542" y="6239435"/>
            <a:ext cx="645458" cy="618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730753" y="6239435"/>
            <a:ext cx="779929" cy="61856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887" y="2735076"/>
            <a:ext cx="16954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8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Понятие «визуализация»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u="sng" dirty="0" smtClean="0"/>
              <a:t>Визуализация</a:t>
            </a:r>
            <a:r>
              <a:rPr lang="ru-RU" dirty="0" smtClean="0"/>
              <a:t> – вынесение в процессе познавательной деятельности из внутреннего плана во внешний план </a:t>
            </a:r>
            <a:r>
              <a:rPr lang="ru-RU" dirty="0" err="1" smtClean="0"/>
              <a:t>мыслеобразов</a:t>
            </a:r>
            <a:r>
              <a:rPr lang="ru-RU" dirty="0" smtClean="0"/>
              <a:t>, форма которых стихийно определяется механизмом ассоциативной проекции (теории схем – </a:t>
            </a:r>
            <a:r>
              <a:rPr lang="ru-RU" dirty="0" err="1" smtClean="0"/>
              <a:t>Р.С.Андерсон</a:t>
            </a:r>
            <a:r>
              <a:rPr lang="ru-RU" dirty="0" smtClean="0"/>
              <a:t>, Ф. </a:t>
            </a:r>
            <a:r>
              <a:rPr lang="ru-RU" dirty="0" err="1" smtClean="0"/>
              <a:t>Бартлетт</a:t>
            </a:r>
            <a:r>
              <a:rPr lang="ru-RU" dirty="0" smtClean="0"/>
              <a:t>; теории фреймов – Ч. </a:t>
            </a:r>
            <a:r>
              <a:rPr lang="ru-RU" dirty="0" err="1" smtClean="0"/>
              <a:t>Фолкер</a:t>
            </a:r>
            <a:r>
              <a:rPr lang="ru-RU" dirty="0" smtClean="0"/>
              <a:t>, М. Минский).</a:t>
            </a:r>
          </a:p>
          <a:p>
            <a:pPr marL="0" indent="0">
              <a:buNone/>
            </a:pPr>
            <a:r>
              <a:rPr lang="ru-RU" b="1" i="1" u="sng" dirty="0" smtClean="0"/>
              <a:t>Процесс визуализации </a:t>
            </a:r>
            <a:r>
              <a:rPr lang="ru-RU" dirty="0"/>
              <a:t>– это «свертывание мыслительных содержаний в наглядный образ; будучи воспринятым, образ может быть развернут и служить опорой адекватных мыслительных и практических действий</a:t>
            </a:r>
            <a:r>
              <a:rPr lang="ru-RU" dirty="0" smtClean="0"/>
              <a:t>» (</a:t>
            </a:r>
            <a:r>
              <a:rPr lang="ru-RU" dirty="0" err="1" smtClean="0"/>
              <a:t>А.А.Вербицкий</a:t>
            </a:r>
            <a:r>
              <a:rPr lang="ru-RU" dirty="0" smtClean="0"/>
              <a:t>).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107271" y="5876365"/>
            <a:ext cx="1084729" cy="9816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8821271" y="5889812"/>
            <a:ext cx="1169895" cy="968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9923929" y="5849471"/>
            <a:ext cx="1210235" cy="100852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183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Педагогические задачи, решаемые с помощью визуализации учебной информации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обеспечение интенсификации обучения;</a:t>
            </a:r>
          </a:p>
          <a:p>
            <a:r>
              <a:rPr lang="ru-RU" dirty="0" smtClean="0"/>
              <a:t>активизации учебной и познавательной деятельности;</a:t>
            </a:r>
          </a:p>
          <a:p>
            <a:r>
              <a:rPr lang="ru-RU" dirty="0" smtClean="0"/>
              <a:t>формирование и развитие критического и визуального мышления; зрительного восприятия;</a:t>
            </a:r>
          </a:p>
          <a:p>
            <a:r>
              <a:rPr lang="ru-RU" dirty="0" smtClean="0"/>
              <a:t>образного представления знаний и учебных действий;</a:t>
            </a:r>
          </a:p>
          <a:p>
            <a:r>
              <a:rPr lang="ru-RU" dirty="0" smtClean="0"/>
              <a:t>передачи знаний и распознавания образов;</a:t>
            </a:r>
          </a:p>
          <a:p>
            <a:r>
              <a:rPr lang="ru-RU" dirty="0" smtClean="0"/>
              <a:t>повышения визуальной грамотности и визуальной культуры.</a:t>
            </a: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107271" y="5876365"/>
            <a:ext cx="1084729" cy="9816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8740588" y="5889812"/>
            <a:ext cx="1169895" cy="968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9923929" y="5849471"/>
            <a:ext cx="1210235" cy="100852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004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2287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Роль визуализации </a:t>
            </a:r>
            <a:r>
              <a:rPr lang="ru-RU" b="1" dirty="0"/>
              <a:t>в обеспечении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внимания </a:t>
            </a:r>
            <a:r>
              <a:rPr lang="ru-RU" b="1" dirty="0"/>
              <a:t>аудитории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894290"/>
              </p:ext>
            </p:extLst>
          </p:nvPr>
        </p:nvGraphicFramePr>
        <p:xfrm>
          <a:off x="0" y="1145755"/>
          <a:ext cx="12192000" cy="5712248"/>
        </p:xfrm>
        <a:graphic>
          <a:graphicData uri="http://schemas.openxmlformats.org/drawingml/2006/table">
            <a:tbl>
              <a:tblPr/>
              <a:tblGrid>
                <a:gridCol w="6332112"/>
                <a:gridCol w="5859888"/>
              </a:tblGrid>
              <a:tr h="93228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Закономерности внимания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Роль визуализации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6749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Ограничение объема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: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не более: 7 независимых элементов, 30 слов на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слайде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снизить количество представляемых объектов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 связать элементы логикой, ассоциациями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293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Направление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взгляда: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слева направо, сверху вниз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начиная от верхнего левого угла, либо от самого яркого пятна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направлять внимание на нужные фрагменты слайда</a:t>
                      </a:r>
                    </a:p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 оставлять в «тени» информацию, не предназначенную для внимания аудитории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4027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Фигура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на фоне: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Внимание привлекает элемент, отличающийся по яркости, формату, модальности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выделить нужные объекты на слайде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 выделить важный слайд в любом месте презентации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1470341" y="6239435"/>
            <a:ext cx="721659" cy="61856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10031506" y="6239435"/>
            <a:ext cx="779929" cy="61856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10811436" y="6239435"/>
            <a:ext cx="645458" cy="618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0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1781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Роль визуализации </a:t>
            </a:r>
            <a:r>
              <a:rPr lang="ru-RU" b="1" dirty="0"/>
              <a:t>в управлении запоминанием материала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412267"/>
              </p:ext>
            </p:extLst>
          </p:nvPr>
        </p:nvGraphicFramePr>
        <p:xfrm>
          <a:off x="0" y="1371600"/>
          <a:ext cx="12192000" cy="5486400"/>
        </p:xfrm>
        <a:graphic>
          <a:graphicData uri="http://schemas.openxmlformats.org/drawingml/2006/table">
            <a:tbl>
              <a:tblPr/>
              <a:tblGrid>
                <a:gridCol w="6332112"/>
                <a:gridCol w="5859888"/>
              </a:tblGrid>
              <a:tr h="39437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Закономерности запоминания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Роль визуализации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1551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Ограничение объема кратковременной памяти: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Запоминается 7 +- 2 (5+-2) объекта, не связанных друг с другом по смыслу.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снизить количество объектов</a:t>
                      </a:r>
                    </a:p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 связать элементы логикой, ассоциациями</a:t>
                      </a:r>
                    </a:p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3. создать сильный след, обеспечивающий переход в долговременную память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04654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Эффект края: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запоминается начало и конец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За счет более сильного влияния визуального ряда сделать запоминаемыми нужные элементы в любом месте презентации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07043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Фигура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на фоне: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Запоминается элемент, отличающийся по яркости, формату, модальности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выделить то, что необходимо запомнить на слайде</a:t>
                      </a:r>
                    </a:p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 выделить важную информацию в любом месте презентации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901420"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Запоминаются </a:t>
                      </a: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эмоционально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окрашенные элементы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Придать эмоциональную окраску тому, что необходимо запомнить</a:t>
                      </a:r>
                    </a:p>
                  </a:txBody>
                  <a:tcPr marL="43083" marR="43083" marT="21541" marB="215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3060895" y="97796"/>
            <a:ext cx="5775639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 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470341" y="6387353"/>
            <a:ext cx="721659" cy="47064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10824882" y="6387353"/>
            <a:ext cx="632012" cy="47064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10192871" y="6414247"/>
            <a:ext cx="618564" cy="44375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05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Направления визуализации учебного контента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608810"/>
              </p:ext>
            </p:extLst>
          </p:nvPr>
        </p:nvGraphicFramePr>
        <p:xfrm>
          <a:off x="187286" y="1828800"/>
          <a:ext cx="11215819" cy="4814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1107271" y="5876365"/>
            <a:ext cx="1084729" cy="9816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0" y="5889812"/>
            <a:ext cx="1169895" cy="968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9923929" y="5849471"/>
            <a:ext cx="1210235" cy="100852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206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6061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Виды визуализации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667391"/>
              </p:ext>
            </p:extLst>
          </p:nvPr>
        </p:nvGraphicFramePr>
        <p:xfrm>
          <a:off x="94128" y="874058"/>
          <a:ext cx="12097872" cy="5983944"/>
        </p:xfrm>
        <a:graphic>
          <a:graphicData uri="http://schemas.openxmlformats.org/drawingml/2006/table">
            <a:tbl>
              <a:tblPr/>
              <a:tblGrid>
                <a:gridCol w="5222045"/>
                <a:gridCol w="6875827"/>
              </a:tblGrid>
              <a:tr h="1115981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Виды визуализации</a:t>
                      </a:r>
                    </a:p>
                    <a:p>
                      <a:pPr algn="ctr"/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Область  применения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15981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Иллюстрации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Показать существующий зрительный ряд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60010">
                <a:tc>
                  <a:txBody>
                    <a:bodyPr/>
                    <a:lstStyle/>
                    <a:p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 Образы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Вызвать отношение, эмоцию, ассоциацию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15981">
                <a:tc>
                  <a:txBody>
                    <a:bodyPr/>
                    <a:lstStyle/>
                    <a:p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3. Схемы, графики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Показать количественные и качественные связи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60010">
                <a:tc>
                  <a:txBody>
                    <a:bodyPr/>
                    <a:lstStyle/>
                    <a:p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4. Таблицы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Структурировать информацию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15981">
                <a:tc>
                  <a:txBody>
                    <a:bodyPr/>
                    <a:lstStyle/>
                    <a:p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5. Выделение объектов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Сфокусировать внимание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031506" y="6239435"/>
            <a:ext cx="779929" cy="61856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0811436" y="6239435"/>
            <a:ext cx="645458" cy="618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11470341" y="6239435"/>
            <a:ext cx="721659" cy="61856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219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Задание. Определите вид визуализации. 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452" y="1524234"/>
            <a:ext cx="3324225" cy="3448050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591" y="1722623"/>
            <a:ext cx="4533900" cy="23907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207" y="4844582"/>
            <a:ext cx="2514600" cy="1552575"/>
          </a:xfrm>
          <a:prstGeom prst="rect">
            <a:avLst/>
          </a:prstGeom>
        </p:spPr>
      </p:pic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10031506" y="6239435"/>
            <a:ext cx="779929" cy="61856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омой 11">
            <a:hlinkClick r:id="" action="ppaction://hlinkshowjump?jump=firstslide" highlightClick="1"/>
          </p:cNvPr>
          <p:cNvSpPr/>
          <p:nvPr/>
        </p:nvSpPr>
        <p:spPr>
          <a:xfrm>
            <a:off x="10811436" y="6239435"/>
            <a:ext cx="645458" cy="6185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11470341" y="6239435"/>
            <a:ext cx="721659" cy="61856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502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Техники визуализации в образовательном процессе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729" y="1465729"/>
            <a:ext cx="11685495" cy="5150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 smtClean="0"/>
              <a:t>1. </a:t>
            </a:r>
            <a:r>
              <a:rPr lang="ru-RU" b="1" i="1" u="sng" dirty="0" err="1" smtClean="0"/>
              <a:t>Таймлайн</a:t>
            </a:r>
            <a:r>
              <a:rPr lang="ru-RU" b="1" i="1" u="sng" dirty="0" smtClean="0"/>
              <a:t> </a:t>
            </a:r>
            <a:r>
              <a:rPr lang="ru-RU" dirty="0" smtClean="0"/>
              <a:t>(от англ. </a:t>
            </a:r>
            <a:r>
              <a:rPr lang="ru-RU" dirty="0" err="1" smtClean="0"/>
              <a:t>timeline</a:t>
            </a:r>
            <a:r>
              <a:rPr lang="ru-RU" dirty="0" smtClean="0"/>
              <a:t> – букв. «линия времени») – это временная шкала, прямой отрезок, на который в хронологической последовательности наносятся события. </a:t>
            </a:r>
          </a:p>
          <a:p>
            <a:pPr marL="0" indent="0">
              <a:buNone/>
            </a:pPr>
            <a:r>
              <a:rPr lang="ru-RU" b="1" i="1" u="sng" dirty="0"/>
              <a:t>2. Интеллект-карта </a:t>
            </a:r>
            <a:r>
              <a:rPr lang="ru-RU" dirty="0" smtClean="0"/>
              <a:t>(ментальная карта, диаграмма связей, карта мыслей, ассоциативная карта, </a:t>
            </a:r>
            <a:r>
              <a:rPr lang="ru-RU" dirty="0" err="1" smtClean="0"/>
              <a:t>mind</a:t>
            </a:r>
            <a:r>
              <a:rPr lang="ru-RU" dirty="0" smtClean="0"/>
              <a:t> </a:t>
            </a:r>
            <a:r>
              <a:rPr lang="ru-RU" dirty="0" err="1" smtClean="0"/>
              <a:t>map</a:t>
            </a:r>
            <a:r>
              <a:rPr lang="ru-RU" dirty="0" smtClean="0"/>
              <a:t>) — это графический способ представить идеи, концепции, информацию в виде карты, состоящей из ключевых и вторичных тем.</a:t>
            </a:r>
          </a:p>
          <a:p>
            <a:pPr marL="0" indent="0">
              <a:buNone/>
            </a:pPr>
            <a:r>
              <a:rPr lang="ru-RU" b="1" i="1" u="sng" dirty="0"/>
              <a:t>3. </a:t>
            </a:r>
            <a:r>
              <a:rPr lang="ru-RU" b="1" i="1" u="sng" dirty="0" err="1"/>
              <a:t>Скрайбинг</a:t>
            </a:r>
            <a:r>
              <a:rPr lang="ru-RU" b="1" i="1" u="sng" dirty="0"/>
              <a:t> </a:t>
            </a:r>
            <a:r>
              <a:rPr lang="ru-RU" dirty="0" smtClean="0"/>
              <a:t>(от английского «</a:t>
            </a:r>
            <a:r>
              <a:rPr lang="ru-RU" dirty="0" err="1" smtClean="0"/>
              <a:t>scribe</a:t>
            </a:r>
            <a:r>
              <a:rPr lang="ru-RU" dirty="0" smtClean="0"/>
              <a:t>» – набрасывать эскизы или рисунки) – это визуализация информации при помощи графических символов, просто и понятно отображающих ее содержание и внутренние связи. </a:t>
            </a:r>
          </a:p>
          <a:p>
            <a:pPr marL="0" indent="0">
              <a:buNone/>
            </a:pPr>
            <a:r>
              <a:rPr lang="ru-RU" b="1" i="1" u="sng" dirty="0" smtClean="0"/>
              <a:t>4</a:t>
            </a:r>
            <a:r>
              <a:rPr lang="ru-RU" b="1" i="1" u="sng" dirty="0"/>
              <a:t>. </a:t>
            </a:r>
            <a:r>
              <a:rPr lang="ru-RU" b="1" i="1" u="sng" dirty="0" err="1"/>
              <a:t>Инфографика</a:t>
            </a:r>
            <a:r>
              <a:rPr lang="ru-RU" b="1" i="1" u="sng" dirty="0"/>
              <a:t> </a:t>
            </a:r>
            <a:r>
              <a:rPr lang="ru-RU" dirty="0" smtClean="0"/>
              <a:t>– это графический способ подачи информации, данных и знаний.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7379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846</Words>
  <Application>Microsoft Office PowerPoint</Application>
  <PresentationFormat>Широкоэкранный</PresentationFormat>
  <Paragraphs>109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Тема Office</vt:lpstr>
      <vt:lpstr>Техника визуализации</vt:lpstr>
      <vt:lpstr>Понятие «визуализация»</vt:lpstr>
      <vt:lpstr>Педагогические задачи, решаемые с помощью визуализации учебной информации</vt:lpstr>
      <vt:lpstr>Роль визуализации в обеспечении  внимания аудитории</vt:lpstr>
      <vt:lpstr>Роль визуализации в управлении запоминанием материала</vt:lpstr>
      <vt:lpstr>Направления визуализации учебного контента</vt:lpstr>
      <vt:lpstr>Виды визуализации</vt:lpstr>
      <vt:lpstr>Задание. Определите вид визуализации.  </vt:lpstr>
      <vt:lpstr>Техники визуализации в образовательном процессе</vt:lpstr>
      <vt:lpstr>Правила визуализации данных  в презентации</vt:lpstr>
      <vt:lpstr>10 шагов  подготовки презентации</vt:lpstr>
      <vt:lpstr>Качества преподавателя, определяющие готовность к визуальному представлению информации</vt:lpstr>
      <vt:lpstr>Литература</vt:lpstr>
      <vt:lpstr>Спасибо за внимание!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k320</dc:creator>
  <cp:lastModifiedBy>k320</cp:lastModifiedBy>
  <cp:revision>11</cp:revision>
  <dcterms:created xsi:type="dcterms:W3CDTF">2018-04-23T02:22:54Z</dcterms:created>
  <dcterms:modified xsi:type="dcterms:W3CDTF">2018-06-01T04:56:08Z</dcterms:modified>
</cp:coreProperties>
</file>