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8" r:id="rId9"/>
    <p:sldId id="262" r:id="rId10"/>
    <p:sldId id="267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491F45F-5B3E-4D3A-BD05-42EBF92B32B8}" type="datetimeFigureOut">
              <a:rPr lang="ru-RU" smtClean="0"/>
              <a:t>03.06.2016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E6A3BCE-B772-4B4C-BFD0-F4FC0873D7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052736"/>
            <a:ext cx="8458200" cy="28803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Технологии создания позитивного школьного климата и инклюзивной образовательной среды в образовательных организациях, реализующих инклюзивную практику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373216"/>
            <a:ext cx="8458200" cy="1130424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ru-RU" dirty="0" smtClean="0"/>
              <a:t>Градусова Юлия Александровна</a:t>
            </a:r>
          </a:p>
          <a:p>
            <a:pPr algn="r"/>
            <a:r>
              <a:rPr lang="ru-RU" dirty="0" smtClean="0"/>
              <a:t>Методист кафедры </a:t>
            </a:r>
            <a:r>
              <a:rPr lang="ru-RU" dirty="0" smtClean="0"/>
              <a:t>психологического и социально-педагогического сопровождения общего и специального (коррекционного) образования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для периода адаптации и </a:t>
            </a:r>
            <a:r>
              <a:rPr lang="ru-RU" dirty="0" err="1" smtClean="0"/>
              <a:t>поствключения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Цикл </a:t>
            </a:r>
            <a:r>
              <a:rPr lang="ru-RU" dirty="0" smtClean="0"/>
              <a:t>занятий способствующих объединению детей, их умению взаимодействовать между собой, развитию умения слышать собеседника, учиться вести беседу, развивать чувства соучастия, сопереживания, общения и коллективного творчества. </a:t>
            </a:r>
          </a:p>
          <a:p>
            <a:r>
              <a:rPr lang="ru-RU" dirty="0" smtClean="0"/>
              <a:t>Игры-драматизации </a:t>
            </a:r>
            <a:r>
              <a:rPr lang="ru-RU" dirty="0" smtClean="0"/>
              <a:t>— настольный театр, драматизации сказок, пластилиновый театр, создаём мультфильм. Формы проведения занятий — разыгрывание ситуаций, сюжетно-ролевые игры, конкурсы, спектакли, викторины и др.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содержательные линии </a:t>
            </a:r>
            <a:r>
              <a:rPr lang="ru-RU" dirty="0" smtClean="0"/>
              <a:t>профессиональной </a:t>
            </a:r>
            <a:r>
              <a:rPr lang="ru-RU" dirty="0" smtClean="0"/>
              <a:t>поддержки педагогов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420888"/>
            <a:ext cx="8568952" cy="3960440"/>
          </a:xfrm>
        </p:spPr>
        <p:txBody>
          <a:bodyPr>
            <a:normAutofit/>
          </a:bodyPr>
          <a:lstStyle/>
          <a:p>
            <a:r>
              <a:rPr lang="ru-RU" dirty="0" smtClean="0"/>
              <a:t>Развитие психолого-педагогической компетентности . </a:t>
            </a:r>
            <a:endParaRPr lang="ru-RU" dirty="0" smtClean="0"/>
          </a:p>
          <a:p>
            <a:r>
              <a:rPr lang="ru-RU" dirty="0" smtClean="0"/>
              <a:t>Работа </a:t>
            </a:r>
            <a:r>
              <a:rPr lang="ru-RU" dirty="0" smtClean="0"/>
              <a:t>в команде специалистов реализующих </a:t>
            </a:r>
            <a:r>
              <a:rPr lang="ru-RU" dirty="0" smtClean="0"/>
              <a:t>инклюзивную практику.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задачи психологической поддержки: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определение </a:t>
            </a:r>
            <a:r>
              <a:rPr lang="ru-RU" dirty="0" smtClean="0"/>
              <a:t>и использование личностных </a:t>
            </a:r>
            <a:r>
              <a:rPr lang="ru-RU" dirty="0" smtClean="0"/>
              <a:t>ресурсов</a:t>
            </a:r>
          </a:p>
          <a:p>
            <a:r>
              <a:rPr lang="ru-RU" dirty="0" smtClean="0"/>
              <a:t>постановка </a:t>
            </a:r>
            <a:r>
              <a:rPr lang="ru-RU" dirty="0" smtClean="0"/>
              <a:t>целей профессионального развития и составление плана реализации поставленных </a:t>
            </a:r>
            <a:r>
              <a:rPr lang="ru-RU" dirty="0" smtClean="0"/>
              <a:t>целей</a:t>
            </a:r>
          </a:p>
          <a:p>
            <a:r>
              <a:rPr lang="ru-RU" dirty="0" smtClean="0"/>
              <a:t>преодоление </a:t>
            </a:r>
            <a:r>
              <a:rPr lang="ru-RU" dirty="0" smtClean="0"/>
              <a:t>сложившихся </a:t>
            </a:r>
            <a:r>
              <a:rPr lang="ru-RU" dirty="0" smtClean="0"/>
              <a:t>негативных стереотипов</a:t>
            </a:r>
          </a:p>
          <a:p>
            <a:r>
              <a:rPr lang="ru-RU" dirty="0" smtClean="0"/>
              <a:t>обучение </a:t>
            </a:r>
            <a:r>
              <a:rPr lang="ru-RU" dirty="0" smtClean="0"/>
              <a:t>навыкам эффективного взаимодействия </a:t>
            </a:r>
            <a:endParaRPr lang="ru-RU" dirty="0" smtClean="0"/>
          </a:p>
          <a:p>
            <a:r>
              <a:rPr lang="ru-RU" dirty="0" smtClean="0"/>
              <a:t>тайм-менеджмент </a:t>
            </a:r>
          </a:p>
          <a:p>
            <a:r>
              <a:rPr lang="ru-RU" dirty="0" smtClean="0"/>
              <a:t>рефлексия </a:t>
            </a:r>
            <a:r>
              <a:rPr lang="ru-RU" dirty="0" smtClean="0"/>
              <a:t>педагогического опыта, профилактика «синдрома выгорания».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психологической поддержки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348880"/>
            <a:ext cx="8686800" cy="3888432"/>
          </a:xfrm>
        </p:spPr>
        <p:txBody>
          <a:bodyPr/>
          <a:lstStyle/>
          <a:p>
            <a:r>
              <a:rPr lang="ru-RU" dirty="0" smtClean="0"/>
              <a:t>консультация</a:t>
            </a:r>
            <a:r>
              <a:rPr lang="ru-RU" dirty="0" smtClean="0"/>
              <a:t>, </a:t>
            </a:r>
            <a:r>
              <a:rPr lang="ru-RU" dirty="0" err="1" smtClean="0"/>
              <a:t>коучинг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экспертная </a:t>
            </a:r>
            <a:r>
              <a:rPr lang="ru-RU" dirty="0" smtClean="0"/>
              <a:t>оценка </a:t>
            </a:r>
            <a:endParaRPr lang="ru-RU" dirty="0" smtClean="0"/>
          </a:p>
          <a:p>
            <a:r>
              <a:rPr lang="ru-RU" dirty="0" err="1" smtClean="0"/>
              <a:t>супервизия</a:t>
            </a:r>
            <a:r>
              <a:rPr lang="ru-RU" dirty="0" smtClean="0"/>
              <a:t> </a:t>
            </a:r>
            <a:r>
              <a:rPr lang="ru-RU" dirty="0" smtClean="0"/>
              <a:t>педагогических </a:t>
            </a:r>
            <a:r>
              <a:rPr lang="ru-RU" dirty="0" smtClean="0"/>
              <a:t>ситуаций</a:t>
            </a:r>
          </a:p>
          <a:p>
            <a:r>
              <a:rPr lang="ru-RU" dirty="0" smtClean="0"/>
              <a:t>тренинг </a:t>
            </a:r>
            <a:r>
              <a:rPr lang="ru-RU" dirty="0" smtClean="0"/>
              <a:t>коммуникативных навыков </a:t>
            </a:r>
            <a:endParaRPr lang="ru-RU" dirty="0" smtClean="0"/>
          </a:p>
          <a:p>
            <a:r>
              <a:rPr lang="ru-RU" dirty="0" smtClean="0"/>
              <a:t>фокус-группа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Психологический </a:t>
            </a:r>
            <a:r>
              <a:rPr lang="ru-RU" dirty="0" smtClean="0"/>
              <a:t>климат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1790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система устойчивых отношений класса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 человеку</a:t>
            </a:r>
          </a:p>
          <a:p>
            <a:pPr>
              <a:buNone/>
            </a:pPr>
            <a:r>
              <a:rPr lang="ru-RU" dirty="0" smtClean="0"/>
              <a:t>к </a:t>
            </a:r>
            <a:r>
              <a:rPr lang="ru-RU" dirty="0" smtClean="0"/>
              <a:t>делу, объединяющему членов </a:t>
            </a:r>
            <a:r>
              <a:rPr lang="ru-RU" dirty="0" smtClean="0"/>
              <a:t>класса</a:t>
            </a:r>
          </a:p>
          <a:p>
            <a:pPr>
              <a:buNone/>
            </a:pPr>
            <a:r>
              <a:rPr lang="ru-RU" dirty="0" smtClean="0"/>
              <a:t>к педагогу</a:t>
            </a:r>
          </a:p>
          <a:p>
            <a:pPr>
              <a:buNone/>
            </a:pPr>
            <a:r>
              <a:rPr lang="ru-RU" dirty="0" smtClean="0"/>
              <a:t>к </a:t>
            </a:r>
            <a:r>
              <a:rPr lang="ru-RU" dirty="0" smtClean="0"/>
              <a:t>событиям, происходящим в </a:t>
            </a:r>
            <a:r>
              <a:rPr lang="ru-RU" dirty="0" smtClean="0"/>
              <a:t>классе</a:t>
            </a:r>
            <a:r>
              <a:rPr lang="ru-RU" dirty="0" smtClean="0"/>
              <a:t> и за </a:t>
            </a:r>
            <a:r>
              <a:rPr lang="ru-RU" dirty="0" smtClean="0"/>
              <a:t>его </a:t>
            </a:r>
            <a:r>
              <a:rPr lang="ru-RU" dirty="0" smtClean="0"/>
              <a:t>пределами.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Позитивные отношения – благоприятный климат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Неблагоприятный климат - одно из </a:t>
            </a:r>
            <a:r>
              <a:rPr lang="ru-RU" dirty="0" smtClean="0"/>
              <a:t>отношений принимает </a:t>
            </a:r>
            <a:r>
              <a:rPr lang="ru-RU" dirty="0" smtClean="0"/>
              <a:t>негативное направление (дело неинтересно</a:t>
            </a:r>
            <a:r>
              <a:rPr lang="ru-RU" dirty="0" smtClean="0"/>
              <a:t>, </a:t>
            </a:r>
            <a:r>
              <a:rPr lang="ru-RU" dirty="0" smtClean="0"/>
              <a:t>преподавателю</a:t>
            </a:r>
            <a:r>
              <a:rPr lang="ru-RU" dirty="0" smtClean="0"/>
              <a:t> не доверяют, </a:t>
            </a:r>
            <a:r>
              <a:rPr lang="ru-RU" dirty="0" smtClean="0"/>
              <a:t>учащиеся </a:t>
            </a:r>
            <a:r>
              <a:rPr lang="ru-RU" dirty="0" smtClean="0"/>
              <a:t>неуважительны по отношению друг к другу, </a:t>
            </a:r>
            <a:r>
              <a:rPr lang="ru-RU" dirty="0" smtClean="0"/>
              <a:t>большинство </a:t>
            </a:r>
            <a:r>
              <a:rPr lang="ru-RU" dirty="0" smtClean="0"/>
              <a:t>несет в себе  антиобщественную направленность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7920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косвенные факторы, определяющие </a:t>
            </a:r>
            <a:r>
              <a:rPr lang="ru-RU" dirty="0" smtClean="0"/>
              <a:t>психологический климат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32859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Глобальная макросреда. Обстановка в обществе, совокупность экономических, культурных, политических и др. условий</a:t>
            </a:r>
            <a:r>
              <a:rPr lang="ru-RU" dirty="0" smtClean="0"/>
              <a:t>.</a:t>
            </a:r>
            <a:endParaRPr lang="ru-RU" dirty="0" smtClean="0"/>
          </a:p>
          <a:p>
            <a:pPr lvl="0"/>
            <a:r>
              <a:rPr lang="ru-RU" dirty="0" smtClean="0"/>
              <a:t>Локальная макросреда. Организация, в структуру которой входит классный коллектив (школа).</a:t>
            </a:r>
          </a:p>
          <a:p>
            <a:pPr lvl="0"/>
            <a:r>
              <a:rPr lang="ru-RU" dirty="0" smtClean="0"/>
              <a:t>Физический микроклимат.</a:t>
            </a:r>
          </a:p>
          <a:p>
            <a:pPr lvl="0"/>
            <a:r>
              <a:rPr lang="ru-RU" dirty="0" smtClean="0"/>
              <a:t>Характер, удовлетворенность, организация выполняемой деятельности</a:t>
            </a:r>
          </a:p>
          <a:p>
            <a:pPr lvl="0"/>
            <a:r>
              <a:rPr lang="ru-RU" dirty="0" smtClean="0"/>
              <a:t>Физическое здоровье.</a:t>
            </a:r>
          </a:p>
          <a:p>
            <a:pPr lvl="0"/>
            <a:r>
              <a:rPr lang="ru-RU" dirty="0" smtClean="0"/>
              <a:t>Психологическая совместимость. </a:t>
            </a:r>
          </a:p>
          <a:p>
            <a:pPr lvl="0"/>
            <a:r>
              <a:rPr lang="ru-RU" dirty="0" smtClean="0"/>
              <a:t>Стиль руководства классного руководителя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8892480" cy="659735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В ходе инклюзивного образования происходит </a:t>
            </a:r>
            <a:r>
              <a:rPr lang="ru-RU" dirty="0" smtClean="0"/>
              <a:t>включение ребёнка, как в образовательный процесс, так и в социум сверстников, в котором формируется понимание и принятие особенностей данного ребёнка. Примером является личность учителя, его положительное отношение к этому ребёнку, а так же отношение родителей других учащихся класса к появлению такого ребёнка в классе (здесь важна работа учителя со всеми родителями). Кроме того, на взаимоотношения со сверстниками большое значение оказывает успешность ребёнка с ОВЗ как на уроках, так и вне учебной деятельности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/>
          <a:lstStyle/>
          <a:p>
            <a:r>
              <a:rPr lang="ru-RU" dirty="0" smtClean="0"/>
              <a:t>Участники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88840"/>
            <a:ext cx="8686800" cy="4536504"/>
          </a:xfrm>
        </p:spPr>
        <p:txBody>
          <a:bodyPr>
            <a:normAutofit/>
          </a:bodyPr>
          <a:lstStyle/>
          <a:p>
            <a:r>
              <a:rPr lang="ru-RU" dirty="0" smtClean="0"/>
              <a:t>Учащиеся (класс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Учителя (администрация, преподавательский состав, вспомогательный персонал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Родители здоровых учащихся</a:t>
            </a:r>
            <a:endParaRPr lang="ru-RU" dirty="0" smtClean="0"/>
          </a:p>
          <a:p>
            <a:r>
              <a:rPr lang="ru-RU" dirty="0" smtClean="0"/>
              <a:t>Ребенок с </a:t>
            </a:r>
            <a:r>
              <a:rPr lang="ru-RU" dirty="0" smtClean="0"/>
              <a:t>ОВЗ</a:t>
            </a:r>
          </a:p>
          <a:p>
            <a:r>
              <a:rPr lang="ru-RU" dirty="0" smtClean="0"/>
              <a:t>Родители ребенка </a:t>
            </a:r>
            <a:r>
              <a:rPr lang="ru-RU" dirty="0" smtClean="0"/>
              <a:t>с ОВЗ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680520"/>
          </a:xfrm>
        </p:spPr>
        <p:txBody>
          <a:bodyPr/>
          <a:lstStyle/>
          <a:p>
            <a:r>
              <a:rPr lang="ru-RU" dirty="0" smtClean="0"/>
              <a:t>период </a:t>
            </a:r>
            <a:r>
              <a:rPr lang="ru-RU" dirty="0" err="1" smtClean="0"/>
              <a:t>предвключения</a:t>
            </a:r>
            <a:r>
              <a:rPr lang="ru-RU" dirty="0" smtClean="0"/>
              <a:t> (до появления ребенка с ОВЗ в классе) – выбор наиболее толерантного для инклюзии (включения) </a:t>
            </a:r>
            <a:r>
              <a:rPr lang="ru-RU" dirty="0" smtClean="0"/>
              <a:t>класса, подготовка педагогов</a:t>
            </a:r>
            <a:endParaRPr lang="ru-RU" dirty="0" smtClean="0"/>
          </a:p>
          <a:p>
            <a:r>
              <a:rPr lang="ru-RU" dirty="0" smtClean="0"/>
              <a:t>период адаптации (включения в коллектив)</a:t>
            </a:r>
          </a:p>
          <a:p>
            <a:r>
              <a:rPr lang="ru-RU" dirty="0" smtClean="0"/>
              <a:t>период </a:t>
            </a:r>
            <a:r>
              <a:rPr lang="ru-RU" dirty="0" err="1" smtClean="0"/>
              <a:t>поствключения</a:t>
            </a:r>
            <a:r>
              <a:rPr lang="ru-RU" dirty="0" smtClean="0"/>
              <a:t> (текущая жизнь класса и школы)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087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для периода </a:t>
            </a:r>
            <a:r>
              <a:rPr lang="ru-RU" dirty="0" err="1" smtClean="0"/>
              <a:t>предвключения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73325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Всероссийский интернет-урок Доброты. Его главная цель – сформировать толерантное отношения к инвалидам и лицам с ограниченными возможностями здоровья по слуху и зрению. </a:t>
            </a:r>
            <a:endParaRPr lang="ru-RU" dirty="0" smtClean="0"/>
          </a:p>
          <a:p>
            <a:r>
              <a:rPr lang="ru-RU" dirty="0" smtClean="0"/>
              <a:t>«Самый большой урок в мире». </a:t>
            </a:r>
            <a:r>
              <a:rPr lang="ru-RU" dirty="0" smtClean="0"/>
              <a:t>Учащиеся знакомятся </a:t>
            </a:r>
            <a:r>
              <a:rPr lang="ru-RU" dirty="0" smtClean="0"/>
              <a:t>с понятиями инклюзивное образование, дети с ограниченными возможностями здоровья, </a:t>
            </a:r>
            <a:r>
              <a:rPr lang="ru-RU" dirty="0" smtClean="0"/>
              <a:t>отвечают </a:t>
            </a:r>
            <a:r>
              <a:rPr lang="ru-RU" dirty="0" smtClean="0"/>
              <a:t>на вопросы анкеты об отношении к детям с ОВЗ и инклюзивному образованию, о готовности и возможности школы принять таких детей.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Цели: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 smtClean="0"/>
              <a:t>гуманного отношения и сопереживания к проблемам людей с ОВЗ и инвалидностью; </a:t>
            </a:r>
          </a:p>
          <a:p>
            <a:r>
              <a:rPr lang="ru-RU" dirty="0" smtClean="0"/>
              <a:t>Повышение </a:t>
            </a:r>
            <a:r>
              <a:rPr lang="ru-RU" dirty="0" smtClean="0"/>
              <a:t>информированности о проблемах людей с ОВЗ в детской аудитории.</a:t>
            </a:r>
          </a:p>
          <a:p>
            <a:pPr>
              <a:buNone/>
            </a:pPr>
            <a:r>
              <a:rPr lang="ru-RU" b="1" dirty="0" smtClean="0"/>
              <a:t>Задачи: </a:t>
            </a:r>
            <a:endParaRPr lang="ru-RU" dirty="0" smtClean="0"/>
          </a:p>
          <a:p>
            <a:r>
              <a:rPr lang="ru-RU" dirty="0" smtClean="0"/>
              <a:t>Заинтересовать </a:t>
            </a:r>
            <a:r>
              <a:rPr lang="ru-RU" dirty="0" smtClean="0"/>
              <a:t>вопросами помощи людям, имеющим нарушения; </a:t>
            </a:r>
          </a:p>
          <a:p>
            <a:r>
              <a:rPr lang="ru-RU" dirty="0" smtClean="0"/>
              <a:t>Способствовать </a:t>
            </a:r>
            <a:r>
              <a:rPr lang="ru-RU" dirty="0" smtClean="0"/>
              <a:t>разрушению социальных и психологических барьеров во взаимодействии с инвалидами, разрушению негативных стереотипов восприятия.</a:t>
            </a:r>
          </a:p>
          <a:p>
            <a:r>
              <a:rPr lang="ru-RU" dirty="0" smtClean="0"/>
              <a:t>Определить </a:t>
            </a:r>
            <a:r>
              <a:rPr lang="ru-RU" dirty="0" smtClean="0"/>
              <a:t>готовность учащихся к реализации инклюзивного образования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128</TotalTime>
  <Words>442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Технологии создания позитивного школьного климата и инклюзивной образовательной среды в образовательных организациях, реализующих инклюзивную практику</vt:lpstr>
      <vt:lpstr>Психологический климат - </vt:lpstr>
      <vt:lpstr>Слайд 3</vt:lpstr>
      <vt:lpstr>косвенные факторы, определяющие психологический климат</vt:lpstr>
      <vt:lpstr>Слайд 5</vt:lpstr>
      <vt:lpstr>Участники процесса</vt:lpstr>
      <vt:lpstr>Слайд 7</vt:lpstr>
      <vt:lpstr>Пример для периода предвключения</vt:lpstr>
      <vt:lpstr>Слайд 9</vt:lpstr>
      <vt:lpstr>Пример для периода адаптации и поствключения</vt:lpstr>
      <vt:lpstr>содержательные линии профессиональной поддержки педагогов</vt:lpstr>
      <vt:lpstr>Основные задачи психологической поддержки:</vt:lpstr>
      <vt:lpstr>Формы психологической поддержки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Технологии создания позитивного школьного климата и инклюзивной образовательной среды в образовательных организациях, реализующих инклюзивную практику</dc:title>
  <dc:creator>ЮЛИЯ</dc:creator>
  <cp:lastModifiedBy>ЮЛИЯ</cp:lastModifiedBy>
  <cp:revision>13</cp:revision>
  <dcterms:created xsi:type="dcterms:W3CDTF">2016-06-03T03:53:40Z</dcterms:created>
  <dcterms:modified xsi:type="dcterms:W3CDTF">2016-06-03T06:02:35Z</dcterms:modified>
</cp:coreProperties>
</file>