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41"/>
  </p:notesMasterIdLst>
  <p:sldIdLst>
    <p:sldId id="305" r:id="rId2"/>
    <p:sldId id="256" r:id="rId3"/>
    <p:sldId id="321" r:id="rId4"/>
    <p:sldId id="322" r:id="rId5"/>
    <p:sldId id="323" r:id="rId6"/>
    <p:sldId id="324" r:id="rId7"/>
    <p:sldId id="325" r:id="rId8"/>
    <p:sldId id="326" r:id="rId9"/>
    <p:sldId id="328" r:id="rId10"/>
    <p:sldId id="340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50" r:id="rId31"/>
    <p:sldId id="349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559" autoAdjust="0"/>
    <p:restoredTop sz="83422" autoAdjust="0"/>
  </p:normalViewPr>
  <p:slideViewPr>
    <p:cSldViewPr snapToGrid="0">
      <p:cViewPr varScale="1">
        <p:scale>
          <a:sx n="75" d="100"/>
          <a:sy n="75" d="100"/>
        </p:scale>
        <p:origin x="-55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FABD83-CED3-4A55-88E9-786ED3F94756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631B4-06A8-451D-84C8-63CF661067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5422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4113" y="1409700"/>
            <a:ext cx="8915399" cy="2262781"/>
          </a:xfrm>
        </p:spPr>
        <p:txBody>
          <a:bodyPr anchor="b">
            <a:normAutofit/>
          </a:bodyPr>
          <a:lstStyle>
            <a:lvl1pPr>
              <a:defRPr sz="6600" b="1">
                <a:latin typeface="Cambria" panose="02040503050406030204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57F7-CF22-49B5-A73F-47CDD5147463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6803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E992-D0D1-4A2D-A6F6-6F78AF2F6101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2561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70D4F-47DF-493A-8C95-9AAA370CFFBF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830949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89762-7D2E-48BE-A3AE-2793947D5C1B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01877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00F61-C824-466C-9A64-73A766E3A0E1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845086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DBB2-2660-4F0E-9085-6B89C67D0E7D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9770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A9D65-6D88-4607-9DD5-8E2B9EA01E23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8123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44B4-7F73-495C-BCD0-892F42647FE9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98470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147337"/>
            <a:ext cx="8911687" cy="1280890"/>
          </a:xfrm>
        </p:spPr>
        <p:txBody>
          <a:bodyPr>
            <a:normAutofit/>
          </a:bodyPr>
          <a:lstStyle>
            <a:lvl1pPr algn="ctr">
              <a:defRPr sz="3200" b="1">
                <a:latin typeface="Cambria" panose="02040503050406030204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>
            <a:normAutofit/>
          </a:bodyPr>
          <a:lstStyle>
            <a:lvl1pPr algn="just">
              <a:defRPr sz="2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just">
              <a:defRPr sz="22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just">
              <a:defRPr sz="22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just">
              <a:defRPr sz="22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just">
              <a:defRPr sz="22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98A3-1430-4068-A575-01A51CE9FDF0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11144C2B-BE45-4B2D-936D-CE09CC7D349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9441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806B-2599-4E91-9D22-CE9D43373875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9826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DDBEA-ABCF-4EC6-9A19-AD5A2B39CE2C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076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B421-E7BC-4EFA-83DA-9A3B65066479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08189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115A-40FD-4E80-8384-C818F579949A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3122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B68C2-BA87-4B41-BCC7-47A2F558DFB1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52364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6B90-2CB5-4A0D-9E38-1C9FE084AA82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149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B250C-4866-4550-A55E-AC53C56F94C8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5351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83895" y="22860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F9465-E62B-4D5C-A473-AA645FC77575}" type="datetime1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1144C2B-BE45-4B2D-936D-CE09CC7D34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0800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600" b="1" kern="1200">
          <a:solidFill>
            <a:schemeClr val="tx1">
              <a:lumMod val="85000"/>
              <a:lumOff val="15000"/>
            </a:schemeClr>
          </a:solidFill>
          <a:latin typeface="Cambria" panose="02040503050406030204" pitchFamily="18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3421" y="1066800"/>
            <a:ext cx="10198503" cy="2607619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2800" dirty="0" smtClean="0"/>
              <a:t>Инклюзивное образования: от образовательной политики к образовательной практике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38133" y="4792878"/>
            <a:ext cx="9587074" cy="1716410"/>
          </a:xfrm>
        </p:spPr>
        <p:txBody>
          <a:bodyPr>
            <a:normAutofit/>
          </a:bodyPr>
          <a:lstStyle/>
          <a:p>
            <a:pPr algn="l">
              <a:spcBef>
                <a:spcPct val="0"/>
              </a:spcBef>
              <a:buClrTx/>
            </a:pPr>
            <a:r>
              <a:rPr lang="ru-RU" altLang="ru-RU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</a:t>
            </a:r>
          </a:p>
          <a:p>
            <a:pPr algn="l">
              <a:spcBef>
                <a:spcPct val="0"/>
              </a:spcBef>
              <a:buClrTx/>
            </a:pPr>
            <a:r>
              <a:rPr lang="ru-RU" alt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Загляда</a:t>
            </a:r>
            <a:r>
              <a:rPr lang="ru-RU" alt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Людмила Ивановна</a:t>
            </a:r>
            <a:r>
              <a:rPr lang="ru-RU" alt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alt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методист, доцент кафедры психологического и </a:t>
            </a:r>
            <a:r>
              <a:rPr lang="ru-RU" alt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социально-педагогического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общего и </a:t>
            </a:r>
            <a:r>
              <a:rPr lang="ru-RU" alt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специального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(коррекционного) образования  </a:t>
            </a:r>
          </a:p>
        </p:txBody>
      </p:sp>
    </p:spTree>
    <p:extLst>
      <p:ext uri="{BB962C8B-B14F-4D97-AF65-F5344CB8AC3E}">
        <p14:creationId xmlns="" xmlns:p14="http://schemas.microsoft.com/office/powerpoint/2010/main" val="196748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812801" y="203201"/>
            <a:ext cx="1042504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внедрения эффективного механизма борьбы с дискриминацией в сфере образования для детей-инвалидов и детей с ограниченными возможностями здоровья в случае нарушения их права на инклюзивное образование;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пересмотр критериев установления инвалидности для детей;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реформирования системы медико-социальной экспертизы, имея в виду комплектование ее квалифицированными кадрами, необходимыми для разработки полноценной индивидуальной программы реабилитации ребенка, создание механизма межведомственного взаимодействия бюро медико-социальной экспертизы и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психолого-медико-педагогических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комиссий.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>
              <a:buFontTx/>
              <a:buChar char="-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внедрение современных методик комплексной реабилитации детей-инвалидов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615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5601" y="279400"/>
            <a:ext cx="11607800" cy="28067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настоящее время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основным </a:t>
            </a:r>
            <a:r>
              <a:rPr lang="ru-RU" sz="2400" dirty="0" smtClean="0"/>
              <a:t>Федеральным </a:t>
            </a:r>
            <a:r>
              <a:rPr lang="ru-RU" sz="2400" dirty="0" smtClean="0"/>
              <a:t>законом, определяющим принципы государственной политики в области образования, является Федеральный Закон «Об образовании в Российской Федерации» № 273-ФЗ от 29 декабря 2012 года, вступивший в силу с 1 сентября 2013 года.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571500" y="1905000"/>
            <a:ext cx="11245312" cy="46005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/>
              <a:t> </a:t>
            </a:r>
            <a:r>
              <a:rPr lang="ru-RU" sz="2400" b="1" dirty="0" smtClean="0"/>
              <a:t>Закон регулирует вопросы образования лиц с ограниченными возможностями и содержит ряд статей (42, 55, 59, 79), закрепляющих право детей с ограниченными возможностями здоровья, в т.ч. детей-инвалидов, на получение качественного образования в соответствии с имеющимися у них потребностями и возможностями.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 rot="10800000" flipV="1">
            <a:off x="609600" y="598273"/>
            <a:ext cx="1103905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Необходимо отметить, что Закон Российской Федерации «Об образовании в РФ» рассматривает организационные вопросы деятельности образовательной организации. Так, отмечается, что образовательная организация действует на основании устава, утвержденного в порядке, установленном законодательством Российской Федерации (ст.25).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Устав организации - правовой акт, определяющий порядок образования, компетенцию организации, ее функции, задачи, порядок работы.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ru-RU" sz="2400" b="1" dirty="0" smtClean="0"/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76300" y="647700"/>
            <a:ext cx="11049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соответствии со статьей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 «Структура образовательной организации»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образовательная организация самостоятельна в формировании своей структуры и может иметь в своей структуре различные структурные подразделения, обеспечивающие осуществление образовательной деятельности с учетом уровня, вида и направленности реализуемых образовательных программ, формы обучения и режима пребывания обучающихся (филиалы, представительства, отделения, учебные и учебно-производственные мастерские, учебно-опытные хозяйства, художественно-творческие мастерские, интернаты, психологические и социально-педагогические службы,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584200" y="1371600"/>
            <a:ext cx="11232612" cy="51339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 rot="10800000" flipV="1">
            <a:off x="342899" y="149305"/>
            <a:ext cx="11451533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Статья 30 «Локальные нормативные акты, содержащие нормы, регулирующие образовательные отношения»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закона Российской Федерации «Об образовании в РФ» от 29 декабря 2012 года № 273-ФЗ</a:t>
            </a:r>
          </a:p>
          <a:p>
            <a:pPr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содержания данной статьи закона позволяет сделать вывод, что закреплено право руководителя образовательной организации самостоятельно формировать нормативное поле и возлагает ответственность (административную, дисциплинарную) за разработку и её соответствие действующему законодательству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этом руководитель образовательной организации при определении перечня локальных нормативных актов по основным вопросам организации и осуществлении образовательной деятельности следует руководствоваться письмом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России от 01.04.2013 № ИР-170/17.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8300" y="141524"/>
            <a:ext cx="11738164" cy="5878275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/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 flipV="1">
            <a:off x="368300" y="279400"/>
            <a:ext cx="11823700" cy="6057900"/>
          </a:xfrm>
        </p:spPr>
        <p:txBody>
          <a:bodyPr/>
          <a:lstStyle/>
          <a:p>
            <a:fld id="{11144C2B-BE45-4B2D-936D-CE09CC7D349B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92100" y="0"/>
            <a:ext cx="112903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Перечень локальных актов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регламентирующих деятельность образовательной организации в части обучения и воспитания детей с ограниченными возможностями здоровья, в том числе детей-инвалидов включает в себя: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Положение о реализации инклюзивной практики в образовательном учреждении;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положение о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психолого-медико-педагогическом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консилиуме (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ПМПк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 (приказ о создании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ПМПк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приказ о составе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ПМПк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начало нового учебного года, должностные обязанности членов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ПМПк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идр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.);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положение об организация психолого-педагогического сопровождения ребенка с ОВЗ и ребенка с инвалидностью в учебном процессе;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договор с родителями детей с ОВЗ;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положение о разработке и реализации индивидуального учебного плана, который обеспечивает освоение образовательной программы на основе индивидуализации ее содержания;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Положение о разработке и реализации адаптированной образовательной программы и др.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/>
              <a:t>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391" y="463826"/>
            <a:ext cx="10517809" cy="4717774"/>
          </a:xfrm>
        </p:spPr>
        <p:txBody>
          <a:bodyPr/>
          <a:lstStyle/>
          <a:p>
            <a:fld id="{11144C2B-BE45-4B2D-936D-CE09CC7D349B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69900" y="444500"/>
            <a:ext cx="1115225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indent="449263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Объем и создание специальных условий для организации обучения и воспитания детей с ограниченными возможностями здоровья, детей-инвалидов всецело зависит от присвоения им соответствующего статуса «ребенок-инвалид» и/или «ребенок с ограниченными возможностями здоровья».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специальных условий при получении образования детьми с инвалидностью во многом зависит от межведомственного взаимодействия органов образования, здравоохранения и социальной защиты. Инвалидом «является лицо, которое имеет нарушение здоровья со стойким расстройством функций организма, обусловленное заболеваниями, последствиями травм или дефектами, приводящее к ограничению жизнедеятельности и вызывающее необходимость его социальной защиты» (ФЗ РФ № 181-ФЗ от 24.11.1995).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61" y="2374900"/>
            <a:ext cx="12173139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469900" y="0"/>
            <a:ext cx="117221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Инвалидность устанавливается в нормативном порядке в бюро медико-социальной экспертизы. Для ребенка, имеющего статус «ребенок-инвалид» определяется перечень реабилитационных мероприятий, направленных на восстановление способностей к бытовой, общественной, в последующем профессиональной деятельности в соответствии со структурой его потребностей, кругом интересов и уровнем притязаний. Это отражается 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индивидуальной программе реабилитации (ИПР)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которая обязательна для исполнения соответствующими органами государственной власти, органами местного самоуправления, а также организациями независимо от организационно-правовых форм и форм собственности.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8881" y="1034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78296" y="0"/>
            <a:ext cx="11569147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приказом Министерства здравоохранения и социального развития РФ от 4 августа 2008 года № 379н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"Об утверждении форм индивидуальной программы реабилитации инвалида, индивидуальной программы реабилитации ребенка-инвалида,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выдаваемых федеральными государственными учреждениями медико-социальной экспертизы, порядка их разработки и реализации» в содержание программы помимо обязательных медицинских, реабилитационных мероприятий вносится запись о создании специальных условия обучения в учреждениях образования, применении специального оборудования, проведении коррекционно-развивающих мероприятий.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189150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34928" y="1127140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503583" y="649357"/>
            <a:ext cx="1119808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Обучающимся с ограниченными возможностями здоровья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может быть физическое лицо, имеющее недостатки и физическом и/или психическом развитии, которые подтверждены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психолого-медико-педагогической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комиссией и препятствуют получению образования без создания специальных условий (ФЗ № 273 ст.3 п.8).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Психолого-медико-педагогическая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комиссия (ПМПК) создается органом исполнительной власти субъекта Российской Федерации, осуществляющим государственное управление в сфере образования на основании приказа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России от 20.09.2013 № 1082 "Об утверждении Положения 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психолого-медико-педагогической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комиссии».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128089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848139" y="2001078"/>
            <a:ext cx="10930573" cy="430673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chemeClr val="tx1"/>
                </a:solidFill>
                <a:ea typeface="Times New Roman" pitchFamily="18" charset="0"/>
              </a:rPr>
              <a:t>Основные нормативно-правовые регламенты: международные, федеральные, правительственные, ведомственные, региональные</a:t>
            </a:r>
            <a:endParaRPr lang="ru-RU" sz="3200" b="1" dirty="0" smtClean="0">
              <a:solidFill>
                <a:schemeClr val="tx1"/>
              </a:solidFill>
            </a:endParaRPr>
          </a:p>
          <a:p>
            <a:r>
              <a:rPr lang="ru-RU" sz="2400" b="1" dirty="0" smtClean="0"/>
              <a:t>международные (подписанные СССР или Российской Федерацией);</a:t>
            </a:r>
          </a:p>
          <a:p>
            <a:r>
              <a:rPr lang="ru-RU" sz="2400" b="1" dirty="0" smtClean="0"/>
              <a:t>· федеральные (Конституция, законы, кодексы – семейный, гражданский и др.);</a:t>
            </a:r>
          </a:p>
          <a:p>
            <a:r>
              <a:rPr lang="ru-RU" sz="2400" b="1" dirty="0" smtClean="0"/>
              <a:t>· правительственные (постановления, распоряжения);</a:t>
            </a:r>
          </a:p>
          <a:p>
            <a:r>
              <a:rPr lang="ru-RU" sz="2400" b="1" dirty="0" smtClean="0"/>
              <a:t>·ведомственные </a:t>
            </a:r>
            <a:r>
              <a:rPr lang="ru-RU" sz="2400" b="1" dirty="0" smtClean="0"/>
              <a:t>(Министерства образования СССР и Российской Федерации и др.);</a:t>
            </a:r>
          </a:p>
          <a:p>
            <a:r>
              <a:rPr lang="ru-RU" sz="2400" b="1" dirty="0" smtClean="0"/>
              <a:t>· региональные (правительственные и ведомственные).</a:t>
            </a: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060174" y="490326"/>
            <a:ext cx="1080052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Нормативная и правовая база получения образования детьми с ограниченными возможностями здоровья, в том числе с инвалидностью, в образовательных организациях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0297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569843" y="689113"/>
            <a:ext cx="11246969" cy="58164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/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97564" y="556591"/>
            <a:ext cx="11489635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приказом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Минобрнауки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Российской Федерации от 30 августа 2013 г. N 1015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образования"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получения качественного образования лицами с ограниченными возможностями здоровья без дискриминации в образовательной организации создаются необходимые условия для коррекции нарушений развития и социальной адаптации, оказания ранней коррекционной помощи на основе специальных педагогических подходов и наиболее подходящих для этих лиц языков, методов и способов общения, а также условия, в максимальной степени способствующие получению образования определенного уровня и определенной направленности, а также социальному развитию этих лиц, в том числе посредством организации инклюзивного образования лиц с ограниченными возможностями здоровья (п.24).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9356" y="0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63503" y="727090"/>
            <a:ext cx="10662834" cy="55213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/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91548" y="768625"/>
            <a:ext cx="11542643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приказах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Минобрнауки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России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"Об утверждении Порядка проведения государственной итоговой аттестации по образовательным программам среднего общего образования", "Об утверждении Порядка проведения государственной итоговой аттестации по образовательным программам основного общего образования"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(от 26 декабря 2013 г. № 1339, 1400) помимо общих положений организации государственной итоговой аттестации (ГИА) рассмотрены вопросы создания условий в процессе проведения процедуры сдачи экзамена лицами с ОВЗ, детьми-инвалидами. Органам исполнительной власти субъектов Российской Федерации, осуществляющих государственное управление в сфере образования рекомендовано организовать проведение ГИА в условиях, учитывающих состояние их здоровья, особенности психофизического развития (п.37). Определены необходимые материально-технические условия проведения экзамена и предложен перечень необходимых условий и технических средств для различных групп нарушений. Предусмотрена возможность сдачи экзамена обучающимися с ОВЗ по всем предметам в устной форме.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/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54000" y="228600"/>
            <a:ext cx="11938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Международная документы: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«Всеобщая Декларация прав человека» - принята Генеральной Ассамблеей ООН 10 декабря 1948 года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«Конвенция о борьбе с дискриминацией в области образования» - Принята 14 декабря 1960 года Генеральной конференцией Организации Объединенных Наций по вопросам образования, науки в культуры (ЮНЕСКО)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«Декларация Генеральной Ассамблеей ООН о правах умственно отсталых лиц» - принята Генеральной Ассамблеей ООН 20 декабря 1971 г.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 «Декларация ООН о правах инвалидов» - провозглашена резолюцией 3447 (XXX) Генеральной Ассамблеи от 9 декабря 1975 года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5. «Всемирная программа действий в отношении инвалидов» - Принята резолюцией 37/52 Генеральной Ассамблеи ООН от 3 декабря 1982 года 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6. « Конвенция ООН о правах ребенка» - Принята резолюцией 45/25 Генеральной Ассамблеи ООН от 20 ноября 1989 г., ратифицирована Постановлением Верховного Совета СССР от 13 июня 1990 г.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7. «Стандартные правила обеспечения равных возможностей для инвалидов» - приняты резолюцией 48/96 Генеральной Ассамблеи от 20 декабря 1993 года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8. «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Саламанкская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декларация о принципах, политике и практической деятельности в сфере образования лиц с особыми потребностями» , Саламанка, Испания, 7-10 июня 1994 г.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9. «Конвенция о правах инвалидов» - принята резолюцией 61/106 Генеральной Ассамблеи от 13 декабря 2006 года 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10. «Рекомендация №R (92) 6 Комитета министров государствам-членам о последовательной политике в отношении инвалидов» - принята Комитетом министров Совета Европы 9 апреля 1992 года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11. « Осуществление Всемирной программы действий в отношении инвалидов: достижение провозглашенных в Декларации тысячелетия целей в области развития, касающихся инвалидов - принята резолюцией Генеральной Ассамблеей ООН № 62/127 от 18.12.2007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498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15900" y="-702365"/>
            <a:ext cx="116078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u="sng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u="sng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b="1" u="sng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Федеральные документы: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 «Об образовании в Российской Федерации» - Закон Российской федерации от 29 декабря 2012 года. 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 «О внесении изменений в отдельные законодательные акты Российской Федерации и признании утратившими силу законодательных актов (отдельных положений законодательных актов) Российской Федерации в связи с принятием Федерального закона «Об образовании в Российской Федерации» - Закон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Рассийской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Федерации от 2.07.2013 № 185-ФЗ.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 «О социальной защите инвалидов в Российской Федерации» - Закон Российской федерации от 24 ноября 1995 г. N 181-ФЗ (с дополнениями и изменениями) 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5. «Об основных гарантиях прав ребенка в Российской Федерации» - Закон Российской Федерации, Принят Государственной Думой 3 июля 1998 года и одобрен Советом Федерации 9 июля 1998 года, (с изменениями от 20 июля 2000 г., 22 августа, 21 декабря 2004 г., 26, 30 июня 2007 г.)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6. Национальная образовательная инициатива «Наша новая школа» (Утверждена Президент Российской Д.Медведевым 04 февраля 2010 года, Пр-271)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7.  «О ратификации Конвенции о правах инвалидов» - Федеральный закон Российской Федерации от 3 мая 2012 г. N 46-ФЗ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8.  «О мерах по реализации государственной политики в области образования и науки» - Указ Президента Российской Федерации от 7 мая 2012 года № 599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9. "О Национальной стратегии действий в интересах детей на 2012 - 2017 годы» - Указ Президента Российской Федерации от 1 июня 2012 года № 761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498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ru-RU" sz="2400" b="1" dirty="0" smtClean="0"/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66700" y="-2"/>
            <a:ext cx="11700013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u="sng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u="sng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u="sng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Правительственные документы: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 «Концепция долгосрочного социально-экономического развития РФ на период до 2020 года» - Распоряжение Правительства РФ от 17 ноября 2008 года № 1662-р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 «О плане первоочередных мероприятий до 2014 года по реализации важнейших положений Национальной стратегии действий в интересах детей на 2012 - 2017 годы» - Распоряжение Правительства Российской Федерации от 15 октября 2012 г. № 1916-р, 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 «О Концепции Федеральной целевой программы развития образования на 2011 - 2015 годы» - Распоряжение Правительства РФ от 7 февраля 2011 г. N 163-р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 «О государственной программе Российской Федерации «Доступная среда» на 2011 - 2015 годы» - Постановление Правительства РФ от 17 марта 2011 г. №175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498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ru-RU" sz="2400" dirty="0" smtClean="0"/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25</a:t>
            </a:fld>
            <a:endParaRPr lang="ru-RU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79400" y="-490330"/>
            <a:ext cx="1170940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u="sng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Ведомственные документы: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      «Положение 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психолого-медико-педагогической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комиссии» -  Приказ Министерства образования и науки Российской Федерации от 20 сентября 2013 г. N 1082 г. 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     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 - Приказ Министерства образования и науки РФ от 30 августа 2013 г. N 1014.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     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  и среднего общего образования» - Приказ Министерства образования и науки РФ от 30 августа 2013 г. N 1015 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      «О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психолого-медико-педагогическом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консилиуме 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ПМПк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образовательного учреждения) - Письмо Министерства образования Российской Федерации    от 27.03.2000 № 27/901-6)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5.      «О создании условий для получения образования детьми с ограниченными возможностями здоровья и детьми-инвалидами – Письмо Министерства образования и науки РФ  от 18.04.2008 № АФ-150/06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6.      «Об утверждении Единого квалификационного справочника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руоводителей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специалистов и служащих, раздел «Квалификационные характеристики должностей работников образования»  - Приказ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Минздравсоцразвития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   России № 593 от 14 августа 2009 г. 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7.      «Об утверждении и введении в действие федерального  государственного  образовательного стандарта начального общего образования» - Приказ Министерства образования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инауки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РФ от 6 октября 2009 года № 373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498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ru-RU" sz="2400" dirty="0" smtClean="0"/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26</a:t>
            </a:fld>
            <a:endParaRPr lang="ru-RU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56591" y="1033668"/>
            <a:ext cx="1141012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Понятие и структура  специальных образовательных условий</a:t>
            </a:r>
            <a:endParaRPr kumimoji="0" lang="ru-RU" sz="24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инклюзивной образовательной среды, направленной на развитие личности ребенка и признающей его уникальность, неповторимость и право на качественное образование опирается, в первую очередь, на модернизацию образовательной системы  образовательной организации.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Ведущим принципом инклюзивной образовательной среды является ее готовность приспосабливаться к индивидуальным потребностям различных категорий детей за счет собственного гибкого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переструктурирования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учета особых образовательных потребностей каждого включаемого ребенка.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498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11554014" cy="7277100"/>
          </a:xfrm>
        </p:spPr>
        <p:txBody>
          <a:bodyPr>
            <a:normAutofit/>
          </a:bodyPr>
          <a:lstStyle/>
          <a:p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850914"/>
            <a:ext cx="10662834" cy="5702285"/>
          </a:xfrm>
        </p:spPr>
        <p:txBody>
          <a:bodyPr>
            <a:noAutofit/>
          </a:bodyPr>
          <a:lstStyle/>
          <a:p>
            <a:r>
              <a:rPr lang="ru-RU" sz="2400" dirty="0" smtClean="0"/>
              <a:t>	</a:t>
            </a:r>
            <a:r>
              <a:rPr lang="ru-RU" sz="2400" dirty="0" smtClean="0"/>
              <a:t> </a:t>
            </a:r>
            <a:r>
              <a:rPr lang="ru-RU" sz="2800" b="1" dirty="0" smtClean="0"/>
              <a:t>Инклюзивная образовательная среда характеризуется системой ценностного отношения к обучению, воспитанию и личностному развитию любого ребенка, совокупностью ресурсов (средств, внутренних и внешних условий) для организации их образования в массовых общеобразовательных учреждениях и направленностью на индивидуальные образовательные потребности  обучающихся. </a:t>
            </a:r>
            <a:endParaRPr lang="ru-RU" sz="2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27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2498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08200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63503" y="1050939"/>
            <a:ext cx="10662834" cy="54546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ru-RU" sz="2400" b="1" dirty="0" smtClean="0"/>
              <a:t>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28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22400" y="850900"/>
            <a:ext cx="9931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Гибкий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индивидуализированный подход к созданию специальных условий обучения и воспитания для ребенка с ограниченными возможностями здоровья.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Такой подход проявляется, прежде всего, в разработке вариативного индивидуального образовательного маршрута ребенка с ОВЗ в рамках образовательного учреждения, разработкой адаптированной образовательной программы, созданием инклюзивной образовательной среды, специальных образовательных условий, соответствующих потребностям разных категорий детей с ОВЗ.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498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028700" y="635000"/>
            <a:ext cx="10788112" cy="58705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		</a:t>
            </a:r>
          </a:p>
          <a:p>
            <a:pPr marL="0" indent="0">
              <a:buNone/>
            </a:pPr>
            <a:r>
              <a:rPr lang="ru-RU" sz="2400" dirty="0"/>
              <a:t>	</a:t>
            </a:r>
            <a:r>
              <a:rPr lang="ru-RU" sz="2400" dirty="0" smtClean="0"/>
              <a:t>			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29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04900" y="698501"/>
            <a:ext cx="104775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необходимых условий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для адекватного возможностям ребенка с ОВЗ, ребенка-инвалида образования опирается на решения заседания президиума Совета при Президенте Российской Федерации по реализации приоритетных национальных проектов и демографической политике (раздел III п.5 протокола от 18 апреля 2008 г.) и изложены в  Письме Министерства образования и науки РФ от 18 апреля 2008 г. № АФ-150/06 «О создании условий для получения образования детьми с ограниченными возможностями здоровья и детьми-инвалидами».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498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128089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15878" y="1536715"/>
            <a:ext cx="10662834" cy="477109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Самым значимым решением в области защиты прав лиц с ограниченными возможностями является Конвенция о правах инвалидов (принята резолюцией 61/106 Генеральной Ассамблеи от 13 декабря 2006 года</a:t>
            </a:r>
            <a:r>
              <a:rPr lang="ru-RU" sz="2800" b="1" dirty="0" smtClean="0"/>
              <a:t>).</a:t>
            </a:r>
            <a:r>
              <a:rPr lang="ru-RU" sz="2800" dirty="0" smtClean="0"/>
              <a:t> </a:t>
            </a:r>
            <a:endParaRPr lang="ru-RU" sz="2800" dirty="0" smtClean="0"/>
          </a:p>
          <a:p>
            <a:r>
              <a:rPr lang="ru-RU" sz="2800" b="1" dirty="0" smtClean="0"/>
              <a:t>Согласно </a:t>
            </a:r>
            <a:r>
              <a:rPr lang="ru-RU" sz="2800" b="1" dirty="0" smtClean="0"/>
              <a:t>Федеральному закону Российской Федерации от 3 мая 2012 г. N 46-ФЗ "О ратификации Конвенции о правах инвалидов" Россия ратифицировала Конвенцию о правах инвалидов и приняла на себя </a:t>
            </a:r>
            <a:r>
              <a:rPr lang="ru-RU" sz="2800" b="1" dirty="0" smtClean="0"/>
              <a:t>обязательства регулирующие </a:t>
            </a:r>
            <a:r>
              <a:rPr lang="ru-RU" sz="2800" b="1" dirty="0" smtClean="0"/>
              <a:t>правоотношения в сфере образования, в том числе определение «инклюзивного образования» и механизмов его реализации.</a:t>
            </a:r>
          </a:p>
          <a:p>
            <a:r>
              <a:rPr lang="ru-RU" sz="2800" dirty="0" smtClean="0"/>
              <a:t> </a:t>
            </a:r>
            <a:endParaRPr lang="ru-RU" sz="2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2026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5500" y="800100"/>
            <a:ext cx="11036300" cy="5461000"/>
          </a:xfrm>
        </p:spPr>
        <p:txBody>
          <a:bodyPr/>
          <a:lstStyle/>
          <a:p>
            <a:r>
              <a:rPr lang="ru-RU" dirty="0" smtClean="0"/>
              <a:t>Под </a:t>
            </a:r>
            <a:r>
              <a:rPr lang="ru-RU" b="1" dirty="0" smtClean="0">
                <a:solidFill>
                  <a:srgbClr val="FF0000"/>
                </a:solidFill>
              </a:rPr>
              <a:t>специальными </a:t>
            </a:r>
            <a:r>
              <a:rPr lang="ru-RU" sz="2400" b="1" dirty="0" smtClean="0">
                <a:solidFill>
                  <a:srgbClr val="FF0000"/>
                </a:solidFill>
              </a:rPr>
              <a:t>условиями для получения образования обучающимися с ограниченными возможностями здоровья в Федеральном законе </a:t>
            </a:r>
            <a:r>
              <a:rPr lang="ru-RU" sz="2400" b="1" i="1" dirty="0" smtClean="0"/>
              <a:t>"Об образовании в Российской Федерации" понимаются условия обучения, воспитания и развития таких обучающихся, включающие в себя использование специальных образовательных программ и методов обучения и воспитания, специальных учебников, учебных пособий и дидактических материалов, специальных технических средств обучения коллективного и индивидуального пользования, предоставление услуг ассистента (помощника), оказывающего обучающимся необходимую техническую помощь, проведение групповых и индивидуальных коррекционных занятий, обеспечение доступа в здания организаций, осуществляющих образовательную деятельность, и другие условия, без которых невозможно или затруднено освоение образовательных программ обучающимися с ограниченными возможностями здоровья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30</a:t>
            </a:fld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3421" y="1066800"/>
            <a:ext cx="10198503" cy="2607619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dirty="0" smtClean="0"/>
              <a:t> </a:t>
            </a:r>
            <a:endParaRPr lang="ru-RU" sz="11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7322" y="583096"/>
            <a:ext cx="11387885" cy="5926192"/>
          </a:xfrm>
        </p:spPr>
        <p:txBody>
          <a:bodyPr>
            <a:normAutofit/>
          </a:bodyPr>
          <a:lstStyle/>
          <a:p>
            <a:pPr algn="l">
              <a:spcBef>
                <a:spcPct val="0"/>
              </a:spcBef>
              <a:buClrTx/>
            </a:pPr>
            <a:r>
              <a:rPr lang="ru-RU" altLang="ru-RU" sz="19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4070" y="410817"/>
            <a:ext cx="1146313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специальных образовательных условий, необходимых для детей с ОВЗ всех категорий, подразделяются на следующие общие направления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организационное обеспечение, психолого-педагогическое обеспечение, кадровое обеспечение.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400" b="1" dirty="0" smtClean="0"/>
              <a:t>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Организационное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обеспечение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Организационное обеспечение включает в себя  создание  нормативно-правовой базы инклюзивного образования в образовательной организации, организации сетевого взаимодействия с внешними организациями, организация различных форм обучения в образовательной организации, организация питания и медицинского обслуживания, необходимого для поддержки ребенка с ОВЗ в образовательном процессе, финансовое обеспечение, информационное обеспечение, материально-техническое обеспечение.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819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00200" y="800100"/>
            <a:ext cx="9904412" cy="5111122"/>
          </a:xfrm>
        </p:spPr>
        <p:txBody>
          <a:bodyPr>
            <a:normAutofit fontScale="92500" lnSpcReduction="10000"/>
          </a:bodyPr>
          <a:lstStyle/>
          <a:p>
            <a:endParaRPr lang="ru-RU" b="1" dirty="0" smtClean="0"/>
          </a:p>
          <a:p>
            <a:r>
              <a:rPr lang="ru-RU" b="1" dirty="0" smtClean="0"/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Программно-методическое </a:t>
            </a:r>
            <a:r>
              <a:rPr lang="ru-RU" b="1" i="1" dirty="0" smtClean="0">
                <a:solidFill>
                  <a:srgbClr val="FF0000"/>
                </a:solidFill>
              </a:rPr>
              <a:t>обеспечение образовательного процесса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/>
            </a:r>
            <a:br>
              <a:rPr lang="ru-RU" b="1" i="1" dirty="0" smtClean="0">
                <a:solidFill>
                  <a:srgbClr val="FF0000"/>
                </a:solidFill>
              </a:rPr>
            </a:br>
            <a:endParaRPr lang="ru-RU" dirty="0" smtClean="0">
              <a:solidFill>
                <a:srgbClr val="FF0000"/>
              </a:solidFill>
            </a:endParaRPr>
          </a:p>
          <a:p>
            <a:r>
              <a:rPr lang="ru-RU" sz="2400" b="1" dirty="0" smtClean="0"/>
              <a:t>Программно-методическое обеспечение должно быть ориентировано на полноценное и эффективное получение образования всеми учащимися образовательного учреждения, реализующего инклюзивную практику.</a:t>
            </a:r>
          </a:p>
          <a:p>
            <a:r>
              <a:rPr lang="ru-RU" sz="2400" b="1" dirty="0" smtClean="0"/>
              <a:t>Программно-методическое обеспечение инклюзивного образовательного процесса отражается в </a:t>
            </a:r>
            <a:r>
              <a:rPr lang="ru-RU" sz="2400" b="1" dirty="0" smtClean="0">
                <a:solidFill>
                  <a:srgbClr val="FF0000"/>
                </a:solidFill>
              </a:rPr>
              <a:t>трех документах </a:t>
            </a:r>
            <a:r>
              <a:rPr lang="ru-RU" sz="2400" b="1" dirty="0" smtClean="0"/>
              <a:t>– программе коррекционной работы, являющейся составной частью основной образовательной программы, разрабатываемой образовательной организацией на основе рекомендуемого перечня общеобразовательных программ, адаптированной основной общеобразовательной программе, адаптированной образовательной программе, разрабатываемой с учетом индивидуальных особенностей ребенка.</a:t>
            </a:r>
            <a:endParaRPr lang="ru-RU" sz="2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32</a:t>
            </a:fld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11300" y="1181100"/>
            <a:ext cx="10210800" cy="5181600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/>
              <a:t>                         </a:t>
            </a:r>
            <a:r>
              <a:rPr lang="ru-RU" sz="2400" b="1" dirty="0" smtClean="0">
                <a:solidFill>
                  <a:srgbClr val="FF0000"/>
                </a:solidFill>
              </a:rPr>
              <a:t>Кадровое </a:t>
            </a:r>
            <a:r>
              <a:rPr lang="ru-RU" sz="2400" b="1" dirty="0" smtClean="0">
                <a:solidFill>
                  <a:srgbClr val="FF0000"/>
                </a:solidFill>
              </a:rPr>
              <a:t>обеспечение</a:t>
            </a:r>
          </a:p>
          <a:p>
            <a:r>
              <a:rPr lang="ru-RU" sz="2400" b="1" dirty="0" smtClean="0"/>
              <a:t>Требования к кадровым условиям реализации  инклюзивного образования включают следующие положения:</a:t>
            </a:r>
          </a:p>
          <a:p>
            <a:r>
              <a:rPr lang="ru-RU" sz="2400" b="1" dirty="0" smtClean="0"/>
              <a:t>•  укомплектованность образовательного учреждения педагогическими и руководящими работниками, компетентными в понимании особых образовательных потребностей детей с ОВЗ,</a:t>
            </a:r>
          </a:p>
          <a:p>
            <a:r>
              <a:rPr lang="ru-RU" sz="2400" b="1" dirty="0" smtClean="0"/>
              <a:t>•    уровень квалификации педагогических и иных работников образовательного учреждения в области образования детей с ОВЗ,</a:t>
            </a:r>
          </a:p>
          <a:p>
            <a:r>
              <a:rPr lang="ru-RU" sz="2400" b="1" dirty="0" smtClean="0"/>
              <a:t>•    непрерывность профессионального развития педагогических работников образовательного учреждения в сфере коррекционной (специальной) педагогики, специальной психологии и клинической детской психологии.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33</a:t>
            </a:fld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95400" y="469900"/>
            <a:ext cx="9967912" cy="5174622"/>
          </a:xfrm>
        </p:spPr>
        <p:txBody>
          <a:bodyPr>
            <a:normAutofit fontScale="77500" lnSpcReduction="20000"/>
          </a:bodyPr>
          <a:lstStyle/>
          <a:p>
            <a:pPr lvl="1">
              <a:buNone/>
            </a:pPr>
            <a:endParaRPr lang="ru-RU" sz="2600" b="1" dirty="0" smtClean="0"/>
          </a:p>
          <a:p>
            <a:pPr lvl="1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Создание </a:t>
            </a:r>
            <a:r>
              <a:rPr lang="ru-RU" sz="2800" b="1" dirty="0" smtClean="0">
                <a:solidFill>
                  <a:srgbClr val="FF0000"/>
                </a:solidFill>
              </a:rPr>
              <a:t>специальных образовательных условий в образовательной организации</a:t>
            </a:r>
          </a:p>
          <a:p>
            <a:r>
              <a:rPr lang="ru-RU" sz="2800" b="1" dirty="0" smtClean="0"/>
              <a:t>Процесс выявления детей, нуждающихся в специальных образовательных условиях, определение этих условий и их создание организуется следующим образом</a:t>
            </a:r>
          </a:p>
          <a:p>
            <a:r>
              <a:rPr lang="ru-RU" sz="2800" b="1" dirty="0" smtClean="0"/>
              <a:t>1.  Детям с ОВЗ необходимо получить в медицинских организациях медицинские заключения с рекомендациями по организации образовательного процесса.</a:t>
            </a:r>
          </a:p>
          <a:p>
            <a:r>
              <a:rPr lang="ru-RU" sz="2800" b="1" dirty="0" smtClean="0"/>
              <a:t>2. Окружное ПМПК проводит комплексное </a:t>
            </a:r>
            <a:r>
              <a:rPr lang="ru-RU" sz="2800" b="1" dirty="0" err="1" smtClean="0"/>
              <a:t>психолого-медико-педагогическое</a:t>
            </a:r>
            <a:r>
              <a:rPr lang="ru-RU" sz="2800" b="1" dirty="0" smtClean="0"/>
              <a:t> обследование детей в целях своевременного выявления особенностей в физическом и (или) психическом развитии и (или) отклонений в поведении детей, готовит по результатам обследования детей рекомендации по созданию специальных условий образования, а также подтверждает, уточняет или изменяет ранее данные рекомендации.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34</a:t>
            </a:fld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500" y="774700"/>
            <a:ext cx="9790112" cy="513652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3. Консилиум организации определяет характер, продолжительность и эффективность создания специальных образовательных условий, составляет коллегиальное заключение </a:t>
            </a:r>
            <a:r>
              <a:rPr lang="ru-RU" sz="2400" b="1" dirty="0" err="1" smtClean="0"/>
              <a:t>ПМПк</a:t>
            </a:r>
            <a:r>
              <a:rPr lang="ru-RU" sz="2400" b="1" dirty="0" smtClean="0"/>
              <a:t>, которое содержит обобщенную характеристику структуры психофизического развития ребенка и рекомендации по специальным условиям и адаптированную образовательную программу (если это необходимо), обобщающую рекомендации специалистов.  Заключения специалистов, коллегиальное заключение </a:t>
            </a:r>
            <a:r>
              <a:rPr lang="ru-RU" sz="2400" b="1" dirty="0" err="1" smtClean="0"/>
              <a:t>ПМПк</a:t>
            </a:r>
            <a:r>
              <a:rPr lang="ru-RU" sz="2400" b="1" dirty="0" smtClean="0"/>
              <a:t> доводятся до сведения родителей (законных представителей) в доступной для понимания форме, предложенные рекомендации реализуются только с их согласия.</a:t>
            </a:r>
          </a:p>
          <a:p>
            <a:endParaRPr lang="ru-RU" sz="2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35</a:t>
            </a:fld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46200" y="546100"/>
            <a:ext cx="10158412" cy="5365122"/>
          </a:xfrm>
        </p:spPr>
        <p:txBody>
          <a:bodyPr/>
          <a:lstStyle/>
          <a:p>
            <a:r>
              <a:rPr lang="ru-RU" sz="2800" b="1" dirty="0" smtClean="0"/>
              <a:t>4. Педагогические работники совместно составляют программу коррекционной работы, представляют ее для обсуждения и согласования Управляющему Совету школы, а впоследствии реализуют. Любая программа постоянно нуждается в оценке реализации, коррекции и доработке.</a:t>
            </a:r>
          </a:p>
          <a:p>
            <a:r>
              <a:rPr lang="ru-RU" sz="2800" b="1" dirty="0" smtClean="0"/>
              <a:t>5. Одним из основных механизмов реализации коррекционной работы является оптимально выстроенное взаимодействие специалистов образовательного учреждения, обеспечивающее системное сопровождение детей с ограниченными возможностями здоровья специалистами различного профиля в образовательном процессе.</a:t>
            </a:r>
          </a:p>
          <a:p>
            <a:endParaRPr lang="ru-RU" sz="20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36</a:t>
            </a:fld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98600" y="850900"/>
            <a:ext cx="10006012" cy="5060322"/>
          </a:xfrm>
        </p:spPr>
        <p:txBody>
          <a:bodyPr/>
          <a:lstStyle/>
          <a:p>
            <a:r>
              <a:rPr lang="ru-RU" sz="2800" b="1" dirty="0" smtClean="0"/>
              <a:t>6. В системе образования должны быть созданы условия для комплексного взаимодействия общеобразовательных, специальных (коррекционных) и научных учреждений, обеспечивающих возможность восполнения недостающих кадровых ресурсов, ведения постоянной методической поддержки, получения оперативных консультаций по вопросам реализации основной образовательной программы начального общего образования детей с ОВЗ, использования научно обоснованных и достоверных инновационных разработок в области коррекционной педагогики.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37</a:t>
            </a:fld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812800"/>
            <a:ext cx="10069512" cy="509842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Таким образом, при создании индивидуально ориентированных условий реализации образовательного процесса для конкретного ребенка с какими-либо ограниченными возможностями здоровья и особыми потребностями «проявляется» вся общая спецификация образовательных условий, которая каждый раз должна быть модифицирована, индивидуализирована в соответствии возможностями и особенностями данного ребенка. </a:t>
            </a:r>
            <a:endParaRPr lang="ru-RU" sz="2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38</a:t>
            </a:fld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84200" y="0"/>
            <a:ext cx="10920412" cy="591122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4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39</a:t>
            </a:fld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1280890"/>
          </a:xfrm>
        </p:spPr>
        <p:txBody>
          <a:bodyPr>
            <a:normAutofit/>
          </a:bodyPr>
          <a:lstStyle/>
          <a:p>
            <a:pPr algn="ctr"/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889000" y="203200"/>
            <a:ext cx="10889712" cy="6302375"/>
          </a:xfrm>
        </p:spPr>
        <p:txBody>
          <a:bodyPr>
            <a:noAutofit/>
          </a:bodyPr>
          <a:lstStyle/>
          <a:p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Гарантия прав всех детей, в том числе и с ограниченными возможностями здоровья, на получение равного, бесплатного и доступного образования закреплена в целом ряде документов федерального уровня: 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/>
              <a:t>Конституции </a:t>
            </a:r>
            <a:r>
              <a:rPr lang="ru-RU" sz="2400" b="1" dirty="0" smtClean="0"/>
              <a:t>Российской Федерации, Федеральном законе от 29 декабря 2012 г. № 273-ФЗ "Об образовании в Российской Федерации", Федеральных законах от 22 августа 1996 г. № 125-ФЗ </a:t>
            </a:r>
            <a:endParaRPr lang="ru-RU" sz="2400" b="1" dirty="0" smtClean="0"/>
          </a:p>
          <a:p>
            <a:r>
              <a:rPr lang="ru-RU" sz="2400" b="1" dirty="0" smtClean="0"/>
              <a:t>"</a:t>
            </a:r>
            <a:r>
              <a:rPr lang="ru-RU" sz="2400" b="1" dirty="0" smtClean="0"/>
              <a:t>О высшем и послевузовском профессиональном образовании", от 24 ноября 1995 г. 181-ФЗ "О социальной защите инвалидов в Российской Федерации", от 24 июня 1999 г. № 120-ФЗ </a:t>
            </a:r>
            <a:endParaRPr lang="ru-RU" sz="2400" b="1" dirty="0" smtClean="0"/>
          </a:p>
          <a:p>
            <a:r>
              <a:rPr lang="ru-RU" sz="2400" b="1" dirty="0" smtClean="0"/>
              <a:t>"</a:t>
            </a:r>
            <a:r>
              <a:rPr lang="ru-RU" sz="2400" b="1" dirty="0" smtClean="0"/>
              <a:t>Об основах системы профилактики безнадзорности и правонарушений несовершеннолетних", от 24 июля 1998 г. № 124-ФЗ "Об основных гарантиях прав ребенка в Российской Федерации", от 6 октября 1999 г. № 184-ФЗ "Об общих принципах организации законодательных (представительных) и исполнительных органов государственной власти субъектов Российской Федерации", от 6 октября 2003 г. № 131-ФЗ "Об общих принципах организации местного самоуправления в Российской Федерации".</a:t>
            </a:r>
          </a:p>
          <a:p>
            <a:pPr marL="0" indent="0" algn="l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2026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258957" y="662609"/>
            <a:ext cx="1049572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Статья 43 Конституции РФ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провозглашает право каждого на образование. Принцип равноправия включает также запрещение дискриминации по состоянию здоровья. В свою очередь, родителям предоставляется право выбирать формы обучения, образовательные учреждения, защищать законные права и интересы ребенка, принимать участие в управлении образовательным учреждением.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026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808383" y="768626"/>
            <a:ext cx="11008429" cy="57369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 smtClean="0"/>
              <a:t>	</a:t>
            </a:r>
            <a:r>
              <a:rPr lang="ru-RU" sz="2400" i="1" u="sng" dirty="0" smtClean="0"/>
              <a:t>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675862" y="1020417"/>
            <a:ext cx="1131735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Федеральным законом от 30 июня 2007 г. № 120-ФЗ «О внесении изменений в отдельные законодательные акты Российской Федерации по вопросу о гражданах с ограниченными возможностями здоровья» употребляемые в нормативных правовых актах слова «с отклонениями в развитии» заменены словами «с ограниченными возможностями здоровья», то есть имеющими недостатки в физическом и (или) психическом развитии.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540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51050"/>
            <a:ext cx="11115863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583096" y="781878"/>
            <a:ext cx="11233716" cy="57236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503584" y="954158"/>
            <a:ext cx="1139686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Национальная образовательная инициатива «Наша новая школа» (утверждена Президентом Российской Федерации Д.А. Медведевым 04 февраля 2010 года, Пр-271). В нем был сформулирован основной принцип инклюзивного образования: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Новая школа – это школа для всех.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153978" y="1212865"/>
            <a:ext cx="10662834" cy="5292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04800" y="1219200"/>
            <a:ext cx="11529391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Важным федеральным документом в области образования детей-инвалидов является Государственная программа Российской Федерации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«Доступная среда»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2011–2015 годы, утвержденная Постановлением Правительства РФ от 17 марта 2011 г. № 175. В числе целевых индикаторов программы – доля общеобразовательных учреждений, в которых создана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универсальная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безбарьерная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позволяющая обеспечить совместное обучение инвалидов и лиц, не имеющих нарушений развития, в общем количестве общеобразовательных учреждений.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31" y="255825"/>
            <a:ext cx="10509007" cy="7443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397565" y="251791"/>
            <a:ext cx="11419247" cy="62537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4C2B-BE45-4B2D-936D-CE09CC7D349B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702365" y="212036"/>
            <a:ext cx="10734261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июне 2012 года Президент РФ подписал Указ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 национальной стратегии действий в интересах детей на 2012-2017 годы»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№ 761 от 01.06.2012. Стратегия действий в интересах детей признает социальную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исключенность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уязвимых категорий детей (дети-сироты и дети, оставшиеся без попечения родителей, дети-инвалиды и дети, находящиеся в социально опасном положении) и ставит задачи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законодательного закрепления правовых механизмов реализации права детей-инвалидов и детей с ограниченными возможностями здоровья на включение в существующую образовательную среду на уровне дошкольного, общего и профессионального образования (права на инклюзивное образование);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обеспечения предоставления детям качественной психологической и коррекционно-педагогической помощи в образовательных учреждениях;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нормативно-правового регулирования порядка финансирования расходов, необходимых для адресной поддержки инклюзивного обучения и социального обеспечения детей-инвалидов и детей с ограниченными возможностями здоровья.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12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2547</TotalTime>
  <Words>2304</Words>
  <Application>Microsoft Office PowerPoint</Application>
  <PresentationFormat>Произвольный</PresentationFormat>
  <Paragraphs>221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Легкий дым</vt:lpstr>
      <vt:lpstr>  Инклюзивное образования: от образовательной политики к образовательной практике</vt:lpstr>
      <vt:lpstr> </vt:lpstr>
      <vt:lpstr> </vt:lpstr>
      <vt:lpstr>Слайд 4</vt:lpstr>
      <vt:lpstr> </vt:lpstr>
      <vt:lpstr> </vt:lpstr>
      <vt:lpstr> </vt:lpstr>
      <vt:lpstr> </vt:lpstr>
      <vt:lpstr> </vt:lpstr>
      <vt:lpstr> </vt:lpstr>
      <vt:lpstr>В настоящее время основным Федеральным законом, определяющим принципы государственной политики в области образования, является Федеральный Закон «Об образовании в Российской Федерации» № 273-ФЗ от 29 декабря 2012 года, вступивший в силу с 1 сентября 2013 года.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Слайд 27</vt:lpstr>
      <vt:lpstr> </vt:lpstr>
      <vt:lpstr> </vt:lpstr>
      <vt:lpstr>Слайд 30</vt:lpstr>
      <vt:lpstr>   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k321</cp:lastModifiedBy>
  <cp:revision>209</cp:revision>
  <dcterms:created xsi:type="dcterms:W3CDTF">2015-03-17T09:24:05Z</dcterms:created>
  <dcterms:modified xsi:type="dcterms:W3CDTF">2016-06-03T05:04:11Z</dcterms:modified>
</cp:coreProperties>
</file>