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sldIdLst>
    <p:sldId id="256" r:id="rId2"/>
    <p:sldId id="319" r:id="rId3"/>
    <p:sldId id="374" r:id="rId4"/>
    <p:sldId id="322" r:id="rId5"/>
    <p:sldId id="326" r:id="rId6"/>
    <p:sldId id="372" r:id="rId7"/>
    <p:sldId id="373" r:id="rId8"/>
    <p:sldId id="375" r:id="rId9"/>
    <p:sldId id="345" r:id="rId10"/>
    <p:sldId id="350" r:id="rId11"/>
    <p:sldId id="336" r:id="rId12"/>
    <p:sldId id="338" r:id="rId13"/>
    <p:sldId id="324" r:id="rId14"/>
    <p:sldId id="323" r:id="rId15"/>
    <p:sldId id="376" r:id="rId16"/>
    <p:sldId id="328" r:id="rId17"/>
    <p:sldId id="3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33"/>
    <a:srgbClr val="F1D08F"/>
    <a:srgbClr val="F1948F"/>
    <a:srgbClr val="FF9865"/>
    <a:srgbClr val="FFCC66"/>
    <a:srgbClr val="FFCC99"/>
    <a:srgbClr val="C0C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1143" autoAdjust="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1F18FDF-8C44-4E91-B8C2-1C72CADB3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18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B08469-03B0-4AED-BEA0-5A6869551A9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40DF56-2131-41EB-9713-DEF61576250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887762-05CD-4616-B19A-490B17D25A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148E9B-2D75-4BC3-91E8-231CD82E794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ED4347-3309-4C16-9212-C605CBBFC96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FF4C54-9034-42B0-9AD1-968C2769F96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A29C74-DCCF-4E6F-A5FC-468FFC333A6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0C02AF-A7CE-4F8B-A09E-29FC6EC4AB4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49355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F3C4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-9525" y="4935538"/>
            <a:ext cx="1282700" cy="2222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79525" y="5054600"/>
          <a:ext cx="2351088" cy="609600"/>
        </p:xfrm>
        <a:graphic>
          <a:graphicData uri="http://schemas.openxmlformats.org/presentationml/2006/ole">
            <p:oleObj spid="_x0000_s105477" name="Image" r:id="rId3" imgW="2539683" imgH="609524" progId="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invGray">
          <a:xfrm>
            <a:off x="1266825" y="1125538"/>
            <a:ext cx="2368550" cy="4535487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invGray">
          <a:xfrm flipH="1">
            <a:off x="8221663" y="0"/>
            <a:ext cx="9525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invGray">
          <a:xfrm>
            <a:off x="611188" y="1916113"/>
            <a:ext cx="7921625" cy="1584325"/>
          </a:xfrm>
          <a:prstGeom prst="rect">
            <a:avLst/>
          </a:prstGeom>
          <a:noFill/>
          <a:ln w="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0" y="3500438"/>
          <a:ext cx="1258888" cy="1441450"/>
        </p:xfrm>
        <a:graphic>
          <a:graphicData uri="http://schemas.openxmlformats.org/presentationml/2006/ole">
            <p:oleObj spid="_x0000_s105478" name="Image" r:id="rId4" imgW="8673016" imgH="4647619" progId="">
              <p:embed/>
            </p:oleObj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 userDrawn="1"/>
        </p:nvGraphicFramePr>
        <p:xfrm>
          <a:off x="0" y="3500438"/>
          <a:ext cx="1258888" cy="1441450"/>
        </p:xfrm>
        <a:graphic>
          <a:graphicData uri="http://schemas.openxmlformats.org/presentationml/2006/ole">
            <p:oleObj spid="_x0000_s105479" name="Image" r:id="rId5" imgW="8673016" imgH="4647619" progId="">
              <p:embed/>
            </p:oleObj>
          </a:graphicData>
        </a:graphic>
      </p:graphicFrame>
      <p:sp>
        <p:nvSpPr>
          <p:cNvPr id="214021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1402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2920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5DC5-9692-4C9A-B49D-7AB5DA23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26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3363"/>
            <a:ext cx="2057400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019800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E3FE-F911-4FB1-8D02-B1FDD7E79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1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33363"/>
            <a:ext cx="713422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4F38-1295-4BFA-B6D1-2ED9D2479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61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33363"/>
            <a:ext cx="713422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620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DB62-014C-4C91-ACF6-ED2B22F6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2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33363"/>
            <a:ext cx="713422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62063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D8F5-3AF2-4CE2-99B7-D8566E3D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95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61CF-D10D-4595-9876-F63F1A4E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32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262E-2200-41FC-B1BF-801552187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09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60D5-C064-4525-A2D5-61F22E683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3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544B-9A44-441E-A1A5-31EBFD0B8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77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9D7C4-A4CD-4101-A04C-2896D8F6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57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6387-53D6-4A3D-95CD-3A5B67F17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71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81DE-6A2E-4F64-AEC4-72046602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74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5C3A-35A0-436C-9409-AE99A661E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6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0" y="966788"/>
            <a:ext cx="250825" cy="5891212"/>
          </a:xfrm>
          <a:prstGeom prst="rect">
            <a:avLst/>
          </a:prstGeom>
          <a:solidFill>
            <a:srgbClr val="F3C4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invGray">
          <a:xfrm>
            <a:off x="1403350" y="0"/>
            <a:ext cx="7740650" cy="1052513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30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48425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+mn-lt"/>
              </a:defRPr>
            </a:lvl1pPr>
          </a:lstStyle>
          <a:p>
            <a:pPr>
              <a:defRPr/>
            </a:pPr>
            <a:fld id="{0EB4E1EF-4674-405F-BAFA-9A393C82B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invGray">
          <a:xfrm>
            <a:off x="971550" y="0"/>
            <a:ext cx="431800" cy="10525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3004" name="Rectangle 12"/>
          <p:cNvSpPr>
            <a:spLocks noGrp="1" noChangeArrowheads="1"/>
          </p:cNvSpPr>
          <p:nvPr>
            <p:ph type="title"/>
          </p:nvPr>
        </p:nvSpPr>
        <p:spPr bwMode="black">
          <a:xfrm>
            <a:off x="1476375" y="233363"/>
            <a:ext cx="71342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0" y="0"/>
          <a:ext cx="1187450" cy="1052513"/>
        </p:xfrm>
        <a:graphic>
          <a:graphicData uri="http://schemas.openxmlformats.org/presentationml/2006/ole">
            <p:oleObj spid="_x0000_s1041" name="Image" r:id="rId17" imgW="8673016" imgH="4647619" progId="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 userDrawn="1"/>
        </p:nvGraphicFramePr>
        <p:xfrm>
          <a:off x="0" y="0"/>
          <a:ext cx="1187450" cy="1052513"/>
        </p:xfrm>
        <a:graphic>
          <a:graphicData uri="http://schemas.openxmlformats.org/presentationml/2006/ole">
            <p:oleObj spid="_x0000_s1042" name="Image" r:id="rId18" imgW="8673016" imgH="464761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3C43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341438"/>
            <a:ext cx="7329487" cy="26638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Cambria" pitchFamily="18" charset="0"/>
              </a:rPr>
              <a:t>Опыт использования  данных комплексного мониторинга при проектировании развития  </a:t>
            </a:r>
            <a:r>
              <a:rPr lang="ru-RU" sz="2800" b="1" dirty="0" smtClean="0">
                <a:latin typeface="Cambria" pitchFamily="18" charset="0"/>
              </a:rPr>
              <a:t>общеобразовательной </a:t>
            </a:r>
            <a:r>
              <a:rPr lang="ru-RU" sz="2800" b="1" dirty="0" smtClean="0">
                <a:latin typeface="Cambria" pitchFamily="18" charset="0"/>
              </a:rPr>
              <a:t>организации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Внеурочная деятельность</a:t>
            </a:r>
            <a:endParaRPr lang="ru-RU" sz="2400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92363"/>
            <a:ext cx="4210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573463"/>
            <a:ext cx="43370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Муниципальный проект</a:t>
            </a:r>
            <a:endParaRPr lang="ru-RU" sz="2400" dirty="0"/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76375" y="2276475"/>
            <a:ext cx="72945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>
                <a:solidFill>
                  <a:srgbClr val="663300"/>
                </a:solidFill>
                <a:latin typeface="Cambria" pitchFamily="18" charset="0"/>
              </a:rPr>
              <a:t>«Сертификат качества»</a:t>
            </a:r>
            <a:r>
              <a:rPr lang="ru-RU" sz="2800" b="1">
                <a:latin typeface="Cambria" pitchFamily="18" charset="0"/>
              </a:rPr>
              <a:t>: </a:t>
            </a:r>
          </a:p>
          <a:p>
            <a:r>
              <a:rPr lang="ru-RU" sz="2400" b="1">
                <a:latin typeface="Cambria" pitchFamily="18" charset="0"/>
              </a:rPr>
              <a:t>создание новой модели привлечения общественности к управлению образовательными организациями </a:t>
            </a:r>
          </a:p>
          <a:p>
            <a:r>
              <a:rPr lang="ru-RU" sz="2400" b="1">
                <a:latin typeface="Cambria" pitchFamily="18" charset="0"/>
              </a:rPr>
              <a:t>и оценке качества образования</a:t>
            </a:r>
            <a:endParaRPr lang="ru-RU" sz="2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День школы</a:t>
            </a:r>
            <a:endParaRPr lang="ru-RU" sz="2400" dirty="0"/>
          </a:p>
        </p:txBody>
      </p:sp>
      <p:pic>
        <p:nvPicPr>
          <p:cNvPr id="22532" name="Picture 3" descr="C:\Users\~\Desktop\DSCN3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21" r="10881" b="19499"/>
          <a:stretch>
            <a:fillRect/>
          </a:stretch>
        </p:blipFill>
        <p:spPr bwMode="auto">
          <a:xfrm>
            <a:off x="330200" y="1298575"/>
            <a:ext cx="38814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~\Desktop\47547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60688"/>
            <a:ext cx="4646612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Сетевые сообщества педагогов</a:t>
            </a:r>
            <a:endParaRPr lang="ru-RU" sz="2400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92" t="20679" r="14270" b="17461"/>
          <a:stretch>
            <a:fillRect/>
          </a:stretch>
        </p:blipFill>
        <p:spPr bwMode="auto">
          <a:xfrm>
            <a:off x="581025" y="1525588"/>
            <a:ext cx="8382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Сетевые сообщества педагогов</a:t>
            </a:r>
            <a:endParaRPr lang="ru-RU" sz="2400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59" t="10858" r="12457" b="26727"/>
          <a:stretch>
            <a:fillRect/>
          </a:stretch>
        </p:blipFill>
        <p:spPr bwMode="auto">
          <a:xfrm>
            <a:off x="468313" y="1477963"/>
            <a:ext cx="8486775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2275" y="233362"/>
            <a:ext cx="6918325" cy="838183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Автоматизированная информационная система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500176"/>
          <a:ext cx="77153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2"/>
                <a:gridCol w="1428760"/>
                <a:gridCol w="1357322"/>
              </a:tblGrid>
              <a:tr h="540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2015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участников предметных олимпиад,</a:t>
                      </a:r>
                      <a:r>
                        <a:rPr lang="ru-RU" sz="2400" baseline="0" dirty="0" smtClean="0"/>
                        <a:t> конкурсов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53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участников конференций</a:t>
                      </a:r>
                      <a:r>
                        <a:rPr lang="ru-RU" sz="2400" baseline="0" dirty="0" smtClean="0"/>
                        <a:t> в области ИКТ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48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Педагоги,</a:t>
                      </a:r>
                      <a:r>
                        <a:rPr lang="ru-RU" sz="2400" baseline="0" dirty="0" smtClean="0"/>
                        <a:t> имеющие публикации в области ИКТ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педагогов участников конкурсов,</a:t>
                      </a:r>
                      <a:r>
                        <a:rPr lang="ru-RU" sz="2400" baseline="0" dirty="0" smtClean="0"/>
                        <a:t> конференций в области ИКТ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Рейтинг образовательных организаций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2357430"/>
          <a:ext cx="7286676" cy="192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1357322"/>
                <a:gridCol w="1344761"/>
                <a:gridCol w="1441321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 в рейтинге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2015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МБОУ </a:t>
                      </a:r>
                    </a:p>
                    <a:p>
                      <a:r>
                        <a:rPr lang="ru-RU" sz="3200" b="1" dirty="0" smtClean="0"/>
                        <a:t>«СОШ №1»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341438"/>
            <a:ext cx="7329487" cy="26638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Cambria" pitchFamily="18" charset="0"/>
              </a:rPr>
              <a:t>Опыт использования  данных комплексного мониторинга при проектировании </a:t>
            </a:r>
            <a:r>
              <a:rPr lang="ru-RU" sz="2800" b="1" smtClean="0">
                <a:latin typeface="Cambria" pitchFamily="18" charset="0"/>
              </a:rPr>
              <a:t>развития  </a:t>
            </a:r>
            <a:r>
              <a:rPr lang="ru-RU" sz="2800" b="1" smtClean="0">
                <a:latin typeface="Cambria" pitchFamily="18" charset="0"/>
              </a:rPr>
              <a:t>общеобразовательной </a:t>
            </a:r>
            <a:r>
              <a:rPr lang="ru-RU" sz="2800" b="1" dirty="0" smtClean="0">
                <a:latin typeface="Cambria" pitchFamily="18" charset="0"/>
              </a:rPr>
              <a:t>организации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5123" name="Прямоугольник 7"/>
          <p:cNvSpPr>
            <a:spLocks noChangeArrowheads="1"/>
          </p:cNvSpPr>
          <p:nvPr/>
        </p:nvSpPr>
        <p:spPr bwMode="auto">
          <a:xfrm>
            <a:off x="1042988" y="1700213"/>
            <a:ext cx="7129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Мониторинговые исследования системы образования призваны обеспечить органы ее управления объективной, достоверной, надежной и развернутой информацией о состоянии </a:t>
            </a:r>
            <a:r>
              <a:rPr lang="ru-RU" sz="2400" b="1" dirty="0" smtClean="0"/>
              <a:t>образовательной деятельности организации.</a:t>
            </a:r>
            <a:endParaRPr lang="ru-RU" sz="24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2275" y="233363"/>
            <a:ext cx="6918325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Качество образования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33362"/>
            <a:ext cx="7134225" cy="695307"/>
          </a:xfrm>
        </p:spPr>
        <p:txBody>
          <a:bodyPr/>
          <a:lstStyle/>
          <a:p>
            <a:pPr algn="l"/>
            <a:r>
              <a:rPr lang="ru-RU" sz="2400" b="1" dirty="0" smtClean="0"/>
              <a:t>Информатизация</a:t>
            </a:r>
            <a:r>
              <a:rPr lang="ru-RU" sz="2400" dirty="0" smtClean="0"/>
              <a:t> </a:t>
            </a:r>
            <a:r>
              <a:rPr lang="ru-RU" sz="2400" b="1" dirty="0" smtClean="0"/>
              <a:t>образовательного процесса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Cambria" pitchFamily="18" charset="0"/>
              </a:rPr>
              <a:t>Информатизация школы – это процесс перехода к широкомасштабному, комплексному применению информационных технологий в различных сферах школьного информационного пространства и, в частности, учебной, административно-управленческой, сфере информационно-методического сопровождения образовательного процесса, сфере дополнительного образования в рамках внеурочной работы с учащимися на основе компьютерных технологий.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2275" y="233362"/>
            <a:ext cx="6918325" cy="838183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Автоматизированная информационная система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500176"/>
          <a:ext cx="771530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222"/>
                <a:gridCol w="1428760"/>
                <a:gridCol w="1357322"/>
              </a:tblGrid>
              <a:tr h="540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2012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участников предметных олимпиад,</a:t>
                      </a:r>
                      <a:r>
                        <a:rPr lang="ru-RU" sz="2400" baseline="0" dirty="0" smtClean="0"/>
                        <a:t> конкурсов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участников конференций</a:t>
                      </a:r>
                      <a:r>
                        <a:rPr lang="ru-RU" sz="2400" baseline="0" dirty="0" smtClean="0"/>
                        <a:t> в области ИКТ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15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Педагоги,</a:t>
                      </a:r>
                      <a:r>
                        <a:rPr lang="ru-RU" sz="2400" baseline="0" dirty="0" smtClean="0"/>
                        <a:t> имеющие публикации в области ИКТ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</a:tr>
              <a:tr h="54050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педагогов участников конкурсов,</a:t>
                      </a:r>
                      <a:r>
                        <a:rPr lang="ru-RU" sz="2400" baseline="0" dirty="0" smtClean="0"/>
                        <a:t> конференций в области ИКТ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2"/>
            <a:ext cx="7345362" cy="695307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Виртуальное методическое объединение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3367" t="11396" r="6250" b="6553"/>
          <a:stretch>
            <a:fillRect/>
          </a:stretch>
        </p:blipFill>
        <p:spPr bwMode="auto">
          <a:xfrm>
            <a:off x="928662" y="1214422"/>
            <a:ext cx="735811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Виртуальное методическое объединение</a:t>
            </a:r>
            <a:endParaRPr lang="ru-RU" sz="24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 l="16471" t="13672" r="25329" b="25781"/>
          <a:stretch>
            <a:fillRect/>
          </a:stretch>
        </p:blipFill>
        <p:spPr bwMode="auto">
          <a:xfrm>
            <a:off x="654432" y="1500174"/>
            <a:ext cx="80609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Виртуальное методическое объединение</a:t>
            </a:r>
            <a:endParaRPr lang="ru-RU" sz="24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 l="16471" t="7812" r="18741" b="6250"/>
          <a:stretch>
            <a:fillRect/>
          </a:stretch>
        </p:blipFill>
        <p:spPr bwMode="auto">
          <a:xfrm>
            <a:off x="1214414" y="1071546"/>
            <a:ext cx="7143800" cy="53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/>
              <a:t>Дистанционное обучение</a:t>
            </a:r>
            <a:endParaRPr lang="ru-RU" sz="2400" b="1" dirty="0"/>
          </a:p>
        </p:txBody>
      </p:sp>
      <p:pic>
        <p:nvPicPr>
          <p:cNvPr id="108546" name="Picture 2" descr="http://img2.vashgorod.ru/uploads/images/news/t5/f13219.jpg"/>
          <p:cNvPicPr>
            <a:picLocks noChangeAspect="1" noChangeArrowheads="1"/>
          </p:cNvPicPr>
          <p:nvPr/>
        </p:nvPicPr>
        <p:blipFill>
          <a:blip r:embed="rId2"/>
          <a:srcRect l="20028" t="27662" r="6291"/>
          <a:stretch>
            <a:fillRect/>
          </a:stretch>
        </p:blipFill>
        <p:spPr bwMode="auto">
          <a:xfrm rot="20831573">
            <a:off x="329246" y="1437909"/>
            <a:ext cx="5643602" cy="3603987"/>
          </a:xfrm>
          <a:prstGeom prst="rect">
            <a:avLst/>
          </a:prstGeom>
          <a:noFill/>
        </p:spPr>
      </p:pic>
      <p:pic>
        <p:nvPicPr>
          <p:cNvPr id="108550" name="Picture 6" descr="https://im1-tub-ru.yandex.net/i?id=196ee1bad7475cd22f34d9831533fe07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068734" cy="304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gray">
          <a:xfrm>
            <a:off x="323850" y="1268413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zh-CN" sz="2800" b="1">
                <a:latin typeface="Verdana" pitchFamily="34" charset="0"/>
              </a:rPr>
              <a:t> </a:t>
            </a:r>
            <a:endParaRPr lang="en-US" sz="2800" b="1">
              <a:latin typeface="Verdana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47813" y="233363"/>
            <a:ext cx="7345362" cy="563562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/>
              <a:t>Использование ВКС-связи</a:t>
            </a:r>
            <a:endParaRPr lang="ru-RU" sz="2400" dirty="0"/>
          </a:p>
        </p:txBody>
      </p:sp>
      <p:pic>
        <p:nvPicPr>
          <p:cNvPr id="29700" name="Picture 2" descr="C:\Users\~\Downloads\10478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990975"/>
            <a:ext cx="3651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C:\Users\~\Downloads\35907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268413"/>
            <a:ext cx="36512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C:\Users\~\Downloads\590103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50950"/>
            <a:ext cx="36528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C:\Users\~\Downloads\78304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84625"/>
            <a:ext cx="36528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2l">
  <a:themeElements>
    <a:clrScheme name="cdb2004132l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cdb2004132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db2004132l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2l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2l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244</Words>
  <Application>Microsoft Office PowerPoint</Application>
  <PresentationFormat>Экран (4:3)</PresentationFormat>
  <Paragraphs>78</Paragraphs>
  <Slides>17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cdb2004132l</vt:lpstr>
      <vt:lpstr>Image</vt:lpstr>
      <vt:lpstr>Опыт использования  данных комплексного мониторинга при проектировании развития  общеобразовательной организации</vt:lpstr>
      <vt:lpstr>Качество образования</vt:lpstr>
      <vt:lpstr>Информатизация образовательного процесса</vt:lpstr>
      <vt:lpstr>Автоматизированная информационная система</vt:lpstr>
      <vt:lpstr>Виртуальное методическое объединение</vt:lpstr>
      <vt:lpstr>Виртуальное методическое объединение</vt:lpstr>
      <vt:lpstr>Виртуальное методическое объединение</vt:lpstr>
      <vt:lpstr>Дистанционное обучение</vt:lpstr>
      <vt:lpstr>Использование ВКС-связи</vt:lpstr>
      <vt:lpstr>Внеурочная деятельность</vt:lpstr>
      <vt:lpstr>Муниципальный проект</vt:lpstr>
      <vt:lpstr>День школы</vt:lpstr>
      <vt:lpstr>Сетевые сообщества педагогов</vt:lpstr>
      <vt:lpstr>Сетевые сообщества педагогов</vt:lpstr>
      <vt:lpstr>Автоматизированная информационная система</vt:lpstr>
      <vt:lpstr>Рейтинг образовательных организаций</vt:lpstr>
      <vt:lpstr>Опыт использования  данных комплексного мониторинга при проектировании развития  общеобразовательной организации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правовое обеспечение деятельности дошкольного образовательного учреждения</dc:title>
  <dc:creator>Яловицкая Н.И.</dc:creator>
  <cp:lastModifiedBy>user</cp:lastModifiedBy>
  <cp:revision>115</cp:revision>
  <dcterms:created xsi:type="dcterms:W3CDTF">2007-03-16T04:34:41Z</dcterms:created>
  <dcterms:modified xsi:type="dcterms:W3CDTF">2016-03-24T03:00:12Z</dcterms:modified>
</cp:coreProperties>
</file>