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60" r:id="rId4"/>
    <p:sldId id="256" r:id="rId5"/>
    <p:sldId id="261" r:id="rId6"/>
    <p:sldId id="258" r:id="rId7"/>
    <p:sldId id="262" r:id="rId8"/>
    <p:sldId id="259" r:id="rId9"/>
    <p:sldId id="257" r:id="rId10"/>
    <p:sldId id="263" r:id="rId11"/>
    <p:sldId id="264" r:id="rId12"/>
    <p:sldId id="265" r:id="rId13"/>
    <p:sldId id="266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F33343-CD6E-4C17-8ECC-B3AADFF8FDD5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938BBF-FEB3-4332-BE1B-C4F9D5AE5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33343-CD6E-4C17-8ECC-B3AADFF8FDD5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38BBF-FEB3-4332-BE1B-C4F9D5AE5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33343-CD6E-4C17-8ECC-B3AADFF8FDD5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38BBF-FEB3-4332-BE1B-C4F9D5AE5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3343-CD6E-4C17-8ECC-B3AADFF8FDD5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8BBF-FEB3-4332-BE1B-C4F9D5AE5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3343-CD6E-4C17-8ECC-B3AADFF8FDD5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8BBF-FEB3-4332-BE1B-C4F9D5AE5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3343-CD6E-4C17-8ECC-B3AADFF8FDD5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8BBF-FEB3-4332-BE1B-C4F9D5AE5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3343-CD6E-4C17-8ECC-B3AADFF8FDD5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8BBF-FEB3-4332-BE1B-C4F9D5AE5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3343-CD6E-4C17-8ECC-B3AADFF8FDD5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8BBF-FEB3-4332-BE1B-C4F9D5AE5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3343-CD6E-4C17-8ECC-B3AADFF8FDD5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8BBF-FEB3-4332-BE1B-C4F9D5AE5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3343-CD6E-4C17-8ECC-B3AADFF8FDD5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8BBF-FEB3-4332-BE1B-C4F9D5AE5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3343-CD6E-4C17-8ECC-B3AADFF8FDD5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8BBF-FEB3-4332-BE1B-C4F9D5AE5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33343-CD6E-4C17-8ECC-B3AADFF8FDD5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38BBF-FEB3-4332-BE1B-C4F9D5AE59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3343-CD6E-4C17-8ECC-B3AADFF8FDD5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8BBF-FEB3-4332-BE1B-C4F9D5AE5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3343-CD6E-4C17-8ECC-B3AADFF8FDD5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8BBF-FEB3-4332-BE1B-C4F9D5AE5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3343-CD6E-4C17-8ECC-B3AADFF8FDD5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8BBF-FEB3-4332-BE1B-C4F9D5AE5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0F33343-CD6E-4C17-8ECC-B3AADFF8FDD5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C938BBF-FEB3-4332-BE1B-C4F9D5AE5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3343-CD6E-4C17-8ECC-B3AADFF8FDD5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8BBF-FEB3-4332-BE1B-C4F9D5AE5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3343-CD6E-4C17-8ECC-B3AADFF8FDD5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8BBF-FEB3-4332-BE1B-C4F9D5AE5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3343-CD6E-4C17-8ECC-B3AADFF8FDD5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8BBF-FEB3-4332-BE1B-C4F9D5AE5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F33343-CD6E-4C17-8ECC-B3AADFF8FDD5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938BBF-FEB3-4332-BE1B-C4F9D5AE59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0F33343-CD6E-4C17-8ECC-B3AADFF8FDD5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C938BBF-FEB3-4332-BE1B-C4F9D5AE5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3343-CD6E-4C17-8ECC-B3AADFF8FDD5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8BBF-FEB3-4332-BE1B-C4F9D5AE5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33343-CD6E-4C17-8ECC-B3AADFF8FDD5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38BBF-FEB3-4332-BE1B-C4F9D5AE59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3343-CD6E-4C17-8ECC-B3AADFF8FDD5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8BBF-FEB3-4332-BE1B-C4F9D5AE5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3343-CD6E-4C17-8ECC-B3AADFF8FDD5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8BBF-FEB3-4332-BE1B-C4F9D5AE5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3343-CD6E-4C17-8ECC-B3AADFF8FDD5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8BBF-FEB3-4332-BE1B-C4F9D5AE5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3343-CD6E-4C17-8ECC-B3AADFF8FDD5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8BBF-FEB3-4332-BE1B-C4F9D5AE5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33343-CD6E-4C17-8ECC-B3AADFF8FDD5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38BBF-FEB3-4332-BE1B-C4F9D5AE59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33343-CD6E-4C17-8ECC-B3AADFF8FDD5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38BBF-FEB3-4332-BE1B-C4F9D5AE5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33343-CD6E-4C17-8ECC-B3AADFF8FDD5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38BBF-FEB3-4332-BE1B-C4F9D5AE59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33343-CD6E-4C17-8ECC-B3AADFF8FDD5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38BBF-FEB3-4332-BE1B-C4F9D5AE5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0F33343-CD6E-4C17-8ECC-B3AADFF8FDD5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38BBF-FEB3-4332-BE1B-C4F9D5AE5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F33343-CD6E-4C17-8ECC-B3AADFF8FDD5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938BBF-FEB3-4332-BE1B-C4F9D5AE59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0F33343-CD6E-4C17-8ECC-B3AADFF8FDD5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C938BBF-FEB3-4332-BE1B-C4F9D5AE5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33343-CD6E-4C17-8ECC-B3AADFF8FDD5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38BBF-FEB3-4332-BE1B-C4F9D5AE5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0F33343-CD6E-4C17-8ECC-B3AADFF8FDD5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C938BBF-FEB3-4332-BE1B-C4F9D5AE5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332656"/>
            <a:ext cx="8229600" cy="5904656"/>
          </a:xfrm>
        </p:spPr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СИСТЕМА РАБОТЫ ШКОЛЫ ПО ПРИВЛЕЧЕНИЮ И ЗАКРЕПЛЕНИЮ 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МОЛОДЫХ СПЕЦИАЛИСТОВ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Светлана Геннадьевна Корниенко,</a:t>
            </a:r>
          </a:p>
          <a:p>
            <a:pPr algn="ctr">
              <a:buNone/>
            </a:pPr>
            <a:r>
              <a:rPr lang="ru-RU" dirty="0" smtClean="0"/>
              <a:t>директор МБОУ "СОШ №6", </a:t>
            </a:r>
          </a:p>
          <a:p>
            <a:pPr algn="ctr">
              <a:buNone/>
            </a:pPr>
            <a:r>
              <a:rPr lang="ru-RU" dirty="0" err="1" smtClean="0"/>
              <a:t>Мариинский</a:t>
            </a:r>
            <a:r>
              <a:rPr lang="ru-RU" dirty="0" smtClean="0"/>
              <a:t> муниципальный район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АИС     Кадры образовательных учреждений    Отчеты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6085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 smtClean="0"/>
              <a:t>Профессиональные характеристики работников образовательного учреждения </a:t>
            </a:r>
          </a:p>
          <a:p>
            <a:r>
              <a:rPr lang="ru-RU" sz="2400" b="1" dirty="0" smtClean="0"/>
              <a:t>Работников в должности</a:t>
            </a:r>
            <a:endParaRPr lang="ru-RU" sz="2400" dirty="0" smtClean="0"/>
          </a:p>
          <a:p>
            <a:r>
              <a:rPr lang="ru-RU" sz="2400" b="1" dirty="0" smtClean="0"/>
              <a:t>Высшее      имеют квалификацию "Менеджер в образовании"</a:t>
            </a:r>
            <a:endParaRPr lang="ru-RU" sz="2400" dirty="0" smtClean="0"/>
          </a:p>
          <a:p>
            <a:r>
              <a:rPr lang="ru-RU" sz="2400" b="1" dirty="0" smtClean="0"/>
              <a:t>Педагогическое    в соответствии с преподаваемой дисциплиной</a:t>
            </a:r>
            <a:endParaRPr lang="ru-RU" sz="2400" dirty="0" smtClean="0"/>
          </a:p>
          <a:p>
            <a:r>
              <a:rPr lang="ru-RU" sz="2400" b="1" dirty="0" smtClean="0"/>
              <a:t>неполное высшее    педагогическое</a:t>
            </a:r>
            <a:endParaRPr lang="ru-RU" sz="2400" dirty="0" smtClean="0"/>
          </a:p>
          <a:p>
            <a:r>
              <a:rPr lang="ru-RU" sz="2400" b="1" dirty="0" smtClean="0"/>
              <a:t>в соответствии с преподаваемой дисциплиной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АИС     Кадры образовательных учреждений    Отчеты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u="sng" dirty="0" smtClean="0"/>
              <a:t>Характеристика работников: возраст, стаж </a:t>
            </a:r>
          </a:p>
          <a:p>
            <a:r>
              <a:rPr lang="ru-RU" sz="3600" b="1" dirty="0" smtClean="0"/>
              <a:t>Работников в должности</a:t>
            </a:r>
          </a:p>
          <a:p>
            <a:endParaRPr lang="ru-RU" sz="3600" dirty="0" smtClean="0"/>
          </a:p>
          <a:p>
            <a:r>
              <a:rPr lang="ru-RU" sz="3600" b="1" dirty="0" smtClean="0"/>
              <a:t>Возраст : менее 20  20-30  31-35  36-45  46-55  56-60  Более 60</a:t>
            </a:r>
          </a:p>
          <a:p>
            <a:endParaRPr lang="ru-RU" sz="3600" dirty="0" smtClean="0"/>
          </a:p>
          <a:p>
            <a:r>
              <a:rPr lang="ru-RU" sz="3600" b="1" dirty="0" smtClean="0"/>
              <a:t>Стаж  0-3  3-5  5-10  10-25  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/>
              <a:t>Мысли </a:t>
            </a:r>
            <a:r>
              <a:rPr lang="ru-RU" sz="4800" dirty="0"/>
              <a:t>глобально – действуй </a:t>
            </a:r>
            <a:r>
              <a:rPr lang="ru-RU" sz="4800" dirty="0" smtClean="0"/>
              <a:t>локально</a:t>
            </a:r>
            <a:endParaRPr lang="ru-RU" sz="48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249424"/>
            <a:ext cx="8640960" cy="43251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ru-RU" dirty="0"/>
          </a:p>
          <a:p>
            <a:pPr algn="ctr">
              <a:buNone/>
            </a:pPr>
            <a:r>
              <a:rPr lang="ru-RU" sz="3600" dirty="0" smtClean="0"/>
              <a:t>Качество образования</a:t>
            </a:r>
            <a:r>
              <a:rPr lang="ru-RU" sz="3600" dirty="0" smtClean="0"/>
              <a:t>, позволяющее обеспечить </a:t>
            </a:r>
            <a:endParaRPr lang="ru-RU" sz="3600" dirty="0" smtClean="0"/>
          </a:p>
          <a:p>
            <a:pPr marL="852678" indent="-742950" algn="ctr">
              <a:buFont typeface="+mj-lt"/>
              <a:buAutoNum type="arabicPeriod"/>
            </a:pPr>
            <a:r>
              <a:rPr lang="ru-RU" sz="3600" b="1" dirty="0" smtClean="0">
                <a:solidFill>
                  <a:srgbClr val="C00000"/>
                </a:solidFill>
              </a:rPr>
              <a:t>экономический </a:t>
            </a:r>
            <a:r>
              <a:rPr lang="ru-RU" sz="3600" b="1" dirty="0" smtClean="0">
                <a:solidFill>
                  <a:srgbClr val="C00000"/>
                </a:solidFill>
              </a:rPr>
              <a:t>и социальный прогресс общества 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852678" indent="-742950" algn="ctr">
              <a:buFont typeface="+mj-lt"/>
              <a:buAutoNum type="arabicPeriod"/>
            </a:pPr>
            <a:r>
              <a:rPr lang="ru-RU" sz="3600" b="1" dirty="0" smtClean="0">
                <a:solidFill>
                  <a:srgbClr val="C00000"/>
                </a:solidFill>
              </a:rPr>
              <a:t>личный </a:t>
            </a:r>
            <a:r>
              <a:rPr lang="ru-RU" sz="3600" b="1" dirty="0" smtClean="0">
                <a:solidFill>
                  <a:srgbClr val="C00000"/>
                </a:solidFill>
              </a:rPr>
              <a:t>жизненный успех отдельно взятого </a:t>
            </a:r>
            <a:r>
              <a:rPr lang="ru-RU" sz="3600" b="1" dirty="0" smtClean="0">
                <a:solidFill>
                  <a:srgbClr val="C00000"/>
                </a:solidFill>
              </a:rPr>
              <a:t>человека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None/>
            </a:pP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368153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Исходные показатели доли молодых специалистов в учительском корпусе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на 2013 год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772816"/>
            <a:ext cx="8064896" cy="468052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 бюджетном послании 2012 года  президент РФ В.В. Путин поставил </a:t>
            </a:r>
            <a:r>
              <a:rPr lang="ru-RU" dirty="0" err="1" smtClean="0">
                <a:solidFill>
                  <a:schemeClr val="tx1"/>
                </a:solidFill>
              </a:rPr>
              <a:t>залачу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довести количество молодых специалистов в образовательных учреждениях до 10%.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По данным аналитических материалов </a:t>
            </a:r>
            <a:r>
              <a:rPr lang="ru-RU" dirty="0" err="1" smtClean="0">
                <a:solidFill>
                  <a:schemeClr val="tx1"/>
                </a:solidFill>
              </a:rPr>
              <a:t>ДОиН</a:t>
            </a:r>
            <a:r>
              <a:rPr lang="ru-RU" dirty="0" smtClean="0">
                <a:solidFill>
                  <a:schemeClr val="tx1"/>
                </a:solidFill>
              </a:rPr>
              <a:t> Кемеровской области 2013 г.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молодых специалистов - 3,9%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 МБОУ «СОШ №6»  - 5.1%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dirty="0" smtClean="0"/>
              <a:t>Август  2013</a:t>
            </a:r>
          </a:p>
          <a:p>
            <a:pPr algn="ctr">
              <a:buNone/>
            </a:pPr>
            <a:r>
              <a:rPr lang="ru-RU" sz="4400" dirty="0" smtClean="0"/>
              <a:t> Департамент образования и науки Кемеровской области «Развитие и обновление кадрового потенциала региональной системы образования на 2013–2016 годы» областная программа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pPr lvl="0" indent="342900" algn="l" fontAlgn="base">
              <a:spcAft>
                <a:spcPct val="0"/>
              </a:spcAft>
              <a:tabLst>
                <a:tab pos="228600" algn="l"/>
              </a:tabLst>
            </a:pPr>
            <a:r>
              <a:rPr lang="ru-RU" sz="2400" dirty="0" smtClean="0">
                <a:latin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</a:rPr>
            </a:br>
            <a:r>
              <a:rPr lang="ru-RU" sz="40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Показатели АИС МБОУ "СОШ №6". Кадры. Демографическая характеристика на 05.09.2013г</a:t>
            </a:r>
            <a:r>
              <a:rPr lang="ru-RU" sz="36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3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(чел/%) </a:t>
            </a:r>
            <a:r>
              <a:rPr lang="ru-RU" sz="3600" dirty="0" smtClean="0">
                <a:latin typeface="Arial" pitchFamily="34" charset="0"/>
              </a:rPr>
              <a:t/>
            </a:r>
            <a:br>
              <a:rPr lang="ru-RU" sz="3600" dirty="0" smtClean="0">
                <a:latin typeface="Arial" pitchFamily="34" charset="0"/>
              </a:rPr>
            </a:b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2132857"/>
          <a:ext cx="7515749" cy="4389120"/>
        </p:xfrm>
        <a:graphic>
          <a:graphicData uri="http://schemas.openxmlformats.org/drawingml/2006/table">
            <a:tbl>
              <a:tblPr/>
              <a:tblGrid>
                <a:gridCol w="2374796"/>
                <a:gridCol w="666438"/>
                <a:gridCol w="1207238"/>
                <a:gridCol w="1008112"/>
                <a:gridCol w="1008112"/>
                <a:gridCol w="1251053"/>
              </a:tblGrid>
              <a:tr h="13198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Должность / возраст, стаж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Менее 20 лет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20-30 лет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31-35 лет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Стаж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0-3 года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Более 25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22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Педагогических работников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0/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9/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21,4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12/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28,6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2/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17/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22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 учителей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0/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7/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15,5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12/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30,8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0/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17/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43,6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Инновационный  проект МБОУ «СОШ №6» «Система работы школы по привлечению и закреплению молодых специалистов»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92487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900" dirty="0" smtClean="0"/>
              <a:t>Объект педагогического проекта: процесс обновления кадрового состава МБОУ «СОШ №6» </a:t>
            </a:r>
          </a:p>
          <a:p>
            <a:pPr algn="ctr">
              <a:buNone/>
            </a:pPr>
            <a:r>
              <a:rPr lang="ru-RU" sz="3900" dirty="0" smtClean="0"/>
              <a:t>Предмет педагогического проекта: система работы школы по привлечению и закреплению молодых специалистов  в ОУ</a:t>
            </a:r>
          </a:p>
          <a:p>
            <a:pPr algn="ctr">
              <a:buNone/>
            </a:pPr>
            <a:r>
              <a:rPr lang="ru-RU" sz="3900" dirty="0" smtClean="0"/>
              <a:t>Срок реализации 3 года (2013 –2016 гг.) </a:t>
            </a:r>
            <a:endParaRPr lang="ru-RU" sz="3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lvl="0"/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Показатели АИС. Кадры. Демографическая характеристика на 05.09.2016г. (чел/%)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6" y="1700809"/>
          <a:ext cx="7644231" cy="4267168"/>
        </p:xfrm>
        <a:graphic>
          <a:graphicData uri="http://schemas.openxmlformats.org/drawingml/2006/table">
            <a:tbl>
              <a:tblPr/>
              <a:tblGrid>
                <a:gridCol w="3114933"/>
                <a:gridCol w="785079"/>
                <a:gridCol w="958373"/>
                <a:gridCol w="869100"/>
                <a:gridCol w="958373"/>
                <a:gridCol w="958373"/>
              </a:tblGrid>
              <a:tr h="1152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2016-2017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Должность / возраст, стаж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Менее 20 лет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20-30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31-35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Стаж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0-3 года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Более 25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Педагогических работников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2,2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13/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29,5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2/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20,5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36,4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 учителей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2,5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12/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30,0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2/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20,0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600200"/>
            <a:ext cx="7632848" cy="4525963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4400" dirty="0" smtClean="0"/>
              <a:t>В </a:t>
            </a:r>
            <a:r>
              <a:rPr lang="ru-RU" sz="4400" dirty="0"/>
              <a:t>2016 году </a:t>
            </a:r>
            <a:r>
              <a:rPr lang="ru-RU" sz="4400" dirty="0" smtClean="0"/>
              <a:t>молодых специалистов МБОУ «СОШ №6» – </a:t>
            </a:r>
            <a:r>
              <a:rPr lang="ru-RU" sz="4400" dirty="0"/>
              <a:t>20% </a:t>
            </a:r>
            <a:r>
              <a:rPr lang="ru-RU" sz="4400" dirty="0" smtClean="0"/>
              <a:t>(</a:t>
            </a:r>
            <a:r>
              <a:rPr lang="ru-RU" sz="4400" dirty="0"/>
              <a:t>5% в 2013г.). </a:t>
            </a:r>
            <a:endParaRPr lang="ru-RU" sz="4400" dirty="0" smtClean="0"/>
          </a:p>
          <a:p>
            <a:pPr algn="just">
              <a:buNone/>
            </a:pPr>
            <a:r>
              <a:rPr lang="ru-RU" sz="4400" dirty="0" smtClean="0"/>
              <a:t>Возраст </a:t>
            </a:r>
            <a:r>
              <a:rPr lang="ru-RU" sz="4400" dirty="0"/>
              <a:t>педагогических работников до 30 лет составляет 32% (по плану 20%).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Результат работы по инновационной программе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Целевые показатели Госпрограммы РФ </a:t>
            </a:r>
            <a:br>
              <a:rPr lang="ru-RU" sz="2400" b="1" dirty="0" smtClean="0"/>
            </a:br>
            <a:r>
              <a:rPr lang="ru-RU" sz="2400" b="1" dirty="0" smtClean="0"/>
              <a:t>«Развитие образования на 2013 - 2020 годы» </a:t>
            </a:r>
            <a:br>
              <a:rPr lang="ru-RU" sz="2400" b="1" dirty="0" smtClean="0"/>
            </a:br>
            <a:r>
              <a:rPr lang="ru-RU" sz="2400" b="1" dirty="0" smtClean="0"/>
              <a:t>(утв. Постановлением Правительства РФ</a:t>
            </a:r>
            <a:br>
              <a:rPr lang="ru-RU" sz="2400" b="1" dirty="0" smtClean="0"/>
            </a:br>
            <a:r>
              <a:rPr lang="ru-RU" sz="2400" b="1" dirty="0" smtClean="0"/>
              <a:t> от 15 апреля 2014 г. N 295)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36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п.32. Удельный вес численности учителей общеобразовательных организаций в возрасте до 35 лет в общей численности учителей общеобразовательных организаций </a:t>
            </a:r>
          </a:p>
          <a:p>
            <a:pPr>
              <a:buNone/>
            </a:pPr>
            <a:r>
              <a:rPr lang="ru-RU" sz="3600" b="1" dirty="0" smtClean="0"/>
              <a:t>в 2016  -  22%   (23% в 2017 году</a:t>
            </a:r>
            <a:r>
              <a:rPr lang="ru-RU" sz="3600" dirty="0" smtClean="0"/>
              <a:t>)</a:t>
            </a:r>
          </a:p>
          <a:p>
            <a:pPr>
              <a:buNone/>
            </a:pPr>
            <a:r>
              <a:rPr lang="ru-RU" sz="3600" dirty="0" smtClean="0"/>
              <a:t>В МБОУ "СОШ №6" в 2016 году - 37,5%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АИС     Кадры образовательных учреждений    Отчеты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16832"/>
            <a:ext cx="8229600" cy="44644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 smtClean="0"/>
              <a:t>Характеристика работников ОУ: </a:t>
            </a:r>
            <a:r>
              <a:rPr lang="ru-RU" sz="3200" b="1" u="sng" dirty="0" smtClean="0"/>
              <a:t>демографические характеристики </a:t>
            </a:r>
          </a:p>
          <a:p>
            <a:r>
              <a:rPr lang="ru-RU" sz="3200" b="1" dirty="0" smtClean="0"/>
              <a:t>Работников в должности</a:t>
            </a:r>
            <a:endParaRPr lang="ru-RU" sz="3200" dirty="0" smtClean="0"/>
          </a:p>
          <a:p>
            <a:r>
              <a:rPr lang="ru-RU" sz="3200" b="1" dirty="0" smtClean="0"/>
              <a:t>молодых специалистов    </a:t>
            </a:r>
          </a:p>
          <a:p>
            <a:r>
              <a:rPr lang="ru-RU" sz="3200" b="1" dirty="0" smtClean="0"/>
              <a:t>Мужчин       пенсионеров по возрасту</a:t>
            </a:r>
            <a:endParaRPr lang="ru-RU" sz="3200" dirty="0" smtClean="0"/>
          </a:p>
          <a:p>
            <a:r>
              <a:rPr lang="ru-RU" sz="3200" b="1" dirty="0" smtClean="0"/>
              <a:t>Женщин      пенсионеров по возрасту</a:t>
            </a:r>
            <a:endParaRPr lang="ru-RU" sz="3200" dirty="0" smtClean="0"/>
          </a:p>
          <a:p>
            <a:pPr>
              <a:buNone/>
            </a:pPr>
            <a:r>
              <a:rPr lang="ru-RU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424</Words>
  <Application>Microsoft Office PowerPoint</Application>
  <PresentationFormat>Экран (4:3)</PresentationFormat>
  <Paragraphs>117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Открытая</vt:lpstr>
      <vt:lpstr>1_Тема Office</vt:lpstr>
      <vt:lpstr>Городская</vt:lpstr>
      <vt:lpstr>Слайд 1</vt:lpstr>
      <vt:lpstr>Исходные показатели доли молодых специалистов в учительском корпусе  на 2013 год </vt:lpstr>
      <vt:lpstr>Слайд 3</vt:lpstr>
      <vt:lpstr> Показатели АИС МБОУ "СОШ №6". Кадры. Демографическая характеристика на 05.09.2013г. (чел/%)  </vt:lpstr>
      <vt:lpstr> Инновационный  проект МБОУ «СОШ №6» «Система работы школы по привлечению и закреплению молодых специалистов» </vt:lpstr>
      <vt:lpstr> Показатели АИС. Кадры. Демографическая характеристика на 05.09.2016г. (чел/%) </vt:lpstr>
      <vt:lpstr>Результат работы по инновационной программе </vt:lpstr>
      <vt:lpstr>Целевые показатели Госпрограммы РФ  «Развитие образования на 2013 - 2020 годы»  (утв. Постановлением Правительства РФ  от 15 апреля 2014 г. N 295)</vt:lpstr>
      <vt:lpstr> АИС     Кадры образовательных учреждений    Отчеты   </vt:lpstr>
      <vt:lpstr> АИС     Кадры образовательных учреждений    Отчеты   </vt:lpstr>
      <vt:lpstr> АИС     Кадры образовательных учреждений    Отчеты   </vt:lpstr>
      <vt:lpstr>Мысли глобально – действуй локально</vt:lpstr>
    </vt:vector>
  </TitlesOfParts>
  <Company>Home-2012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Исходные показатели доли молодых специалистов в учительском корпусе  на 2013 год </dc:title>
  <dc:creator>Admin</dc:creator>
  <cp:lastModifiedBy>Admin</cp:lastModifiedBy>
  <cp:revision>16</cp:revision>
  <dcterms:created xsi:type="dcterms:W3CDTF">2016-11-22T04:18:26Z</dcterms:created>
  <dcterms:modified xsi:type="dcterms:W3CDTF">2016-11-23T04:59:47Z</dcterms:modified>
</cp:coreProperties>
</file>