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83" r:id="rId2"/>
    <p:sldId id="314" r:id="rId3"/>
    <p:sldId id="306" r:id="rId4"/>
    <p:sldId id="307" r:id="rId5"/>
    <p:sldId id="313" r:id="rId6"/>
    <p:sldId id="286" r:id="rId7"/>
    <p:sldId id="299" r:id="rId8"/>
    <p:sldId id="311" r:id="rId9"/>
    <p:sldId id="310" r:id="rId10"/>
    <p:sldId id="315" r:id="rId11"/>
    <p:sldId id="30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50" d="100"/>
          <a:sy n="50" d="100"/>
        </p:scale>
        <p:origin x="-186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650B4-79DE-4466-9131-3619CB079E4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DAC890-8726-4C68-9C1D-656C5B2F69F0}">
      <dgm:prSet phldrT="[Текст]" custT="1"/>
      <dgm:spPr/>
      <dgm:t>
        <a:bodyPr/>
        <a:lstStyle/>
        <a:p>
          <a:r>
            <a:rPr lang="ru-RU" sz="2400" b="1" dirty="0" smtClean="0">
              <a:latin typeface="Cambria" pitchFamily="18" charset="0"/>
            </a:rPr>
            <a:t>Информационно-методическое сопровождение муниципальной                        системы образования</a:t>
          </a:r>
          <a:endParaRPr lang="ru-RU" sz="2400" b="1" dirty="0">
            <a:latin typeface="Cambria" panose="02040503050406030204" pitchFamily="18" charset="0"/>
          </a:endParaRPr>
        </a:p>
      </dgm:t>
    </dgm:pt>
    <dgm:pt modelId="{F47A0B9D-23F1-4551-9F60-4CB76D14F6B0}" type="parTrans" cxnId="{23299842-E238-4FD7-B090-C07D9308EAE1}">
      <dgm:prSet/>
      <dgm:spPr/>
      <dgm:t>
        <a:bodyPr/>
        <a:lstStyle/>
        <a:p>
          <a:endParaRPr lang="ru-RU" sz="2000" b="1">
            <a:latin typeface="Cambria" panose="02040503050406030204" pitchFamily="18" charset="0"/>
          </a:endParaRPr>
        </a:p>
      </dgm:t>
    </dgm:pt>
    <dgm:pt modelId="{08DCB9BA-523A-477F-9E07-1CB7F21B8424}" type="sibTrans" cxnId="{23299842-E238-4FD7-B090-C07D9308EAE1}">
      <dgm:prSet/>
      <dgm:spPr/>
      <dgm:t>
        <a:bodyPr/>
        <a:lstStyle/>
        <a:p>
          <a:endParaRPr lang="ru-RU" sz="2000" b="1">
            <a:latin typeface="Cambria" panose="02040503050406030204" pitchFamily="18" charset="0"/>
          </a:endParaRPr>
        </a:p>
      </dgm:t>
    </dgm:pt>
    <dgm:pt modelId="{F06DB6B2-B375-45AB-8921-BAD7C925691D}">
      <dgm:prSet phldrT="[Текст]" custT="1"/>
      <dgm:spPr/>
      <dgm:t>
        <a:bodyPr/>
        <a:lstStyle/>
        <a:p>
          <a:r>
            <a:rPr lang="ru-RU" sz="2400" b="1" dirty="0" smtClean="0">
              <a:latin typeface="Cambria" panose="02040503050406030204" pitchFamily="18" charset="0"/>
            </a:rPr>
            <a:t>АИС «Образование Кемеровской области»</a:t>
          </a:r>
          <a:endParaRPr lang="ru-RU" sz="2400" b="1" dirty="0">
            <a:latin typeface="Cambria" panose="02040503050406030204" pitchFamily="18" charset="0"/>
          </a:endParaRPr>
        </a:p>
      </dgm:t>
    </dgm:pt>
    <dgm:pt modelId="{1631D0BA-DB38-42ED-8B7D-33A665E0FF5F}" type="parTrans" cxnId="{0A74CEFC-83C1-4221-BBB1-0CECE7B10C3D}">
      <dgm:prSet/>
      <dgm:spPr/>
      <dgm:t>
        <a:bodyPr/>
        <a:lstStyle/>
        <a:p>
          <a:endParaRPr lang="ru-RU" sz="2000" b="1">
            <a:latin typeface="Cambria" panose="02040503050406030204" pitchFamily="18" charset="0"/>
          </a:endParaRPr>
        </a:p>
      </dgm:t>
    </dgm:pt>
    <dgm:pt modelId="{3EFDF4F7-9CC1-4A82-A590-7D2E03649ABD}" type="sibTrans" cxnId="{0A74CEFC-83C1-4221-BBB1-0CECE7B10C3D}">
      <dgm:prSet/>
      <dgm:spPr/>
      <dgm:t>
        <a:bodyPr/>
        <a:lstStyle/>
        <a:p>
          <a:endParaRPr lang="ru-RU" sz="2000" b="1">
            <a:latin typeface="Cambria" panose="02040503050406030204" pitchFamily="18" charset="0"/>
          </a:endParaRPr>
        </a:p>
      </dgm:t>
    </dgm:pt>
    <dgm:pt modelId="{8B8438DD-78BE-4232-98C2-0CBE8922CCFD}">
      <dgm:prSet phldrT="[Текст]" custT="1"/>
      <dgm:spPr/>
      <dgm:t>
        <a:bodyPr/>
        <a:lstStyle/>
        <a:p>
          <a:r>
            <a:rPr lang="ru-RU" sz="2400" b="1" dirty="0" smtClean="0">
              <a:latin typeface="Cambria" panose="02040503050406030204" pitchFamily="18" charset="0"/>
            </a:rPr>
            <a:t>Конкурсный проект «ТОП-19»</a:t>
          </a:r>
          <a:endParaRPr lang="ru-RU" sz="2400" b="1" dirty="0">
            <a:latin typeface="Cambria" panose="02040503050406030204" pitchFamily="18" charset="0"/>
          </a:endParaRPr>
        </a:p>
      </dgm:t>
    </dgm:pt>
    <dgm:pt modelId="{854ED636-8650-4BC4-86DB-ACBDDDA7C512}" type="parTrans" cxnId="{2A0A9455-419E-4675-B638-14CF2786E7A8}">
      <dgm:prSet/>
      <dgm:spPr/>
      <dgm:t>
        <a:bodyPr/>
        <a:lstStyle/>
        <a:p>
          <a:endParaRPr lang="ru-RU" sz="2000" b="1">
            <a:latin typeface="Cambria" panose="02040503050406030204" pitchFamily="18" charset="0"/>
          </a:endParaRPr>
        </a:p>
      </dgm:t>
    </dgm:pt>
    <dgm:pt modelId="{93D6E400-C132-4711-B800-3B103710D37D}" type="sibTrans" cxnId="{2A0A9455-419E-4675-B638-14CF2786E7A8}">
      <dgm:prSet/>
      <dgm:spPr/>
      <dgm:t>
        <a:bodyPr/>
        <a:lstStyle/>
        <a:p>
          <a:endParaRPr lang="ru-RU" sz="2000" b="1">
            <a:latin typeface="Cambria" panose="02040503050406030204" pitchFamily="18" charset="0"/>
          </a:endParaRPr>
        </a:p>
      </dgm:t>
    </dgm:pt>
    <dgm:pt modelId="{3F94D6E4-F3F7-4B6F-9533-4D68A8B6FB67}">
      <dgm:prSet phldrT="[Текст]" custT="1"/>
      <dgm:spPr/>
      <dgm:t>
        <a:bodyPr/>
        <a:lstStyle/>
        <a:p>
          <a:r>
            <a:rPr lang="ru-RU" sz="2400" b="1" dirty="0" smtClean="0">
              <a:latin typeface="Cambria" panose="02040503050406030204" pitchFamily="18" charset="0"/>
            </a:rPr>
            <a:t>Мониторинговые исследования</a:t>
          </a:r>
          <a:endParaRPr lang="ru-RU" sz="2400" b="1" dirty="0">
            <a:latin typeface="Cambria" panose="02040503050406030204" pitchFamily="18" charset="0"/>
          </a:endParaRPr>
        </a:p>
      </dgm:t>
    </dgm:pt>
    <dgm:pt modelId="{6347037D-8320-46FE-A795-E28B0696CEB8}" type="parTrans" cxnId="{D0046238-E359-4E8E-AB28-C310A2CB49E1}">
      <dgm:prSet/>
      <dgm:spPr/>
      <dgm:t>
        <a:bodyPr/>
        <a:lstStyle/>
        <a:p>
          <a:endParaRPr lang="ru-RU" sz="2000" b="1">
            <a:latin typeface="Cambria" panose="02040503050406030204" pitchFamily="18" charset="0"/>
          </a:endParaRPr>
        </a:p>
      </dgm:t>
    </dgm:pt>
    <dgm:pt modelId="{9775A521-107B-4BE3-8B47-A2DB27B612BC}" type="sibTrans" cxnId="{D0046238-E359-4E8E-AB28-C310A2CB49E1}">
      <dgm:prSet/>
      <dgm:spPr/>
      <dgm:t>
        <a:bodyPr/>
        <a:lstStyle/>
        <a:p>
          <a:endParaRPr lang="ru-RU" sz="2000" b="1">
            <a:latin typeface="Cambria" panose="02040503050406030204" pitchFamily="18" charset="0"/>
          </a:endParaRPr>
        </a:p>
      </dgm:t>
    </dgm:pt>
    <dgm:pt modelId="{A01E75FA-8705-43FA-BD61-62BC59E64C8B}">
      <dgm:prSet phldrT="[Текст]" custT="1"/>
      <dgm:spPr/>
      <dgm:t>
        <a:bodyPr/>
        <a:lstStyle/>
        <a:p>
          <a:r>
            <a:rPr lang="ru-RU" sz="2400" b="1" dirty="0" smtClean="0">
              <a:latin typeface="Cambria" panose="02040503050406030204" pitchFamily="18" charset="0"/>
            </a:rPr>
            <a:t>Удовлетворенность школьным питанием, летним отдыхом</a:t>
          </a:r>
          <a:endParaRPr lang="ru-RU" sz="2400" b="1" dirty="0">
            <a:latin typeface="Cambria" panose="02040503050406030204" pitchFamily="18" charset="0"/>
          </a:endParaRPr>
        </a:p>
      </dgm:t>
    </dgm:pt>
    <dgm:pt modelId="{84F09B00-6990-4BF2-BE59-855D5CA3BFFD}" type="parTrans" cxnId="{BE6D8250-0DE9-4D1C-844A-1AA6ABF4BB1C}">
      <dgm:prSet/>
      <dgm:spPr/>
      <dgm:t>
        <a:bodyPr/>
        <a:lstStyle/>
        <a:p>
          <a:endParaRPr lang="ru-RU" sz="2000" b="1">
            <a:latin typeface="Cambria" panose="02040503050406030204" pitchFamily="18" charset="0"/>
          </a:endParaRPr>
        </a:p>
      </dgm:t>
    </dgm:pt>
    <dgm:pt modelId="{0A0617F3-0683-4910-A667-F3BB33AD02C0}" type="sibTrans" cxnId="{BE6D8250-0DE9-4D1C-844A-1AA6ABF4BB1C}">
      <dgm:prSet/>
      <dgm:spPr/>
      <dgm:t>
        <a:bodyPr/>
        <a:lstStyle/>
        <a:p>
          <a:endParaRPr lang="ru-RU" sz="2000" b="1">
            <a:latin typeface="Cambria" panose="02040503050406030204" pitchFamily="18" charset="0"/>
          </a:endParaRPr>
        </a:p>
      </dgm:t>
    </dgm:pt>
    <dgm:pt modelId="{8CAC75F8-06CB-419F-99F5-E6BB1E45B4A0}" type="pres">
      <dgm:prSet presAssocID="{CEE650B4-79DE-4466-9131-3619CB079E4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CE447E-2AFB-4D1C-BBD5-AFE0B7B62EAE}" type="pres">
      <dgm:prSet presAssocID="{70DAC890-8726-4C68-9C1D-656C5B2F69F0}" presName="vertOne" presStyleCnt="0"/>
      <dgm:spPr/>
    </dgm:pt>
    <dgm:pt modelId="{2C3B7EC4-A05B-44C5-9F95-7D95D54C3CA4}" type="pres">
      <dgm:prSet presAssocID="{70DAC890-8726-4C68-9C1D-656C5B2F69F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EFE6F6-DBC1-42A4-A798-B8FA9A3DAA10}" type="pres">
      <dgm:prSet presAssocID="{70DAC890-8726-4C68-9C1D-656C5B2F69F0}" presName="parTransOne" presStyleCnt="0"/>
      <dgm:spPr/>
    </dgm:pt>
    <dgm:pt modelId="{F9A7A259-2C52-4D72-BF0E-A020B359C2BF}" type="pres">
      <dgm:prSet presAssocID="{70DAC890-8726-4C68-9C1D-656C5B2F69F0}" presName="horzOne" presStyleCnt="0"/>
      <dgm:spPr/>
    </dgm:pt>
    <dgm:pt modelId="{C94A2C74-6F70-4431-BE59-07049F48A0C2}" type="pres">
      <dgm:prSet presAssocID="{F06DB6B2-B375-45AB-8921-BAD7C925691D}" presName="vertTwo" presStyleCnt="0"/>
      <dgm:spPr/>
    </dgm:pt>
    <dgm:pt modelId="{52E2B255-2242-4288-866C-0408D2E9FBE8}" type="pres">
      <dgm:prSet presAssocID="{F06DB6B2-B375-45AB-8921-BAD7C925691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136AD-FF71-4703-A3F8-CCF76EE518FF}" type="pres">
      <dgm:prSet presAssocID="{F06DB6B2-B375-45AB-8921-BAD7C925691D}" presName="parTransTwo" presStyleCnt="0"/>
      <dgm:spPr/>
    </dgm:pt>
    <dgm:pt modelId="{AB92E98F-6C78-4CB7-96D5-9E23DB5683E7}" type="pres">
      <dgm:prSet presAssocID="{F06DB6B2-B375-45AB-8921-BAD7C925691D}" presName="horzTwo" presStyleCnt="0"/>
      <dgm:spPr/>
    </dgm:pt>
    <dgm:pt modelId="{EDFB43A4-494A-4E88-94F5-287C1748199C}" type="pres">
      <dgm:prSet presAssocID="{8B8438DD-78BE-4232-98C2-0CBE8922CCFD}" presName="vertThree" presStyleCnt="0"/>
      <dgm:spPr/>
    </dgm:pt>
    <dgm:pt modelId="{BD9CA7FD-36D5-41FB-8646-FD39781C845B}" type="pres">
      <dgm:prSet presAssocID="{8B8438DD-78BE-4232-98C2-0CBE8922CCFD}" presName="txThree" presStyleLbl="node3" presStyleIdx="0" presStyleCnt="2">
        <dgm:presLayoutVars>
          <dgm:chPref val="3"/>
        </dgm:presLayoutVars>
      </dgm:prSet>
      <dgm:spPr/>
    </dgm:pt>
    <dgm:pt modelId="{5B0397A7-1997-4CC2-BA86-36AF88D67C28}" type="pres">
      <dgm:prSet presAssocID="{8B8438DD-78BE-4232-98C2-0CBE8922CCFD}" presName="horzThree" presStyleCnt="0"/>
      <dgm:spPr/>
    </dgm:pt>
    <dgm:pt modelId="{AB38DD51-39DF-4D47-8E6C-2F9EC2D18D4A}" type="pres">
      <dgm:prSet presAssocID="{3EFDF4F7-9CC1-4A82-A590-7D2E03649ABD}" presName="sibSpaceTwo" presStyleCnt="0"/>
      <dgm:spPr/>
    </dgm:pt>
    <dgm:pt modelId="{DFAE4C5E-C274-4892-9E27-CFDB6020FC9B}" type="pres">
      <dgm:prSet presAssocID="{3F94D6E4-F3F7-4B6F-9533-4D68A8B6FB67}" presName="vertTwo" presStyleCnt="0"/>
      <dgm:spPr/>
    </dgm:pt>
    <dgm:pt modelId="{D15A8736-A30C-4AFB-AEC9-3112BDAFB157}" type="pres">
      <dgm:prSet presAssocID="{3F94D6E4-F3F7-4B6F-9533-4D68A8B6FB6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EE6D58-8FE8-40AD-8746-0DFD5F34F11A}" type="pres">
      <dgm:prSet presAssocID="{3F94D6E4-F3F7-4B6F-9533-4D68A8B6FB67}" presName="parTransTwo" presStyleCnt="0"/>
      <dgm:spPr/>
    </dgm:pt>
    <dgm:pt modelId="{DB7ADFA2-C923-43E2-9459-6787D7213E47}" type="pres">
      <dgm:prSet presAssocID="{3F94D6E4-F3F7-4B6F-9533-4D68A8B6FB67}" presName="horzTwo" presStyleCnt="0"/>
      <dgm:spPr/>
    </dgm:pt>
    <dgm:pt modelId="{9D074A36-5550-4B2E-B29B-4D1F50DF7DED}" type="pres">
      <dgm:prSet presAssocID="{A01E75FA-8705-43FA-BD61-62BC59E64C8B}" presName="vertThree" presStyleCnt="0"/>
      <dgm:spPr/>
    </dgm:pt>
    <dgm:pt modelId="{C6411CD8-7C8B-4047-8518-2390F174FFE2}" type="pres">
      <dgm:prSet presAssocID="{A01E75FA-8705-43FA-BD61-62BC59E64C8B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0DC746-8E96-4E7D-BDA8-579921E67D11}" type="pres">
      <dgm:prSet presAssocID="{A01E75FA-8705-43FA-BD61-62BC59E64C8B}" presName="horzThree" presStyleCnt="0"/>
      <dgm:spPr/>
    </dgm:pt>
  </dgm:ptLst>
  <dgm:cxnLst>
    <dgm:cxn modelId="{7AA67E86-CF73-4A99-9343-4E8CB8F2C73B}" type="presOf" srcId="{CEE650B4-79DE-4466-9131-3619CB079E4C}" destId="{8CAC75F8-06CB-419F-99F5-E6BB1E45B4A0}" srcOrd="0" destOrd="0" presId="urn:microsoft.com/office/officeart/2005/8/layout/hierarchy4"/>
    <dgm:cxn modelId="{AC688340-7442-47DA-B5F6-048942069243}" type="presOf" srcId="{F06DB6B2-B375-45AB-8921-BAD7C925691D}" destId="{52E2B255-2242-4288-866C-0408D2E9FBE8}" srcOrd="0" destOrd="0" presId="urn:microsoft.com/office/officeart/2005/8/layout/hierarchy4"/>
    <dgm:cxn modelId="{2A0A9455-419E-4675-B638-14CF2786E7A8}" srcId="{F06DB6B2-B375-45AB-8921-BAD7C925691D}" destId="{8B8438DD-78BE-4232-98C2-0CBE8922CCFD}" srcOrd="0" destOrd="0" parTransId="{854ED636-8650-4BC4-86DB-ACBDDDA7C512}" sibTransId="{93D6E400-C132-4711-B800-3B103710D37D}"/>
    <dgm:cxn modelId="{80EC415A-D030-4284-A53C-6F6E31F786F8}" type="presOf" srcId="{8B8438DD-78BE-4232-98C2-0CBE8922CCFD}" destId="{BD9CA7FD-36D5-41FB-8646-FD39781C845B}" srcOrd="0" destOrd="0" presId="urn:microsoft.com/office/officeart/2005/8/layout/hierarchy4"/>
    <dgm:cxn modelId="{0A74CEFC-83C1-4221-BBB1-0CECE7B10C3D}" srcId="{70DAC890-8726-4C68-9C1D-656C5B2F69F0}" destId="{F06DB6B2-B375-45AB-8921-BAD7C925691D}" srcOrd="0" destOrd="0" parTransId="{1631D0BA-DB38-42ED-8B7D-33A665E0FF5F}" sibTransId="{3EFDF4F7-9CC1-4A82-A590-7D2E03649ABD}"/>
    <dgm:cxn modelId="{D0046238-E359-4E8E-AB28-C310A2CB49E1}" srcId="{70DAC890-8726-4C68-9C1D-656C5B2F69F0}" destId="{3F94D6E4-F3F7-4B6F-9533-4D68A8B6FB67}" srcOrd="1" destOrd="0" parTransId="{6347037D-8320-46FE-A795-E28B0696CEB8}" sibTransId="{9775A521-107B-4BE3-8B47-A2DB27B612BC}"/>
    <dgm:cxn modelId="{BE6D8250-0DE9-4D1C-844A-1AA6ABF4BB1C}" srcId="{3F94D6E4-F3F7-4B6F-9533-4D68A8B6FB67}" destId="{A01E75FA-8705-43FA-BD61-62BC59E64C8B}" srcOrd="0" destOrd="0" parTransId="{84F09B00-6990-4BF2-BE59-855D5CA3BFFD}" sibTransId="{0A0617F3-0683-4910-A667-F3BB33AD02C0}"/>
    <dgm:cxn modelId="{DCCE2181-41D9-4EC6-86E8-1A191F7B9BC0}" type="presOf" srcId="{3F94D6E4-F3F7-4B6F-9533-4D68A8B6FB67}" destId="{D15A8736-A30C-4AFB-AEC9-3112BDAFB157}" srcOrd="0" destOrd="0" presId="urn:microsoft.com/office/officeart/2005/8/layout/hierarchy4"/>
    <dgm:cxn modelId="{B445CEBC-F380-419E-8EB8-0B109BD143A2}" type="presOf" srcId="{A01E75FA-8705-43FA-BD61-62BC59E64C8B}" destId="{C6411CD8-7C8B-4047-8518-2390F174FFE2}" srcOrd="0" destOrd="0" presId="urn:microsoft.com/office/officeart/2005/8/layout/hierarchy4"/>
    <dgm:cxn modelId="{23299842-E238-4FD7-B090-C07D9308EAE1}" srcId="{CEE650B4-79DE-4466-9131-3619CB079E4C}" destId="{70DAC890-8726-4C68-9C1D-656C5B2F69F0}" srcOrd="0" destOrd="0" parTransId="{F47A0B9D-23F1-4551-9F60-4CB76D14F6B0}" sibTransId="{08DCB9BA-523A-477F-9E07-1CB7F21B8424}"/>
    <dgm:cxn modelId="{CEE1D734-D605-456A-A68B-1EF3F521AE8F}" type="presOf" srcId="{70DAC890-8726-4C68-9C1D-656C5B2F69F0}" destId="{2C3B7EC4-A05B-44C5-9F95-7D95D54C3CA4}" srcOrd="0" destOrd="0" presId="urn:microsoft.com/office/officeart/2005/8/layout/hierarchy4"/>
    <dgm:cxn modelId="{5E41D41B-642B-4FF5-B9AF-5A39D9CA6332}" type="presParOf" srcId="{8CAC75F8-06CB-419F-99F5-E6BB1E45B4A0}" destId="{C6CE447E-2AFB-4D1C-BBD5-AFE0B7B62EAE}" srcOrd="0" destOrd="0" presId="urn:microsoft.com/office/officeart/2005/8/layout/hierarchy4"/>
    <dgm:cxn modelId="{6536BCA7-F831-43A3-B81B-421DC7972A2D}" type="presParOf" srcId="{C6CE447E-2AFB-4D1C-BBD5-AFE0B7B62EAE}" destId="{2C3B7EC4-A05B-44C5-9F95-7D95D54C3CA4}" srcOrd="0" destOrd="0" presId="urn:microsoft.com/office/officeart/2005/8/layout/hierarchy4"/>
    <dgm:cxn modelId="{3C796DB7-4916-4079-9588-05AEE7AF97AA}" type="presParOf" srcId="{C6CE447E-2AFB-4D1C-BBD5-AFE0B7B62EAE}" destId="{0FEFE6F6-DBC1-42A4-A798-B8FA9A3DAA10}" srcOrd="1" destOrd="0" presId="urn:microsoft.com/office/officeart/2005/8/layout/hierarchy4"/>
    <dgm:cxn modelId="{8D11290F-7B6A-41D7-88EA-2CE687104F32}" type="presParOf" srcId="{C6CE447E-2AFB-4D1C-BBD5-AFE0B7B62EAE}" destId="{F9A7A259-2C52-4D72-BF0E-A020B359C2BF}" srcOrd="2" destOrd="0" presId="urn:microsoft.com/office/officeart/2005/8/layout/hierarchy4"/>
    <dgm:cxn modelId="{D6770E17-B077-47E9-8563-2D59C3BD2EE1}" type="presParOf" srcId="{F9A7A259-2C52-4D72-BF0E-A020B359C2BF}" destId="{C94A2C74-6F70-4431-BE59-07049F48A0C2}" srcOrd="0" destOrd="0" presId="urn:microsoft.com/office/officeart/2005/8/layout/hierarchy4"/>
    <dgm:cxn modelId="{B8ECF924-19D0-4E0E-81CB-83F905BAD0A6}" type="presParOf" srcId="{C94A2C74-6F70-4431-BE59-07049F48A0C2}" destId="{52E2B255-2242-4288-866C-0408D2E9FBE8}" srcOrd="0" destOrd="0" presId="urn:microsoft.com/office/officeart/2005/8/layout/hierarchy4"/>
    <dgm:cxn modelId="{8CA5BD8D-D664-4AED-A9BF-E689D38F2419}" type="presParOf" srcId="{C94A2C74-6F70-4431-BE59-07049F48A0C2}" destId="{163136AD-FF71-4703-A3F8-CCF76EE518FF}" srcOrd="1" destOrd="0" presId="urn:microsoft.com/office/officeart/2005/8/layout/hierarchy4"/>
    <dgm:cxn modelId="{215AE1FE-9F7C-4773-8C66-9DBE68BEBD8B}" type="presParOf" srcId="{C94A2C74-6F70-4431-BE59-07049F48A0C2}" destId="{AB92E98F-6C78-4CB7-96D5-9E23DB5683E7}" srcOrd="2" destOrd="0" presId="urn:microsoft.com/office/officeart/2005/8/layout/hierarchy4"/>
    <dgm:cxn modelId="{02C6CE65-0769-4DD8-9281-6B8230038B76}" type="presParOf" srcId="{AB92E98F-6C78-4CB7-96D5-9E23DB5683E7}" destId="{EDFB43A4-494A-4E88-94F5-287C1748199C}" srcOrd="0" destOrd="0" presId="urn:microsoft.com/office/officeart/2005/8/layout/hierarchy4"/>
    <dgm:cxn modelId="{C49D6EF8-ECF8-4499-9176-6C3448B1C94C}" type="presParOf" srcId="{EDFB43A4-494A-4E88-94F5-287C1748199C}" destId="{BD9CA7FD-36D5-41FB-8646-FD39781C845B}" srcOrd="0" destOrd="0" presId="urn:microsoft.com/office/officeart/2005/8/layout/hierarchy4"/>
    <dgm:cxn modelId="{87974E55-5B79-4198-B73B-687E58D736E1}" type="presParOf" srcId="{EDFB43A4-494A-4E88-94F5-287C1748199C}" destId="{5B0397A7-1997-4CC2-BA86-36AF88D67C28}" srcOrd="1" destOrd="0" presId="urn:microsoft.com/office/officeart/2005/8/layout/hierarchy4"/>
    <dgm:cxn modelId="{2D6D89CB-E05E-41DE-B9AF-7666C90F8FB8}" type="presParOf" srcId="{F9A7A259-2C52-4D72-BF0E-A020B359C2BF}" destId="{AB38DD51-39DF-4D47-8E6C-2F9EC2D18D4A}" srcOrd="1" destOrd="0" presId="urn:microsoft.com/office/officeart/2005/8/layout/hierarchy4"/>
    <dgm:cxn modelId="{03AA3BA3-EFBC-430A-8FFC-8B0CC37BE6D8}" type="presParOf" srcId="{F9A7A259-2C52-4D72-BF0E-A020B359C2BF}" destId="{DFAE4C5E-C274-4892-9E27-CFDB6020FC9B}" srcOrd="2" destOrd="0" presId="urn:microsoft.com/office/officeart/2005/8/layout/hierarchy4"/>
    <dgm:cxn modelId="{1728799E-6368-4806-8E2E-1E50B4286A11}" type="presParOf" srcId="{DFAE4C5E-C274-4892-9E27-CFDB6020FC9B}" destId="{D15A8736-A30C-4AFB-AEC9-3112BDAFB157}" srcOrd="0" destOrd="0" presId="urn:microsoft.com/office/officeart/2005/8/layout/hierarchy4"/>
    <dgm:cxn modelId="{D18AE076-C93F-4666-9B63-7631A8FB8393}" type="presParOf" srcId="{DFAE4C5E-C274-4892-9E27-CFDB6020FC9B}" destId="{81EE6D58-8FE8-40AD-8746-0DFD5F34F11A}" srcOrd="1" destOrd="0" presId="urn:microsoft.com/office/officeart/2005/8/layout/hierarchy4"/>
    <dgm:cxn modelId="{CC226473-C5A3-4F15-8814-9B592C6C49D2}" type="presParOf" srcId="{DFAE4C5E-C274-4892-9E27-CFDB6020FC9B}" destId="{DB7ADFA2-C923-43E2-9459-6787D7213E47}" srcOrd="2" destOrd="0" presId="urn:microsoft.com/office/officeart/2005/8/layout/hierarchy4"/>
    <dgm:cxn modelId="{C3AE1AB8-5D2E-4CBD-89FF-F12F8157F0B5}" type="presParOf" srcId="{DB7ADFA2-C923-43E2-9459-6787D7213E47}" destId="{9D074A36-5550-4B2E-B29B-4D1F50DF7DED}" srcOrd="0" destOrd="0" presId="urn:microsoft.com/office/officeart/2005/8/layout/hierarchy4"/>
    <dgm:cxn modelId="{6172D58B-EC0E-4669-A7D6-6910BBFC48F9}" type="presParOf" srcId="{9D074A36-5550-4B2E-B29B-4D1F50DF7DED}" destId="{C6411CD8-7C8B-4047-8518-2390F174FFE2}" srcOrd="0" destOrd="0" presId="urn:microsoft.com/office/officeart/2005/8/layout/hierarchy4"/>
    <dgm:cxn modelId="{1EF2D4DB-B842-47B0-A043-7AD5D4B3F948}" type="presParOf" srcId="{9D074A36-5550-4B2E-B29B-4D1F50DF7DED}" destId="{000DC746-8E96-4E7D-BDA8-579921E67D1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B7EC4-A05B-44C5-9F95-7D95D54C3CA4}">
      <dsp:nvSpPr>
        <dsp:cNvPr id="0" name=""/>
        <dsp:cNvSpPr/>
      </dsp:nvSpPr>
      <dsp:spPr>
        <a:xfrm>
          <a:off x="2666" y="1411"/>
          <a:ext cx="7219130" cy="1665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Информационно-методическое сопровождение муниципальной                        системы образования</a:t>
          </a:r>
          <a:endParaRPr lang="ru-RU" sz="2400" b="1" kern="1200" dirty="0">
            <a:latin typeface="Cambria" panose="02040503050406030204" pitchFamily="18" charset="0"/>
          </a:endParaRPr>
        </a:p>
      </dsp:txBody>
      <dsp:txXfrm>
        <a:off x="51455" y="50200"/>
        <a:ext cx="7121552" cy="1568204"/>
      </dsp:txXfrm>
    </dsp:sp>
    <dsp:sp modelId="{52E2B255-2242-4288-866C-0408D2E9FBE8}">
      <dsp:nvSpPr>
        <dsp:cNvPr id="0" name=""/>
        <dsp:cNvSpPr/>
      </dsp:nvSpPr>
      <dsp:spPr>
        <a:xfrm>
          <a:off x="2666" y="1795400"/>
          <a:ext cx="3464074" cy="1665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АИС «Образование Кемеровской области»</a:t>
          </a:r>
          <a:endParaRPr lang="ru-RU" sz="2400" b="1" kern="1200" dirty="0">
            <a:latin typeface="Cambria" panose="02040503050406030204" pitchFamily="18" charset="0"/>
          </a:endParaRPr>
        </a:p>
      </dsp:txBody>
      <dsp:txXfrm>
        <a:off x="51455" y="1844189"/>
        <a:ext cx="3366496" cy="1568204"/>
      </dsp:txXfrm>
    </dsp:sp>
    <dsp:sp modelId="{BD9CA7FD-36D5-41FB-8646-FD39781C845B}">
      <dsp:nvSpPr>
        <dsp:cNvPr id="0" name=""/>
        <dsp:cNvSpPr/>
      </dsp:nvSpPr>
      <dsp:spPr>
        <a:xfrm>
          <a:off x="2666" y="3589389"/>
          <a:ext cx="3464074" cy="1665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Конкурсный проект «ТОП-19»</a:t>
          </a:r>
          <a:endParaRPr lang="ru-RU" sz="2400" b="1" kern="1200" dirty="0">
            <a:latin typeface="Cambria" panose="02040503050406030204" pitchFamily="18" charset="0"/>
          </a:endParaRPr>
        </a:p>
      </dsp:txBody>
      <dsp:txXfrm>
        <a:off x="51455" y="3638178"/>
        <a:ext cx="3366496" cy="1568204"/>
      </dsp:txXfrm>
    </dsp:sp>
    <dsp:sp modelId="{D15A8736-A30C-4AFB-AEC9-3112BDAFB157}">
      <dsp:nvSpPr>
        <dsp:cNvPr id="0" name=""/>
        <dsp:cNvSpPr/>
      </dsp:nvSpPr>
      <dsp:spPr>
        <a:xfrm>
          <a:off x="3757723" y="1795400"/>
          <a:ext cx="3464074" cy="1665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Мониторинговые исследования</a:t>
          </a:r>
          <a:endParaRPr lang="ru-RU" sz="2400" b="1" kern="1200" dirty="0">
            <a:latin typeface="Cambria" panose="02040503050406030204" pitchFamily="18" charset="0"/>
          </a:endParaRPr>
        </a:p>
      </dsp:txBody>
      <dsp:txXfrm>
        <a:off x="3806512" y="1844189"/>
        <a:ext cx="3366496" cy="1568204"/>
      </dsp:txXfrm>
    </dsp:sp>
    <dsp:sp modelId="{C6411CD8-7C8B-4047-8518-2390F174FFE2}">
      <dsp:nvSpPr>
        <dsp:cNvPr id="0" name=""/>
        <dsp:cNvSpPr/>
      </dsp:nvSpPr>
      <dsp:spPr>
        <a:xfrm>
          <a:off x="3757723" y="3589389"/>
          <a:ext cx="3464074" cy="1665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Удовлетворенность школьным питанием, летним отдыхом</a:t>
          </a:r>
          <a:endParaRPr lang="ru-RU" sz="2400" b="1" kern="1200" dirty="0">
            <a:latin typeface="Cambria" panose="02040503050406030204" pitchFamily="18" charset="0"/>
          </a:endParaRPr>
        </a:p>
      </dsp:txBody>
      <dsp:txXfrm>
        <a:off x="3806512" y="3638178"/>
        <a:ext cx="3366496" cy="1568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E173DF-254A-4AE8-8EF4-F752238762B8}" type="datetimeFigureOut">
              <a:rPr lang="ru-RU"/>
              <a:pPr>
                <a:defRPr/>
              </a:pPr>
              <a:t>21.09.2016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8A9A4B-6F14-489A-992A-95CC3E122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73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13F9D-9C56-4CDB-9CFD-52ADB908974E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white">
          <a:xfrm>
            <a:off x="0" y="4221163"/>
            <a:ext cx="9144000" cy="263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 rot="10800000">
            <a:off x="7413625" y="5162550"/>
            <a:ext cx="1655763" cy="1630363"/>
            <a:chOff x="0" y="2704"/>
            <a:chExt cx="1063" cy="1086"/>
          </a:xfrm>
        </p:grpSpPr>
        <p:sp>
          <p:nvSpPr>
            <p:cNvPr id="6" name="Rectangle 19"/>
            <p:cNvSpPr>
              <a:spLocks noChangeArrowheads="1"/>
            </p:cNvSpPr>
            <p:nvPr userDrawn="1"/>
          </p:nvSpPr>
          <p:spPr bwMode="ltGray">
            <a:xfrm>
              <a:off x="-3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20"/>
            <p:cNvSpPr>
              <a:spLocks noChangeArrowheads="1"/>
            </p:cNvSpPr>
            <p:nvPr userDrawn="1"/>
          </p:nvSpPr>
          <p:spPr bwMode="ltGray">
            <a:xfrm>
              <a:off x="291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21"/>
            <p:cNvSpPr>
              <a:spLocks noChangeArrowheads="1"/>
            </p:cNvSpPr>
            <p:nvPr userDrawn="1"/>
          </p:nvSpPr>
          <p:spPr bwMode="ltGray">
            <a:xfrm>
              <a:off x="564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22"/>
            <p:cNvSpPr>
              <a:spLocks noChangeArrowheads="1"/>
            </p:cNvSpPr>
            <p:nvPr userDrawn="1"/>
          </p:nvSpPr>
          <p:spPr bwMode="ltGray">
            <a:xfrm>
              <a:off x="-3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23"/>
            <p:cNvSpPr>
              <a:spLocks noChangeArrowheads="1"/>
            </p:cNvSpPr>
            <p:nvPr userDrawn="1"/>
          </p:nvSpPr>
          <p:spPr bwMode="ltGray">
            <a:xfrm>
              <a:off x="291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24"/>
            <p:cNvSpPr>
              <a:spLocks noChangeArrowheads="1"/>
            </p:cNvSpPr>
            <p:nvPr userDrawn="1"/>
          </p:nvSpPr>
          <p:spPr bwMode="ltGray">
            <a:xfrm>
              <a:off x="564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25"/>
            <p:cNvSpPr>
              <a:spLocks noChangeArrowheads="1"/>
            </p:cNvSpPr>
            <p:nvPr userDrawn="1"/>
          </p:nvSpPr>
          <p:spPr bwMode="ltGray">
            <a:xfrm>
              <a:off x="836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26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27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28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20638" y="4281488"/>
            <a:ext cx="1655762" cy="1630362"/>
            <a:chOff x="0" y="2704"/>
            <a:chExt cx="1063" cy="1086"/>
          </a:xfrm>
        </p:grpSpPr>
        <p:sp>
          <p:nvSpPr>
            <p:cNvPr id="17" name="Rectangle 30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31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32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33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34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35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36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Rectangle 37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Rectangle 38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Rectangle 39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81088" y="5443538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4572000"/>
            <a:ext cx="7239000" cy="631825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5283-AD85-484C-91B7-3B60388C7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DEF8-CC4D-4FF2-9D39-72106281D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3A472-D617-4789-8023-9CA0D02B8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20B6B-B0C8-46D2-84A5-5BB3A9795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E1826-D4DA-4D4B-8B22-DBCA8A5A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3D4D-AAE2-4F90-A0CB-5629C305E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B29B-0715-4361-ABBB-27A5687D5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03A5-08DB-43E0-8CE7-92606B05F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DCBF5-8ED0-4BF1-A137-96F1B66D0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CF2E-BF71-4B70-906C-8F0D6B81F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28" name="Group 16"/>
          <p:cNvGrpSpPr>
            <a:grpSpLocks/>
          </p:cNvGrpSpPr>
          <p:nvPr/>
        </p:nvGrpSpPr>
        <p:grpSpPr bwMode="auto">
          <a:xfrm>
            <a:off x="44450" y="44450"/>
            <a:ext cx="863600" cy="847725"/>
            <a:chOff x="0" y="2704"/>
            <a:chExt cx="1063" cy="1086"/>
          </a:xfrm>
        </p:grpSpPr>
        <p:sp>
          <p:nvSpPr>
            <p:cNvPr id="1043" name="Rectangle 17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Rectangle 18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9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Rectangle 20"/>
            <p:cNvSpPr>
              <a:spLocks noChangeArrowheads="1"/>
            </p:cNvSpPr>
            <p:nvPr userDrawn="1"/>
          </p:nvSpPr>
          <p:spPr bwMode="gray">
            <a:xfrm>
              <a:off x="0" y="2991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21"/>
            <p:cNvSpPr>
              <a:spLocks noChangeArrowheads="1"/>
            </p:cNvSpPr>
            <p:nvPr userDrawn="1"/>
          </p:nvSpPr>
          <p:spPr bwMode="gray">
            <a:xfrm>
              <a:off x="295" y="2991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22"/>
            <p:cNvSpPr>
              <a:spLocks noChangeArrowheads="1"/>
            </p:cNvSpPr>
            <p:nvPr userDrawn="1"/>
          </p:nvSpPr>
          <p:spPr bwMode="gray">
            <a:xfrm>
              <a:off x="567" y="2991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3"/>
            <p:cNvSpPr>
              <a:spLocks noChangeArrowheads="1"/>
            </p:cNvSpPr>
            <p:nvPr userDrawn="1"/>
          </p:nvSpPr>
          <p:spPr bwMode="gray">
            <a:xfrm>
              <a:off x="838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Rectangle 24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Rectangle 25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Rectangle 26"/>
            <p:cNvSpPr>
              <a:spLocks noChangeArrowheads="1"/>
            </p:cNvSpPr>
            <p:nvPr userDrawn="1"/>
          </p:nvSpPr>
          <p:spPr bwMode="gray">
            <a:xfrm>
              <a:off x="0" y="3562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9" name="Group 27"/>
          <p:cNvGrpSpPr>
            <a:grpSpLocks/>
          </p:cNvGrpSpPr>
          <p:nvPr/>
        </p:nvGrpSpPr>
        <p:grpSpPr bwMode="auto">
          <a:xfrm rot="10800000">
            <a:off x="8228013" y="22225"/>
            <a:ext cx="863600" cy="847725"/>
            <a:chOff x="0" y="2704"/>
            <a:chExt cx="1063" cy="1086"/>
          </a:xfrm>
        </p:grpSpPr>
        <p:sp>
          <p:nvSpPr>
            <p:cNvPr id="1033" name="Rectangle 28"/>
            <p:cNvSpPr>
              <a:spLocks noChangeArrowheads="1"/>
            </p:cNvSpPr>
            <p:nvPr userDrawn="1"/>
          </p:nvSpPr>
          <p:spPr bwMode="gray">
            <a:xfrm>
              <a:off x="6" y="2710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29"/>
            <p:cNvSpPr>
              <a:spLocks noChangeArrowheads="1"/>
            </p:cNvSpPr>
            <p:nvPr userDrawn="1"/>
          </p:nvSpPr>
          <p:spPr bwMode="gray">
            <a:xfrm>
              <a:off x="301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Rectangle 30"/>
            <p:cNvSpPr>
              <a:spLocks noChangeArrowheads="1"/>
            </p:cNvSpPr>
            <p:nvPr userDrawn="1"/>
          </p:nvSpPr>
          <p:spPr bwMode="gray">
            <a:xfrm>
              <a:off x="573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Rectangle 31"/>
            <p:cNvSpPr>
              <a:spLocks noChangeArrowheads="1"/>
            </p:cNvSpPr>
            <p:nvPr userDrawn="1"/>
          </p:nvSpPr>
          <p:spPr bwMode="gray">
            <a:xfrm>
              <a:off x="6" y="3003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Rectangle 32"/>
            <p:cNvSpPr>
              <a:spLocks noChangeArrowheads="1"/>
            </p:cNvSpPr>
            <p:nvPr userDrawn="1"/>
          </p:nvSpPr>
          <p:spPr bwMode="gray">
            <a:xfrm>
              <a:off x="301" y="2997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Rectangle 33"/>
            <p:cNvSpPr>
              <a:spLocks noChangeArrowheads="1"/>
            </p:cNvSpPr>
            <p:nvPr userDrawn="1"/>
          </p:nvSpPr>
          <p:spPr bwMode="gray">
            <a:xfrm>
              <a:off x="573" y="2997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Rectangle 34"/>
            <p:cNvSpPr>
              <a:spLocks noChangeArrowheads="1"/>
            </p:cNvSpPr>
            <p:nvPr userDrawn="1"/>
          </p:nvSpPr>
          <p:spPr bwMode="gray">
            <a:xfrm>
              <a:off x="844" y="2704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35"/>
            <p:cNvSpPr>
              <a:spLocks noChangeArrowheads="1"/>
            </p:cNvSpPr>
            <p:nvPr userDrawn="1"/>
          </p:nvSpPr>
          <p:spPr bwMode="gray">
            <a:xfrm>
              <a:off x="301" y="3286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36"/>
            <p:cNvSpPr>
              <a:spLocks noChangeArrowheads="1"/>
            </p:cNvSpPr>
            <p:nvPr userDrawn="1"/>
          </p:nvSpPr>
          <p:spPr bwMode="gray">
            <a:xfrm>
              <a:off x="6" y="3286"/>
              <a:ext cx="225" cy="2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Rectangle 37"/>
            <p:cNvSpPr>
              <a:spLocks noChangeArrowheads="1"/>
            </p:cNvSpPr>
            <p:nvPr userDrawn="1"/>
          </p:nvSpPr>
          <p:spPr bwMode="gray">
            <a:xfrm>
              <a:off x="6" y="3568"/>
              <a:ext cx="225" cy="2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66A9096-3FFD-448D-99BD-57CACE0E8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38200" y="3190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043608" y="188913"/>
            <a:ext cx="7391400" cy="563562"/>
          </a:xfrm>
        </p:spPr>
        <p:txBody>
          <a:bodyPr/>
          <a:lstStyle/>
          <a:p>
            <a:r>
              <a:rPr lang="ru-RU" sz="1800" dirty="0" smtClean="0">
                <a:latin typeface="Cambria" pitchFamily="18" charset="0"/>
              </a:rPr>
              <a:t>Муниципальное казенное учреждение Управление образования администрации Калтанского городского округа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0" y="2497138"/>
            <a:ext cx="9144000" cy="12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500000"/>
                </a:solidFill>
                <a:latin typeface="Cambria" pitchFamily="18" charset="0"/>
              </a:rPr>
              <a:t>Информационно-методическое сопровождение муниципальной системы образования </a:t>
            </a: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rgbClr val="500000"/>
                </a:solidFill>
                <a:latin typeface="Cambria" pitchFamily="18" charset="0"/>
              </a:rPr>
              <a:t>на основе комплексного мониторинга</a:t>
            </a:r>
            <a:endParaRPr lang="ru-RU" sz="2600" b="1" dirty="0" smtClean="0">
              <a:solidFill>
                <a:srgbClr val="500000"/>
              </a:solidFill>
              <a:latin typeface="Cambria" pitchFamily="18" charset="0"/>
            </a:endParaRP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3708400" y="4221163"/>
            <a:ext cx="4967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Cambria" pitchFamily="18" charset="0"/>
              </a:rPr>
              <a:t>Азанова Ольга Александровна</a:t>
            </a:r>
            <a:r>
              <a:rPr lang="ru-RU" dirty="0">
                <a:latin typeface="Cambria" pitchFamily="18" charset="0"/>
              </a:rPr>
              <a:t>, </a:t>
            </a:r>
          </a:p>
          <a:p>
            <a:pPr algn="r"/>
            <a:r>
              <a:rPr lang="ru-RU" dirty="0">
                <a:latin typeface="Cambria" pitchFamily="18" charset="0"/>
              </a:rPr>
              <a:t>заведующая методическим сектором</a:t>
            </a: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0" y="60928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mbria" pitchFamily="18" charset="0"/>
              </a:rPr>
              <a:t>Калтанский городской округ,  2016</a:t>
            </a:r>
          </a:p>
        </p:txBody>
      </p:sp>
      <p:sp>
        <p:nvSpPr>
          <p:cNvPr id="3080" name="Номер слайда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68AC6D-3EAC-4088-8470-29B8510AD4F4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9" name="Picture 58" descr="http://kurspresent.ru/uploads/3d-figures-2/mini/3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92013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9" name="Номер слайда 2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8D29C0-47ED-43CF-82D7-54E2B41A2C6A}" type="slidenum">
              <a:rPr lang="en-US" smtClean="0"/>
              <a:pPr/>
              <a:t>10</a:t>
            </a:fld>
            <a:endParaRPr lang="en-US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2964423"/>
              </p:ext>
            </p:extLst>
          </p:nvPr>
        </p:nvGraphicFramePr>
        <p:xfrm>
          <a:off x="1043608" y="1124744"/>
          <a:ext cx="72244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1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75656" y="2204864"/>
            <a:ext cx="614838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500000"/>
                </a:solidFill>
                <a:latin typeface="Cambria" pitchFamily="18" charset="0"/>
              </a:rPr>
              <a:t>Азанова Ольга </a:t>
            </a:r>
            <a:r>
              <a:rPr lang="ru-RU" sz="2200" b="1" dirty="0" smtClean="0">
                <a:solidFill>
                  <a:srgbClr val="500000"/>
                </a:solidFill>
                <a:latin typeface="Cambria" pitchFamily="18" charset="0"/>
              </a:rPr>
              <a:t>Александровна</a:t>
            </a:r>
            <a:endParaRPr lang="ru-RU" sz="2200" b="1" dirty="0">
              <a:solidFill>
                <a:srgbClr val="500000"/>
              </a:solidFill>
              <a:latin typeface="Cambria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заведующая методическим сектором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муниципального казенного учреждения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Управление образования администрации Калтанского городского округа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652740, Кемеровская обл.,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г. Калтан, ул. Калинина, 44/1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тел. 8 (384-72) 3-37-95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mbria" pitchFamily="18" charset="0"/>
              </a:rPr>
              <a:t>e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-</a:t>
            </a:r>
            <a:r>
              <a:rPr lang="en-US" sz="2000" b="1" dirty="0">
                <a:solidFill>
                  <a:srgbClr val="002060"/>
                </a:solidFill>
                <a:latin typeface="Cambria" pitchFamily="18" charset="0"/>
              </a:rPr>
              <a:t>mail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Cambria" pitchFamily="18" charset="0"/>
              </a:rPr>
              <a:t>kaltanmk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@</a:t>
            </a:r>
            <a:r>
              <a:rPr lang="en-US" sz="2000" b="1" dirty="0">
                <a:solidFill>
                  <a:srgbClr val="002060"/>
                </a:solidFill>
                <a:latin typeface="Cambria" pitchFamily="18" charset="0"/>
              </a:rPr>
              <a:t>mail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.</a:t>
            </a:r>
            <a:r>
              <a:rPr lang="en-US" sz="2000" b="1" dirty="0">
                <a:solidFill>
                  <a:srgbClr val="002060"/>
                </a:solidFill>
                <a:latin typeface="Cambria" pitchFamily="18" charset="0"/>
              </a:rPr>
              <a:t>ru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  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Cambria" pitchFamily="18" charset="0"/>
              </a:rPr>
              <a:t>http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://</a:t>
            </a:r>
            <a:r>
              <a:rPr lang="en-US" sz="2000" b="1" dirty="0">
                <a:solidFill>
                  <a:srgbClr val="002060"/>
                </a:solidFill>
                <a:latin typeface="Cambria" pitchFamily="18" charset="0"/>
              </a:rPr>
              <a:t>muuo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.</a:t>
            </a:r>
            <a:r>
              <a:rPr lang="en-US" sz="2000" b="1" dirty="0">
                <a:solidFill>
                  <a:srgbClr val="002060"/>
                </a:solidFill>
                <a:latin typeface="Cambria" pitchFamily="18" charset="0"/>
              </a:rPr>
              <a:t>ucoz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.</a:t>
            </a:r>
            <a:r>
              <a:rPr lang="en-US" sz="2000" b="1" dirty="0">
                <a:solidFill>
                  <a:srgbClr val="002060"/>
                </a:solidFill>
                <a:latin typeface="Cambria" pitchFamily="18" charset="0"/>
              </a:rPr>
              <a:t>ru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  <a:p>
            <a:pPr algn="r"/>
            <a:endParaRPr lang="ru-RU" sz="20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Picture 38" descr="http://kurspresent.ru/uploads/3d-figures/mini/1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013176"/>
            <a:ext cx="1228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043608" y="188913"/>
            <a:ext cx="7391400" cy="563562"/>
          </a:xfrm>
        </p:spPr>
        <p:txBody>
          <a:bodyPr/>
          <a:lstStyle/>
          <a:p>
            <a:pPr algn="l"/>
            <a:r>
              <a:rPr lang="ru-RU" sz="2400" dirty="0" smtClean="0">
                <a:latin typeface="Cambria" pitchFamily="18" charset="0"/>
              </a:rPr>
              <a:t>Риски при ведении комплексного мониторинга</a:t>
            </a:r>
            <a:endParaRPr lang="ru-RU" sz="2400" dirty="0" smtClean="0">
              <a:latin typeface="Cambria" pitchFamily="18" charset="0"/>
            </a:endParaRPr>
          </a:p>
        </p:txBody>
      </p:sp>
      <p:sp>
        <p:nvSpPr>
          <p:cNvPr id="3080" name="Номер слайда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68AC6D-3EAC-4088-8470-29B8510AD4F4}" type="slidenum">
              <a:rPr lang="en-US" smtClean="0"/>
              <a:pPr/>
              <a:t>2</a:t>
            </a:fld>
            <a:endParaRPr lang="en-US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58928"/>
              </p:ext>
            </p:extLst>
          </p:nvPr>
        </p:nvGraphicFramePr>
        <p:xfrm>
          <a:off x="179511" y="1052736"/>
          <a:ext cx="8784977" cy="5506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581"/>
                <a:gridCol w="2208867"/>
                <a:gridCol w="2349746"/>
                <a:gridCol w="2408783"/>
              </a:tblGrid>
              <a:tr h="486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mbria" panose="02040503050406030204" pitchFamily="18" charset="0"/>
                        </a:rPr>
                        <a:t>Направление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mbria" panose="02040503050406030204" pitchFamily="18" charset="0"/>
                        </a:rPr>
                        <a:t>Риск 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mbria" panose="02040503050406030204" pitchFamily="18" charset="0"/>
                        </a:rPr>
                        <a:t>Причины 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mbria" panose="02040503050406030204" pitchFamily="18" charset="0"/>
                        </a:rPr>
                        <a:t>Пути минимизации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3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mbria" panose="02040503050406030204" pitchFamily="18" charset="0"/>
                        </a:rPr>
                        <a:t>Организация проведения комплексного мониторинга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mbria" panose="02040503050406030204" pitchFamily="18" charset="0"/>
                        </a:rPr>
                        <a:t>Возложение обязанностей на одного сотрудника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mbria" panose="02040503050406030204" pitchFamily="18" charset="0"/>
                        </a:rPr>
                        <a:t>Формальный административный подход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mbria" panose="02040503050406030204" pitchFamily="18" charset="0"/>
                        </a:rPr>
                        <a:t>Повышение мотивации к мониторинговой деятельности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mbria" panose="02040503050406030204" pitchFamily="18" charset="0"/>
                        </a:rPr>
                        <a:t>Состояние кадрового ресурса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mbria" panose="02040503050406030204" pitchFamily="18" charset="0"/>
                        </a:rPr>
                        <a:t>Низкий уровень подготовленности </a:t>
                      </a:r>
                      <a:r>
                        <a:rPr lang="ru-RU" sz="1800" b="1" dirty="0" err="1" smtClean="0">
                          <a:effectLst/>
                          <a:latin typeface="Cambria" panose="02040503050406030204" pitchFamily="18" charset="0"/>
                        </a:rPr>
                        <a:t>административ-ных</a:t>
                      </a:r>
                      <a:r>
                        <a:rPr lang="ru-RU" sz="1800" b="1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Cambria" panose="02040503050406030204" pitchFamily="18" charset="0"/>
                        </a:rPr>
                        <a:t>работников  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mbria" panose="02040503050406030204" pitchFamily="18" charset="0"/>
                        </a:rPr>
                        <a:t>Непонимание или непризнание важности мониторинговой деятельности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mbria" panose="02040503050406030204" pitchFamily="18" charset="0"/>
                        </a:rPr>
                        <a:t>Формирование системы методического сопровождения 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mbria" panose="02040503050406030204" pitchFamily="18" charset="0"/>
                        </a:rPr>
                        <a:t>Анализ результатов комплексного мониторинга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  <a:latin typeface="Cambria" panose="02040503050406030204" pitchFamily="18" charset="0"/>
                        </a:rPr>
                        <a:t>Невостребован-ность</a:t>
                      </a:r>
                      <a:r>
                        <a:rPr lang="ru-RU" sz="1800" b="1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Cambria" panose="02040503050406030204" pitchFamily="18" charset="0"/>
                        </a:rPr>
                        <a:t>результатов комплексного мониторинга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mbria" panose="02040503050406030204" pitchFamily="18" charset="0"/>
                        </a:rPr>
                        <a:t>Отсутствие навыков стратегического планирования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mbria" panose="02040503050406030204" pitchFamily="18" charset="0"/>
                        </a:rPr>
                        <a:t>Формирование системы информационного сопровождения процессов управления системой образования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22" descr="http://kurspresent.ru/uploads/3d-figures/mini/3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30120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8" descr="http://kurspresent.ru/uploads/3d-figures/mini/5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72816"/>
            <a:ext cx="1428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kurspresent.ru/uploads/3d-figures/mini/4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12976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3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1200472" y="78458"/>
            <a:ext cx="653988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mbria" pitchFamily="18" charset="0"/>
              </a:rPr>
              <a:t>Рейтинг образовательных организаций Кемеровской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484784"/>
          <a:ext cx="8382000" cy="429715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981200"/>
                <a:gridCol w="2133600"/>
                <a:gridCol w="2133600"/>
                <a:gridCol w="2133600"/>
              </a:tblGrid>
              <a:tr h="244366">
                <a:tc rowSpan="2">
                  <a:txBody>
                    <a:bodyPr/>
                    <a:lstStyle/>
                    <a:p>
                      <a:pPr algn="l"/>
                      <a:r>
                        <a:rPr lang="ru-RU" sz="2200" b="1" dirty="0" smtClean="0">
                          <a:latin typeface="Cambria" pitchFamily="18" charset="0"/>
                        </a:rPr>
                        <a:t>Калтанский</a:t>
                      </a:r>
                      <a:r>
                        <a:rPr lang="ru-RU" sz="2200" b="1" baseline="0" dirty="0" smtClean="0">
                          <a:latin typeface="Cambria" pitchFamily="18" charset="0"/>
                        </a:rPr>
                        <a:t> ГО</a:t>
                      </a:r>
                      <a:endParaRPr lang="ru-RU" sz="2200" b="1" baseline="0" dirty="0" smtClean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Cambria" pitchFamily="18" charset="0"/>
                        </a:rPr>
                        <a:t>Место в рейтинге  ОО Кемеровской области</a:t>
                      </a:r>
                      <a:endParaRPr lang="ru-RU" sz="2200" b="1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2013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г.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2014 г.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2015 г.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СОШ № 1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63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10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6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СОШ № 30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ООШ № 15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86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23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41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ООШ № 18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15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8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ООШ № 29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ДДТ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23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35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45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ДЮЦ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72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23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66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Детский дом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13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5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23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6" name="Picture 2" descr="http://ast-friends.ucoz.ru/to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950" y="2492896"/>
            <a:ext cx="1924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1200472" y="44624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mbria" pitchFamily="18" charset="0"/>
              </a:rPr>
              <a:t>Рейтинг образовательных организаций Кемеровской области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38472" y="1049992"/>
          <a:ext cx="8382000" cy="55473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133600"/>
                <a:gridCol w="2362200"/>
                <a:gridCol w="2057400"/>
                <a:gridCol w="1828800"/>
              </a:tblGrid>
              <a:tr h="350520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Калтанский ГО</a:t>
                      </a:r>
                      <a:endParaRPr lang="ru-RU" sz="2200" b="1" baseline="0" dirty="0" smtClean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Место в рейтинге  ОО Кемеровской области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pPr algn="l"/>
                      <a:endParaRPr lang="ru-RU" sz="2000" b="1" baseline="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2013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г.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2014 г.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2015 г.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МБДОУ № 1 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23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37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43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МАДОУ № 2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68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16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24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МБДОУ № 7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11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21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15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МБДОУ № 10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111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85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75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МБДОУ № 11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41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31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46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МАДОУ № 12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10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93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МАДОУ № 15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105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17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14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МБДОУ № 24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33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64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96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МБДОУ № 37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28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14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18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МБДОУ № 38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88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138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46</a:t>
                      </a:r>
                      <a:endParaRPr lang="ru-RU" sz="2200" b="1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МАДОУ ЦРР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15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7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47</a:t>
                      </a:r>
                      <a:endParaRPr lang="ru-RU" sz="22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4" descr="http://kurspresent.ru/uploads/3d-figures/mini/1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64904"/>
            <a:ext cx="1428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141040" y="44897"/>
            <a:ext cx="7679432" cy="791815"/>
          </a:xfrm>
        </p:spPr>
        <p:txBody>
          <a:bodyPr/>
          <a:lstStyle/>
          <a:p>
            <a:pPr algn="l"/>
            <a:r>
              <a:rPr lang="ru-RU" sz="2400" dirty="0" smtClean="0">
                <a:latin typeface="Cambria" pitchFamily="18" charset="0"/>
              </a:rPr>
              <a:t>Муниципальный конкурсный проект «Сертификат качества»</a:t>
            </a:r>
            <a:endParaRPr lang="ru-RU" sz="2400" dirty="0" smtClean="0">
              <a:latin typeface="Cambria" pitchFamily="18" charset="0"/>
            </a:endParaRPr>
          </a:p>
        </p:txBody>
      </p:sp>
      <p:sp>
        <p:nvSpPr>
          <p:cNvPr id="3080" name="Номер слайда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68AC6D-3EAC-4088-8470-29B8510AD4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25806" y="1268760"/>
            <a:ext cx="780663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2000" b="1" dirty="0" smtClean="0">
                <a:solidFill>
                  <a:srgbClr val="500000"/>
                </a:solidFill>
                <a:latin typeface="Cambria" panose="02040503050406030204" pitchFamily="18" charset="0"/>
              </a:rPr>
              <a:t>Цель</a:t>
            </a:r>
            <a:r>
              <a:rPr lang="ru-RU" sz="2000" b="1" dirty="0" smtClean="0">
                <a:latin typeface="Cambria" panose="02040503050406030204" pitchFamily="18" charset="0"/>
              </a:rPr>
              <a:t> – выявление </a:t>
            </a:r>
            <a:r>
              <a:rPr lang="ru-RU" sz="2000" b="1" dirty="0">
                <a:latin typeface="Cambria" panose="02040503050406030204" pitchFamily="18" charset="0"/>
              </a:rPr>
              <a:t>образовательных организаций </a:t>
            </a:r>
            <a:r>
              <a:rPr lang="ru-RU" sz="2000" b="1" dirty="0" err="1">
                <a:latin typeface="Cambria" panose="02040503050406030204" pitchFamily="18" charset="0"/>
              </a:rPr>
              <a:t>Калтанского</a:t>
            </a:r>
            <a:r>
              <a:rPr lang="ru-RU" sz="2000" b="1" dirty="0">
                <a:latin typeface="Cambria" panose="02040503050406030204" pitchFamily="18" charset="0"/>
              </a:rPr>
              <a:t> городского округа, обеспечивающих современное качество </a:t>
            </a:r>
            <a:r>
              <a:rPr lang="ru-RU" sz="2000" b="1" dirty="0" smtClean="0">
                <a:latin typeface="Cambria" panose="02040503050406030204" pitchFamily="18" charset="0"/>
              </a:rPr>
              <a:t>образования</a:t>
            </a:r>
            <a:endParaRPr lang="ru-RU" sz="2000" b="1" dirty="0">
              <a:latin typeface="Cambria" panose="02040503050406030204" pitchFamily="18" charset="0"/>
            </a:endParaRPr>
          </a:p>
          <a:p>
            <a:endParaRPr lang="ru-RU" sz="2000" b="1" dirty="0" smtClean="0"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500000"/>
                </a:solidFill>
                <a:latin typeface="Cambria" panose="02040503050406030204" pitchFamily="18" charset="0"/>
              </a:rPr>
              <a:t>Содержание</a:t>
            </a:r>
            <a:r>
              <a:rPr lang="ru-RU" sz="2000" b="1" dirty="0" smtClean="0">
                <a:latin typeface="Cambria" panose="02040503050406030204" pitchFamily="18" charset="0"/>
              </a:rPr>
              <a:t> – отдельные </a:t>
            </a:r>
            <a:r>
              <a:rPr lang="ru-RU" sz="2000" b="1" dirty="0">
                <a:latin typeface="Cambria" panose="02040503050406030204" pitchFamily="18" charset="0"/>
              </a:rPr>
              <a:t>конкурсы образовательных организаций, педагогических и руководящих </a:t>
            </a:r>
            <a:r>
              <a:rPr lang="ru-RU" sz="2000" b="1" dirty="0" smtClean="0">
                <a:latin typeface="Cambria" panose="02040503050406030204" pitchFamily="18" charset="0"/>
              </a:rPr>
              <a:t>работников:</a:t>
            </a:r>
          </a:p>
          <a:p>
            <a:endParaRPr lang="ru-RU" b="1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«День образовательной организации</a:t>
            </a:r>
            <a:r>
              <a:rPr lang="ru-RU" sz="20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», </a:t>
            </a:r>
            <a:r>
              <a:rPr lang="ru-RU" sz="20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«Профильные каникулы»</a:t>
            </a:r>
            <a:r>
              <a:rPr lang="ru-RU" sz="20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latin typeface="Cambria" panose="02040503050406030204" pitchFamily="18" charset="0"/>
              </a:rPr>
              <a:t>–</a:t>
            </a:r>
            <a:r>
              <a:rPr lang="ru-RU" sz="20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latin typeface="Cambria" panose="02040503050406030204" pitchFamily="18" charset="0"/>
              </a:rPr>
              <a:t>организация </a:t>
            </a:r>
            <a:r>
              <a:rPr lang="ru-RU" sz="2000" b="1" dirty="0">
                <a:latin typeface="Cambria" panose="02040503050406030204" pitchFamily="18" charset="0"/>
              </a:rPr>
              <a:t>образовательной деятельности </a:t>
            </a:r>
            <a:endParaRPr lang="ru-RU" sz="2000" b="1" dirty="0" smtClean="0">
              <a:latin typeface="Cambria" panose="02040503050406030204" pitchFamily="18" charset="0"/>
            </a:endParaRPr>
          </a:p>
          <a:p>
            <a:pPr lvl="0" indent="361950"/>
            <a:endParaRPr lang="ru-RU" b="1" dirty="0" smtClean="0"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«Мой лучший урок», «Заместитель директора образовательной организации»</a:t>
            </a:r>
            <a:r>
              <a:rPr lang="ru-RU" sz="2000" b="1" dirty="0" smtClean="0">
                <a:solidFill>
                  <a:srgbClr val="5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latin typeface="Cambria" panose="02040503050406030204" pitchFamily="18" charset="0"/>
              </a:rPr>
              <a:t>– организация </a:t>
            </a:r>
            <a:r>
              <a:rPr lang="ru-RU" sz="2000" b="1" dirty="0">
                <a:latin typeface="Cambria" panose="02040503050406030204" pitchFamily="18" charset="0"/>
              </a:rPr>
              <a:t>методической деятельности </a:t>
            </a:r>
            <a:endParaRPr lang="ru-RU" sz="2000" b="1" dirty="0" smtClean="0">
              <a:latin typeface="Cambria" panose="02040503050406030204" pitchFamily="18" charset="0"/>
            </a:endParaRPr>
          </a:p>
          <a:p>
            <a:pPr lvl="0"/>
            <a:endParaRPr lang="ru-RU" b="1" dirty="0" smtClean="0"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«Открытый мир</a:t>
            </a:r>
            <a:r>
              <a:rPr lang="ru-RU" sz="20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»</a:t>
            </a:r>
            <a:r>
              <a:rPr lang="ru-RU" sz="2000" b="1" dirty="0"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latin typeface="Cambria" panose="02040503050406030204" pitchFamily="18" charset="0"/>
              </a:rPr>
              <a:t>– обеспечение </a:t>
            </a:r>
            <a:r>
              <a:rPr lang="ru-RU" sz="2000" b="1" dirty="0">
                <a:latin typeface="Cambria" panose="02040503050406030204" pitchFamily="18" charset="0"/>
              </a:rPr>
              <a:t>открытости и </a:t>
            </a:r>
            <a:r>
              <a:rPr lang="ru-RU" sz="2000" b="1" dirty="0" smtClean="0">
                <a:latin typeface="Cambria" panose="02040503050406030204" pitchFamily="18" charset="0"/>
              </a:rPr>
              <a:t>доступности</a:t>
            </a:r>
          </a:p>
          <a:p>
            <a:pPr lvl="0"/>
            <a:endParaRPr lang="ru-RU" b="1" dirty="0" smtClean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«ТОП-19</a:t>
            </a:r>
            <a:r>
              <a:rPr lang="ru-RU" sz="20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» </a:t>
            </a:r>
            <a:r>
              <a:rPr lang="ru-RU" sz="2000" b="1" dirty="0" smtClean="0">
                <a:latin typeface="Cambria" panose="02040503050406030204" pitchFamily="18" charset="0"/>
              </a:rPr>
              <a:t>– обеспечение мониторинговой деятельности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pic>
        <p:nvPicPr>
          <p:cNvPr id="7" name="Picture 56" descr="http://kurspresent.ru/uploads/3d-figures/mini/1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556792"/>
            <a:ext cx="1428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5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Номер слайда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4E1349-3C1D-49E7-BC86-B363977C6CAC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3074" name="Picture 2" descr="Участник рейтин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052736"/>
            <a:ext cx="2016224" cy="2016224"/>
          </a:xfrm>
          <a:prstGeom prst="rect">
            <a:avLst/>
          </a:prstGeom>
          <a:noFill/>
        </p:spPr>
      </p:pic>
      <p:pic>
        <p:nvPicPr>
          <p:cNvPr id="3076" name="Picture 4" descr="http://dzersch5.edumsko.ru/uploads/3000/2268/banner/pic_image/321594e40353a425951bb35c2fcc4d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7032" t="5478" r="4195" b="6871"/>
          <a:stretch>
            <a:fillRect/>
          </a:stretch>
        </p:blipFill>
        <p:spPr bwMode="auto">
          <a:xfrm>
            <a:off x="0" y="980728"/>
            <a:ext cx="5681088" cy="180020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363774" y="3673055"/>
            <a:ext cx="8475426" cy="2204217"/>
            <a:chOff x="363774" y="2929759"/>
            <a:chExt cx="8475426" cy="2204217"/>
          </a:xfrm>
        </p:grpSpPr>
        <p:pic>
          <p:nvPicPr>
            <p:cNvPr id="12" name="Picture 2" descr="C:\Users\Metod-7u\Downloads\Рейтинг сайта МКУ УО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5393" t="67537" r="55390" b="8569"/>
            <a:stretch/>
          </p:blipFill>
          <p:spPr bwMode="auto">
            <a:xfrm>
              <a:off x="363774" y="2929759"/>
              <a:ext cx="6037026" cy="2175642"/>
            </a:xfrm>
            <a:prstGeom prst="rect">
              <a:avLst/>
            </a:prstGeom>
            <a:noFill/>
          </p:spPr>
        </p:pic>
        <p:pic>
          <p:nvPicPr>
            <p:cNvPr id="13" name="Picture 2" descr="C:\Users\Metod-7u\Downloads\Рейтинг сайта МКУ УО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72871" t="67687" r="14072" b="8104"/>
            <a:stretch/>
          </p:blipFill>
          <p:spPr bwMode="auto">
            <a:xfrm>
              <a:off x="6000672" y="2948809"/>
              <a:ext cx="2838528" cy="21851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632451" cy="677862"/>
          </a:xfrm>
        </p:spPr>
        <p:txBody>
          <a:bodyPr/>
          <a:lstStyle/>
          <a:p>
            <a:pPr algn="l"/>
            <a:r>
              <a:rPr lang="ru-RU" sz="2400" kern="1200" dirty="0">
                <a:latin typeface="Cambria" pitchFamily="18" charset="0"/>
                <a:ea typeface="+mn-ea"/>
                <a:cs typeface="+mn-cs"/>
              </a:rPr>
              <a:t>Нормативные правовые основы функционирования системы </a:t>
            </a:r>
            <a:r>
              <a:rPr lang="ru-RU" sz="2400" kern="1200" dirty="0" smtClean="0">
                <a:latin typeface="Cambria" pitchFamily="18" charset="0"/>
                <a:ea typeface="+mn-ea"/>
                <a:cs typeface="+mn-cs"/>
              </a:rPr>
              <a:t>образования, 2014 </a:t>
            </a:r>
            <a:r>
              <a:rPr lang="ru-RU" sz="2400" kern="1200" dirty="0">
                <a:latin typeface="Cambria" pitchFamily="18" charset="0"/>
                <a:ea typeface="+mn-ea"/>
                <a:cs typeface="+mn-cs"/>
              </a:rPr>
              <a:t>г.</a:t>
            </a:r>
          </a:p>
        </p:txBody>
      </p:sp>
      <p:pic>
        <p:nvPicPr>
          <p:cNvPr id="20487" name="Picture 20" descr="http://kurspresent.ru/uploads/3d-figures/mini/3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27658" y="1807120"/>
            <a:ext cx="1337387" cy="112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9" name="Номер слайда 2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8D29C0-47ED-43CF-82D7-54E2B41A2C6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515556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00000"/>
                </a:solidFill>
                <a:latin typeface="Cambria" pitchFamily="18" charset="0"/>
              </a:rPr>
              <a:t>Отсутствуют отдельные нормативные локальные акты: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о переходе на НСОТ – школы №№ 1,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15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о развитии СОКО – школы №№ 1, 15, 18,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29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о деятельности ГОУ – школы №№ 1,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15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стратегии развития ОО – школы №№ 1, 15, 18,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29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500000"/>
                </a:solidFill>
                <a:latin typeface="Cambria" pitchFamily="18" charset="0"/>
              </a:rPr>
              <a:t>Не </a:t>
            </a:r>
            <a:r>
              <a:rPr lang="ru-RU" sz="2400" b="1" dirty="0">
                <a:solidFill>
                  <a:srgbClr val="500000"/>
                </a:solidFill>
                <a:latin typeface="Cambria" pitchFamily="18" charset="0"/>
              </a:rPr>
              <a:t>размещены на сайте ОО: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программы развития ОО – школы №№ 1, 15,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18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полномочия ГОУ – школы №№ 1, 15, 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18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632451" cy="677862"/>
          </a:xfrm>
        </p:spPr>
        <p:txBody>
          <a:bodyPr/>
          <a:lstStyle/>
          <a:p>
            <a:pPr algn="l"/>
            <a:r>
              <a:rPr lang="ru-RU" sz="2400" kern="1200" dirty="0" err="1">
                <a:latin typeface="Cambria" pitchFamily="18" charset="0"/>
                <a:ea typeface="+mn-ea"/>
                <a:cs typeface="+mn-cs"/>
              </a:rPr>
              <a:t>Здоровьесберегающая</a:t>
            </a:r>
            <a:r>
              <a:rPr lang="ru-RU" sz="2400" kern="1200" dirty="0">
                <a:latin typeface="Cambria" pitchFamily="18" charset="0"/>
                <a:ea typeface="+mn-ea"/>
                <a:cs typeface="+mn-cs"/>
              </a:rPr>
              <a:t> деятельность, </a:t>
            </a:r>
            <a:r>
              <a:rPr lang="ru-RU" sz="2400" kern="1200" dirty="0" smtClean="0">
                <a:latin typeface="Cambria" pitchFamily="18" charset="0"/>
                <a:ea typeface="+mn-ea"/>
                <a:cs typeface="+mn-cs"/>
              </a:rPr>
              <a:t>2014 </a:t>
            </a:r>
            <a:r>
              <a:rPr lang="ru-RU" sz="2400" kern="1200" dirty="0">
                <a:latin typeface="Cambria" pitchFamily="18" charset="0"/>
                <a:ea typeface="+mn-ea"/>
                <a:cs typeface="+mn-cs"/>
              </a:rPr>
              <a:t>г.</a:t>
            </a:r>
          </a:p>
        </p:txBody>
      </p:sp>
      <p:pic>
        <p:nvPicPr>
          <p:cNvPr id="20484" name="Picture 8" descr="http://kurspresent.ru/uploads/3d-figures/mini/3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68344" y="4576564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9" name="Номер слайда 2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8D29C0-47ED-43CF-82D7-54E2B41A2C6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980728"/>
            <a:ext cx="8244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00000"/>
                </a:solidFill>
                <a:latin typeface="Cambria" pitchFamily="18" charset="0"/>
              </a:rPr>
              <a:t>Отсутствуют:</a:t>
            </a:r>
            <a:endParaRPr lang="ru-RU" sz="2000" b="1" dirty="0">
              <a:solidFill>
                <a:srgbClr val="500000"/>
              </a:solidFill>
              <a:latin typeface="Cambria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комплексные программы «Здоровье» –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школы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№№ 1,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18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аспекты культуры здоровья в планах работы ОО – </a:t>
            </a:r>
            <a:endParaRPr lang="ru-RU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школы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№№ 18,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30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образовательные программы </a:t>
            </a:r>
            <a:r>
              <a:rPr lang="ru-RU" sz="2000" b="1" dirty="0" err="1" smtClean="0">
                <a:solidFill>
                  <a:srgbClr val="002060"/>
                </a:solidFill>
                <a:latin typeface="Cambria" pitchFamily="18" charset="0"/>
              </a:rPr>
              <a:t>здоровьесберегающей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направленности – школы №№ 15, 18,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29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интеграция вопросов здоровья в содержание </a:t>
            </a:r>
            <a:endParaRPr lang="ru-RU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учебных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дисциплин – школы №№ 18,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29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ежедневные динамические перемены – школа №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15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000" b="1" dirty="0" err="1">
                <a:solidFill>
                  <a:srgbClr val="002060"/>
                </a:solidFill>
                <a:latin typeface="Cambria" pitchFamily="18" charset="0"/>
              </a:rPr>
              <a:t>физкультпаузы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 после уроков – школы №№ 1, 18,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29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технологии «подвижного урока» –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школа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№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18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методы рациональной организации деятельности – </a:t>
            </a:r>
            <a:endParaRPr lang="ru-RU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школа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№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30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методы коррекции </a:t>
            </a:r>
            <a:r>
              <a:rPr lang="ru-RU" sz="2000" b="1" dirty="0" err="1">
                <a:solidFill>
                  <a:srgbClr val="002060"/>
                </a:solidFill>
                <a:latin typeface="Cambria" pitchFamily="18" charset="0"/>
              </a:rPr>
              <a:t>дезадаптационных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 состояний – </a:t>
            </a:r>
            <a:endParaRPr lang="ru-RU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школы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№№ 15,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18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2000" b="1" dirty="0">
                <a:solidFill>
                  <a:srgbClr val="500000"/>
                </a:solidFill>
                <a:latin typeface="Cambria" pitchFamily="18" charset="0"/>
              </a:rPr>
              <a:t>Используются устаревшие документы: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городская целевая программа на 2009-2012 гг. «3+3» – </a:t>
            </a:r>
            <a:endParaRPr lang="ru-RU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школа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№ 18</a:t>
            </a:r>
          </a:p>
        </p:txBody>
      </p:sp>
    </p:spTree>
    <p:extLst>
      <p:ext uri="{BB962C8B-B14F-4D97-AF65-F5344CB8AC3E}">
        <p14:creationId xmlns:p14="http://schemas.microsoft.com/office/powerpoint/2010/main" val="9645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113587" cy="563562"/>
          </a:xfrm>
        </p:spPr>
        <p:txBody>
          <a:bodyPr/>
          <a:lstStyle/>
          <a:p>
            <a:pPr algn="l"/>
            <a:r>
              <a:rPr lang="ru-RU" sz="2400" dirty="0" smtClean="0">
                <a:latin typeface="Cambria" pitchFamily="18" charset="0"/>
              </a:rPr>
              <a:t>Кадровый потенциал, 2014 г.</a:t>
            </a:r>
          </a:p>
        </p:txBody>
      </p:sp>
      <p:sp>
        <p:nvSpPr>
          <p:cNvPr id="20529" name="Номер слайда 2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8D29C0-47ED-43CF-82D7-54E2B41A2C6A}" type="slidenum">
              <a:rPr lang="en-US" smtClean="0"/>
              <a:pPr/>
              <a:t>9</a:t>
            </a:fld>
            <a:endParaRPr lang="en-US" smtClean="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04312"/>
              </p:ext>
            </p:extLst>
          </p:nvPr>
        </p:nvGraphicFramePr>
        <p:xfrm>
          <a:off x="179513" y="1052736"/>
          <a:ext cx="8856984" cy="52017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32247"/>
                <a:gridCol w="943803"/>
                <a:gridCol w="943803"/>
                <a:gridCol w="943803"/>
                <a:gridCol w="943803"/>
                <a:gridCol w="943803"/>
                <a:gridCol w="943803"/>
                <a:gridCol w="961919"/>
              </a:tblGrid>
              <a:tr h="397565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500000"/>
                          </a:solidFill>
                          <a:latin typeface="Cambria" panose="02040503050406030204" pitchFamily="18" charset="0"/>
                        </a:rPr>
                        <a:t>Показатель</a:t>
                      </a:r>
                      <a:endParaRPr lang="ru-RU" sz="1800" b="1" dirty="0">
                        <a:solidFill>
                          <a:srgbClr val="50000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500000"/>
                          </a:solidFill>
                          <a:latin typeface="Cambria" panose="02040503050406030204" pitchFamily="18" charset="0"/>
                        </a:rPr>
                        <a:t>шк. 1</a:t>
                      </a:r>
                      <a:endParaRPr lang="ru-RU" sz="1800" b="1" dirty="0">
                        <a:solidFill>
                          <a:srgbClr val="50000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500000"/>
                          </a:solidFill>
                          <a:latin typeface="Cambria" panose="02040503050406030204" pitchFamily="18" charset="0"/>
                        </a:rPr>
                        <a:t>шк</a:t>
                      </a:r>
                      <a:r>
                        <a:rPr lang="ru-RU" sz="1800" b="1" dirty="0">
                          <a:solidFill>
                            <a:srgbClr val="500000"/>
                          </a:solidFill>
                          <a:latin typeface="Cambria" panose="02040503050406030204" pitchFamily="18" charset="0"/>
                        </a:rPr>
                        <a:t>. 15</a:t>
                      </a:r>
                      <a:endParaRPr lang="ru-RU" sz="1800" b="1" dirty="0">
                        <a:solidFill>
                          <a:srgbClr val="50000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500000"/>
                          </a:solidFill>
                          <a:latin typeface="Cambria" panose="02040503050406030204" pitchFamily="18" charset="0"/>
                        </a:rPr>
                        <a:t>шк. 18</a:t>
                      </a:r>
                      <a:endParaRPr lang="ru-RU" sz="1800" b="1" dirty="0">
                        <a:solidFill>
                          <a:srgbClr val="50000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500000"/>
                          </a:solidFill>
                          <a:latin typeface="Cambria" panose="02040503050406030204" pitchFamily="18" charset="0"/>
                        </a:rPr>
                        <a:t>шк</a:t>
                      </a:r>
                      <a:r>
                        <a:rPr lang="ru-RU" sz="1800" b="1" dirty="0">
                          <a:solidFill>
                            <a:srgbClr val="500000"/>
                          </a:solidFill>
                          <a:latin typeface="Cambria" panose="02040503050406030204" pitchFamily="18" charset="0"/>
                        </a:rPr>
                        <a:t>. 29</a:t>
                      </a:r>
                      <a:endParaRPr lang="ru-RU" sz="1800" b="1" dirty="0">
                        <a:solidFill>
                          <a:srgbClr val="50000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500000"/>
                          </a:solidFill>
                          <a:latin typeface="Cambria" panose="02040503050406030204" pitchFamily="18" charset="0"/>
                        </a:rPr>
                        <a:t>шк</a:t>
                      </a:r>
                      <a:r>
                        <a:rPr lang="ru-RU" sz="1800" b="1" dirty="0">
                          <a:solidFill>
                            <a:srgbClr val="500000"/>
                          </a:solidFill>
                          <a:latin typeface="Cambria" panose="02040503050406030204" pitchFamily="18" charset="0"/>
                        </a:rPr>
                        <a:t>.  30</a:t>
                      </a:r>
                      <a:endParaRPr lang="ru-RU" sz="1800" b="1" dirty="0">
                        <a:solidFill>
                          <a:srgbClr val="50000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500000"/>
                          </a:solidFill>
                          <a:latin typeface="Cambria" panose="02040503050406030204" pitchFamily="18" charset="0"/>
                        </a:rPr>
                        <a:t>Итого </a:t>
                      </a:r>
                      <a:endParaRPr lang="ru-RU" sz="1800" b="1" dirty="0">
                        <a:solidFill>
                          <a:srgbClr val="50000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500000"/>
                          </a:solidFill>
                          <a:latin typeface="Cambria" panose="02040503050406030204" pitchFamily="18" charset="0"/>
                        </a:rPr>
                        <a:t>По области</a:t>
                      </a:r>
                      <a:endParaRPr lang="ru-RU" sz="1800" b="1" dirty="0">
                        <a:solidFill>
                          <a:srgbClr val="500000"/>
                        </a:solidFill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</a:tr>
              <a:tr h="485913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 panose="02040503050406030204" pitchFamily="18" charset="0"/>
                        </a:rPr>
                        <a:t>Педагоги, не имеющие высшего образования </a:t>
                      </a:r>
                      <a:endParaRPr lang="ru-RU" sz="1800" b="1" dirty="0"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 чел./ 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 чел./ 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 чел./ 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 чел. / 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 чел./ 7 %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 panose="02040503050406030204" pitchFamily="18" charset="0"/>
                        </a:rPr>
                        <a:t>18 %</a:t>
                      </a:r>
                      <a:endParaRPr lang="ru-RU" sz="1800" b="1" dirty="0"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</a:tr>
              <a:tr h="53008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anose="02040503050406030204" pitchFamily="18" charset="0"/>
                        </a:rPr>
                        <a:t>Не </a:t>
                      </a:r>
                      <a:r>
                        <a:rPr lang="ru-RU" sz="1800" b="1" dirty="0">
                          <a:latin typeface="Cambria" panose="02040503050406030204" pitchFamily="18" charset="0"/>
                        </a:rPr>
                        <a:t>имеющие </a:t>
                      </a:r>
                      <a:r>
                        <a:rPr lang="ru-RU" sz="1800" b="1" dirty="0" err="1" smtClean="0">
                          <a:latin typeface="Cambria" panose="02040503050406030204" pitchFamily="18" charset="0"/>
                        </a:rPr>
                        <a:t>квалификац</a:t>
                      </a:r>
                      <a:r>
                        <a:rPr lang="ru-RU" sz="1800" b="1" dirty="0" smtClean="0">
                          <a:latin typeface="Cambria" panose="02040503050406030204" pitchFamily="18" charset="0"/>
                        </a:rPr>
                        <a:t>. </a:t>
                      </a:r>
                      <a:r>
                        <a:rPr lang="ru-RU" sz="1800" b="1" dirty="0">
                          <a:latin typeface="Cambria" panose="02040503050406030204" pitchFamily="18" charset="0"/>
                        </a:rPr>
                        <a:t>категорию</a:t>
                      </a:r>
                      <a:endParaRPr lang="ru-RU" sz="1800" b="1" dirty="0"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 чел./ 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 чел./ 10 %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 чел./ 14 %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 чел. /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17 чел./ 22 %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32 чел./ 13 %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 panose="02040503050406030204" pitchFamily="18" charset="0"/>
                        </a:rPr>
                        <a:t>27 %</a:t>
                      </a:r>
                      <a:endParaRPr lang="ru-RU" sz="1800" b="1" dirty="0"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</a:tr>
              <a:tr h="53008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 panose="02040503050406030204" pitchFamily="18" charset="0"/>
                        </a:rPr>
                        <a:t>АУП, не имеющий квалификацию «Менеджер в образовании»</a:t>
                      </a:r>
                      <a:endParaRPr lang="ru-RU" sz="1800" b="1" dirty="0"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 чел./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 чел./ 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67 %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 чел. /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 чел. /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 чел./ 67 %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21 чел./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84 %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 panose="02040503050406030204" pitchFamily="18" charset="0"/>
                        </a:rPr>
                        <a:t>71 %</a:t>
                      </a:r>
                      <a:endParaRPr lang="ru-RU" sz="1800" b="1" dirty="0"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</a:tr>
              <a:tr h="61843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 panose="02040503050406030204" pitchFamily="18" charset="0"/>
                        </a:rPr>
                        <a:t>Педагоги, не повысившие квалификацию</a:t>
                      </a:r>
                      <a:endParaRPr lang="ru-RU" sz="1800" b="1" dirty="0"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 чел./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 чел./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28 %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 чел./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 чел./ 10 чел.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29 чел./ 12 %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 panose="02040503050406030204" pitchFamily="18" charset="0"/>
                        </a:rPr>
                        <a:t>22 %</a:t>
                      </a:r>
                      <a:endParaRPr lang="ru-RU" sz="1800" b="1" dirty="0"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</a:tr>
              <a:tr h="53008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 panose="02040503050406030204" pitchFamily="18" charset="0"/>
                        </a:rPr>
                        <a:t>Педагоги, не владеющие ИКТ</a:t>
                      </a:r>
                      <a:endParaRPr lang="ru-RU" sz="1800" b="1" dirty="0"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 чел./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 чел./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23 %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 чел./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34 %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 чел./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 чел./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39 чел./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16 %</a:t>
                      </a:r>
                    </a:p>
                  </a:txBody>
                  <a:tcPr marL="14405" marR="14405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 panose="02040503050406030204" pitchFamily="18" charset="0"/>
                        </a:rPr>
                        <a:t>10 %</a:t>
                      </a:r>
                      <a:endParaRPr lang="ru-RU" sz="1800" b="1" dirty="0"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14405" marR="14405" marT="0" marB="0"/>
                </a:tc>
              </a:tr>
            </a:tbl>
          </a:graphicData>
        </a:graphic>
      </p:graphicFrame>
      <p:pic>
        <p:nvPicPr>
          <p:cNvPr id="31" name="Picture 72" descr="http://kurspresent.ru/uploads/3d-figures/mini/1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658" y="71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3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07l">
  <a:themeElements>
    <a:clrScheme name="cdb2004c007l 3">
      <a:dk1>
        <a:srgbClr val="000066"/>
      </a:dk1>
      <a:lt1>
        <a:srgbClr val="FFFFFF"/>
      </a:lt1>
      <a:dk2>
        <a:srgbClr val="50A834"/>
      </a:dk2>
      <a:lt2>
        <a:srgbClr val="B2B2B2"/>
      </a:lt2>
      <a:accent1>
        <a:srgbClr val="2045AE"/>
      </a:accent1>
      <a:accent2>
        <a:srgbClr val="FF9933"/>
      </a:accent2>
      <a:accent3>
        <a:srgbClr val="FFFFFF"/>
      </a:accent3>
      <a:accent4>
        <a:srgbClr val="000056"/>
      </a:accent4>
      <a:accent5>
        <a:srgbClr val="ABB0D3"/>
      </a:accent5>
      <a:accent6>
        <a:srgbClr val="E78A2D"/>
      </a:accent6>
      <a:hlink>
        <a:srgbClr val="3DC5C5"/>
      </a:hlink>
      <a:folHlink>
        <a:srgbClr val="6B41BF"/>
      </a:folHlink>
    </a:clrScheme>
    <a:fontScheme name="cdb2004c00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c007l 1">
        <a:dk1>
          <a:srgbClr val="4C1A37"/>
        </a:dk1>
        <a:lt1>
          <a:srgbClr val="FFFFFF"/>
        </a:lt1>
        <a:dk2>
          <a:srgbClr val="FFFFE7"/>
        </a:dk2>
        <a:lt2>
          <a:srgbClr val="B2B2B2"/>
        </a:lt2>
        <a:accent1>
          <a:srgbClr val="C06C98"/>
        </a:accent1>
        <a:accent2>
          <a:srgbClr val="FF9966"/>
        </a:accent2>
        <a:accent3>
          <a:srgbClr val="FFFFFF"/>
        </a:accent3>
        <a:accent4>
          <a:srgbClr val="40142D"/>
        </a:accent4>
        <a:accent5>
          <a:srgbClr val="DCBACA"/>
        </a:accent5>
        <a:accent6>
          <a:srgbClr val="E78A5C"/>
        </a:accent6>
        <a:hlink>
          <a:srgbClr val="BD6D45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07l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2879B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ACBED4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07l 3">
        <a:dk1>
          <a:srgbClr val="000066"/>
        </a:dk1>
        <a:lt1>
          <a:srgbClr val="FFFFFF"/>
        </a:lt1>
        <a:dk2>
          <a:srgbClr val="50A834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3DC5C5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cdb2004c007l</Template>
  <TotalTime>1034</TotalTime>
  <Words>829</Words>
  <Application>Microsoft Office PowerPoint</Application>
  <PresentationFormat>Экран (4:3)</PresentationFormat>
  <Paragraphs>236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cdb2004c007l</vt:lpstr>
      <vt:lpstr>Муниципальное казенное учреждение Управление образования администрации Калтанского городского округа</vt:lpstr>
      <vt:lpstr>Риски при ведении комплексного мониторинга</vt:lpstr>
      <vt:lpstr>Презентация PowerPoint</vt:lpstr>
      <vt:lpstr>Презентация PowerPoint</vt:lpstr>
      <vt:lpstr>Муниципальный конкурсный проект «Сертификат качества»</vt:lpstr>
      <vt:lpstr>Презентация PowerPoint</vt:lpstr>
      <vt:lpstr>Нормативные правовые основы функционирования системы образования, 2014 г.</vt:lpstr>
      <vt:lpstr>Здоровьесберегающая деятельность, 2014 г.</vt:lpstr>
      <vt:lpstr>Кадровый потенциал, 2014 г.</vt:lpstr>
      <vt:lpstr>Презентация PowerPoint</vt:lpstr>
      <vt:lpstr>Презентация PowerPoint</vt:lpstr>
    </vt:vector>
  </TitlesOfParts>
  <Company>CIT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Мультимедийная презентация на уроке как методический прием</dc:title>
  <dc:creator>print</dc:creator>
  <cp:lastModifiedBy>~</cp:lastModifiedBy>
  <cp:revision>74</cp:revision>
  <dcterms:created xsi:type="dcterms:W3CDTF">2009-11-10T03:07:05Z</dcterms:created>
  <dcterms:modified xsi:type="dcterms:W3CDTF">2016-09-21T16:53:53Z</dcterms:modified>
</cp:coreProperties>
</file>