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0"/>
  </p:notesMasterIdLst>
  <p:sldIdLst>
    <p:sldId id="256" r:id="rId2"/>
    <p:sldId id="281" r:id="rId3"/>
    <p:sldId id="335" r:id="rId4"/>
    <p:sldId id="324" r:id="rId5"/>
    <p:sldId id="325" r:id="rId6"/>
    <p:sldId id="308" r:id="rId7"/>
    <p:sldId id="303" r:id="rId8"/>
    <p:sldId id="326" r:id="rId9"/>
    <p:sldId id="327" r:id="rId10"/>
    <p:sldId id="329" r:id="rId11"/>
    <p:sldId id="330" r:id="rId12"/>
    <p:sldId id="331" r:id="rId13"/>
    <p:sldId id="328" r:id="rId14"/>
    <p:sldId id="332" r:id="rId15"/>
    <p:sldId id="288" r:id="rId16"/>
    <p:sldId id="295" r:id="rId17"/>
    <p:sldId id="333" r:id="rId18"/>
    <p:sldId id="314" r:id="rId1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66"/>
    <a:srgbClr val="E0F757"/>
    <a:srgbClr val="FFFFFF"/>
    <a:srgbClr val="3366FF"/>
    <a:srgbClr val="0066FF"/>
    <a:srgbClr val="66CCFF"/>
    <a:srgbClr val="FF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4" autoAdjust="0"/>
    <p:restoredTop sz="94088" autoAdjust="0"/>
  </p:normalViewPr>
  <p:slideViewPr>
    <p:cSldViewPr>
      <p:cViewPr>
        <p:scale>
          <a:sx n="70" d="100"/>
          <a:sy n="70" d="100"/>
        </p:scale>
        <p:origin x="-2832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C1211-7B93-46BD-8EBA-6564B0E8A960}" type="doc">
      <dgm:prSet loTypeId="urn:microsoft.com/office/officeart/2005/8/layout/h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F1E589-3F26-4760-95CC-8490CC386B30}">
      <dgm:prSet/>
      <dgm:spPr/>
      <dgm:t>
        <a:bodyPr/>
        <a:lstStyle/>
        <a:p>
          <a:pPr rtl="0"/>
          <a:r>
            <a:rPr lang="ru-RU" i="1" dirty="0" smtClean="0">
              <a:solidFill>
                <a:srgbClr val="FF0000"/>
              </a:solidFill>
            </a:rPr>
            <a:t>диагностическая:</a:t>
          </a:r>
          <a:endParaRPr lang="ru-RU" dirty="0">
            <a:solidFill>
              <a:srgbClr val="FF0000"/>
            </a:solidFill>
          </a:endParaRPr>
        </a:p>
      </dgm:t>
    </dgm:pt>
    <dgm:pt modelId="{30A42C25-5155-4DE9-B3F1-A5C8DEB752EB}" type="parTrans" cxnId="{2955B49B-8432-4D0C-A281-4102E312C25E}">
      <dgm:prSet/>
      <dgm:spPr/>
      <dgm:t>
        <a:bodyPr/>
        <a:lstStyle/>
        <a:p>
          <a:endParaRPr lang="ru-RU"/>
        </a:p>
      </dgm:t>
    </dgm:pt>
    <dgm:pt modelId="{92F9B489-9AA9-4AD7-89C8-95E559652EAC}" type="sibTrans" cxnId="{2955B49B-8432-4D0C-A281-4102E312C25E}">
      <dgm:prSet/>
      <dgm:spPr/>
      <dgm:t>
        <a:bodyPr/>
        <a:lstStyle/>
        <a:p>
          <a:endParaRPr lang="ru-RU"/>
        </a:p>
      </dgm:t>
    </dgm:pt>
    <dgm:pt modelId="{A6425535-E33A-4F5C-BECB-5333B8527311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информационная:</a:t>
          </a:r>
          <a:endParaRPr lang="ru-RU" dirty="0">
            <a:solidFill>
              <a:srgbClr val="FF0000"/>
            </a:solidFill>
          </a:endParaRPr>
        </a:p>
      </dgm:t>
    </dgm:pt>
    <dgm:pt modelId="{3741D20F-FEF2-4D5B-9451-45F51E0B488B}" type="parTrans" cxnId="{C2428DAB-752A-49AC-AB55-45B48CD32591}">
      <dgm:prSet/>
      <dgm:spPr/>
      <dgm:t>
        <a:bodyPr/>
        <a:lstStyle/>
        <a:p>
          <a:endParaRPr lang="ru-RU"/>
        </a:p>
      </dgm:t>
    </dgm:pt>
    <dgm:pt modelId="{B3C033C5-D8BD-488D-ABBA-15A22F049A4B}" type="sibTrans" cxnId="{C2428DAB-752A-49AC-AB55-45B48CD32591}">
      <dgm:prSet/>
      <dgm:spPr/>
      <dgm:t>
        <a:bodyPr/>
        <a:lstStyle/>
        <a:p>
          <a:endParaRPr lang="ru-RU"/>
        </a:p>
      </dgm:t>
    </dgm:pt>
    <dgm:pt modelId="{053CA01C-90E8-4946-A94A-DF773A850C24}">
      <dgm:prSet/>
      <dgm:spPr/>
      <dgm:t>
        <a:bodyPr/>
        <a:lstStyle/>
        <a:p>
          <a:r>
            <a:rPr lang="ru-RU" i="1" dirty="0" smtClean="0">
              <a:solidFill>
                <a:srgbClr val="FF0000"/>
              </a:solidFill>
            </a:rPr>
            <a:t>побудительная:</a:t>
          </a:r>
          <a:endParaRPr lang="ru-RU" dirty="0">
            <a:solidFill>
              <a:srgbClr val="FF0000"/>
            </a:solidFill>
          </a:endParaRPr>
        </a:p>
      </dgm:t>
    </dgm:pt>
    <dgm:pt modelId="{6DB2DF98-BB39-40C1-B73A-E3954E03E430}" type="parTrans" cxnId="{94946DCF-73AA-4A30-99C2-9404FF92D0EE}">
      <dgm:prSet/>
      <dgm:spPr/>
      <dgm:t>
        <a:bodyPr/>
        <a:lstStyle/>
        <a:p>
          <a:endParaRPr lang="ru-RU"/>
        </a:p>
      </dgm:t>
    </dgm:pt>
    <dgm:pt modelId="{92B4C583-4ACF-45AB-B438-229FF4E83D32}" type="sibTrans" cxnId="{94946DCF-73AA-4A30-99C2-9404FF92D0EE}">
      <dgm:prSet/>
      <dgm:spPr/>
      <dgm:t>
        <a:bodyPr/>
        <a:lstStyle/>
        <a:p>
          <a:endParaRPr lang="ru-RU"/>
        </a:p>
      </dgm:t>
    </dgm:pt>
    <dgm:pt modelId="{C3F91141-F989-4645-AB71-C53CD32D4A6E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обеспечивает необходимой информацией</a:t>
          </a:r>
          <a:endParaRPr lang="ru-RU" sz="1800" dirty="0">
            <a:solidFill>
              <a:srgbClr val="FFFF00"/>
            </a:solidFill>
          </a:endParaRPr>
        </a:p>
      </dgm:t>
    </dgm:pt>
    <dgm:pt modelId="{B5861604-4280-477F-AC17-6C6A267BAF39}" type="parTrans" cxnId="{E186C8B7-BE08-4271-BABA-7DB9785B0A55}">
      <dgm:prSet/>
      <dgm:spPr/>
      <dgm:t>
        <a:bodyPr/>
        <a:lstStyle/>
        <a:p>
          <a:endParaRPr lang="ru-RU"/>
        </a:p>
      </dgm:t>
    </dgm:pt>
    <dgm:pt modelId="{AA59D79E-56AB-47FD-8A46-3D7265DD8E6A}" type="sibTrans" cxnId="{E186C8B7-BE08-4271-BABA-7DB9785B0A55}">
      <dgm:prSet/>
      <dgm:spPr/>
      <dgm:t>
        <a:bodyPr/>
        <a:lstStyle/>
        <a:p>
          <a:endParaRPr lang="ru-RU"/>
        </a:p>
      </dgm:t>
    </dgm:pt>
    <dgm:pt modelId="{9CF6ED33-250E-4B5E-99C3-014A274F7DB6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информирует об инновационной деятельности, о ее результативности </a:t>
          </a:r>
          <a:endParaRPr lang="ru-RU" sz="1800" dirty="0">
            <a:solidFill>
              <a:srgbClr val="FFFF00"/>
            </a:solidFill>
          </a:endParaRPr>
        </a:p>
      </dgm:t>
    </dgm:pt>
    <dgm:pt modelId="{CF0972A6-F4F5-4C2B-970E-F0E6E01CAC7A}" type="parTrans" cxnId="{8EE22B74-2A5F-443A-92FB-D2C4A6981C75}">
      <dgm:prSet/>
      <dgm:spPr/>
      <dgm:t>
        <a:bodyPr/>
        <a:lstStyle/>
        <a:p>
          <a:endParaRPr lang="ru-RU"/>
        </a:p>
      </dgm:t>
    </dgm:pt>
    <dgm:pt modelId="{C0DD8326-B14B-4236-BDD1-BDDD8F860F5F}" type="sibTrans" cxnId="{8EE22B74-2A5F-443A-92FB-D2C4A6981C75}">
      <dgm:prSet/>
      <dgm:spPr/>
      <dgm:t>
        <a:bodyPr/>
        <a:lstStyle/>
        <a:p>
          <a:endParaRPr lang="ru-RU"/>
        </a:p>
      </dgm:t>
    </dgm:pt>
    <dgm:pt modelId="{E4BD952F-3BC1-4F94-9381-B68687741DE6}">
      <dgm:prSet custT="1"/>
      <dgm:spPr/>
      <dgm:t>
        <a:bodyPr/>
        <a:lstStyle/>
        <a:p>
          <a:pPr algn="just"/>
          <a:r>
            <a:rPr lang="ru-RU" sz="1800" dirty="0" smtClean="0">
              <a:solidFill>
                <a:srgbClr val="FFFF00"/>
              </a:solidFill>
            </a:rPr>
            <a:t>позволяет осуществить обратную связь</a:t>
          </a:r>
          <a:endParaRPr lang="ru-RU" sz="1800" dirty="0">
            <a:solidFill>
              <a:srgbClr val="FFFF00"/>
            </a:solidFill>
          </a:endParaRPr>
        </a:p>
      </dgm:t>
    </dgm:pt>
    <dgm:pt modelId="{6EA6FB7A-44F6-46EF-93E0-DB0CE7B644A0}" type="parTrans" cxnId="{678C5D0C-1CBC-4846-A25F-540E8AFA60BD}">
      <dgm:prSet/>
      <dgm:spPr/>
      <dgm:t>
        <a:bodyPr/>
        <a:lstStyle/>
        <a:p>
          <a:endParaRPr lang="ru-RU"/>
        </a:p>
      </dgm:t>
    </dgm:pt>
    <dgm:pt modelId="{074B1B0F-55BC-42A6-8B55-CDE1E6050FA8}" type="sibTrans" cxnId="{678C5D0C-1CBC-4846-A25F-540E8AFA60BD}">
      <dgm:prSet/>
      <dgm:spPr/>
      <dgm:t>
        <a:bodyPr/>
        <a:lstStyle/>
        <a:p>
          <a:endParaRPr lang="ru-RU"/>
        </a:p>
      </dgm:t>
    </dgm:pt>
    <dgm:pt modelId="{8FAA1D48-E95B-40C9-B532-390D140D433C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выявляет состояние критических изменений в инновационной деятельности</a:t>
          </a:r>
          <a:endParaRPr lang="ru-RU" sz="1800" dirty="0">
            <a:solidFill>
              <a:srgbClr val="FFFF00"/>
            </a:solidFill>
          </a:endParaRPr>
        </a:p>
      </dgm:t>
    </dgm:pt>
    <dgm:pt modelId="{DBCC46A1-748D-4DAA-9E8E-F5113783E3A4}" type="parTrans" cxnId="{2075EF8C-F6AD-4D35-B851-36F3578205B1}">
      <dgm:prSet/>
      <dgm:spPr/>
      <dgm:t>
        <a:bodyPr/>
        <a:lstStyle/>
        <a:p>
          <a:endParaRPr lang="ru-RU"/>
        </a:p>
      </dgm:t>
    </dgm:pt>
    <dgm:pt modelId="{9AACC3CA-EDBE-479D-8932-81A119699CB5}" type="sibTrans" cxnId="{2075EF8C-F6AD-4D35-B851-36F3578205B1}">
      <dgm:prSet/>
      <dgm:spPr/>
      <dgm:t>
        <a:bodyPr/>
        <a:lstStyle/>
        <a:p>
          <a:endParaRPr lang="ru-RU"/>
        </a:p>
      </dgm:t>
    </dgm:pt>
    <dgm:pt modelId="{F0EEB7DB-7F43-41A4-A5EB-472EDE192895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определяет соответствие инновационной деятельности установленным правилам, нормам</a:t>
          </a:r>
          <a:endParaRPr lang="ru-RU" sz="1800" dirty="0">
            <a:solidFill>
              <a:srgbClr val="FFFF00"/>
            </a:solidFill>
          </a:endParaRPr>
        </a:p>
      </dgm:t>
    </dgm:pt>
    <dgm:pt modelId="{B88DFBDF-BDDF-4D64-9D60-71B63864EE8D}" type="parTrans" cxnId="{D053699D-DDEC-4D48-A570-186F5F024FF5}">
      <dgm:prSet/>
      <dgm:spPr/>
      <dgm:t>
        <a:bodyPr/>
        <a:lstStyle/>
        <a:p>
          <a:endParaRPr lang="ru-RU"/>
        </a:p>
      </dgm:t>
    </dgm:pt>
    <dgm:pt modelId="{617AC8B7-036A-47A2-8662-1DA5B6EE9760}" type="sibTrans" cxnId="{D053699D-DDEC-4D48-A570-186F5F024FF5}">
      <dgm:prSet/>
      <dgm:spPr/>
      <dgm:t>
        <a:bodyPr/>
        <a:lstStyle/>
        <a:p>
          <a:endParaRPr lang="ru-RU"/>
        </a:p>
      </dgm:t>
    </dgm:pt>
    <dgm:pt modelId="{B3E580A2-2BE9-4DAD-8F1F-D76DEEF72B9E}">
      <dgm:prSet custT="1"/>
      <dgm:spPr/>
      <dgm:t>
        <a:bodyPr/>
        <a:lstStyle/>
        <a:p>
          <a:r>
            <a:rPr lang="ru-RU" sz="1800" dirty="0" smtClean="0">
              <a:solidFill>
                <a:srgbClr val="FFFF00"/>
              </a:solidFill>
            </a:rPr>
            <a:t>мотивирует педагогический коллектив на повышение  результативности инновационной деятельности</a:t>
          </a:r>
          <a:r>
            <a:rPr lang="ru-RU" sz="1800" dirty="0" smtClean="0"/>
            <a:t>.</a:t>
          </a:r>
          <a:endParaRPr lang="ru-RU" sz="1800" dirty="0"/>
        </a:p>
      </dgm:t>
    </dgm:pt>
    <dgm:pt modelId="{E23D81E6-3B3D-4AB1-8C2F-F12E79A21EDE}" type="parTrans" cxnId="{8F71B7CD-CD15-4ABE-B50F-CD628F055461}">
      <dgm:prSet/>
      <dgm:spPr/>
      <dgm:t>
        <a:bodyPr/>
        <a:lstStyle/>
        <a:p>
          <a:endParaRPr lang="ru-RU"/>
        </a:p>
      </dgm:t>
    </dgm:pt>
    <dgm:pt modelId="{FEAD900E-F5E1-44E9-8442-49976E450999}" type="sibTrans" cxnId="{8F71B7CD-CD15-4ABE-B50F-CD628F055461}">
      <dgm:prSet/>
      <dgm:spPr/>
      <dgm:t>
        <a:bodyPr/>
        <a:lstStyle/>
        <a:p>
          <a:endParaRPr lang="ru-RU"/>
        </a:p>
      </dgm:t>
    </dgm:pt>
    <dgm:pt modelId="{06BC5711-02F1-48FE-A335-00E770789798}" type="pres">
      <dgm:prSet presAssocID="{E71C1211-7B93-46BD-8EBA-6564B0E8A9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106AD7-7E7E-485E-84BA-F0B484B967FA}" type="pres">
      <dgm:prSet presAssocID="{E71C1211-7B93-46BD-8EBA-6564B0E8A960}" presName="tSp" presStyleCnt="0"/>
      <dgm:spPr/>
    </dgm:pt>
    <dgm:pt modelId="{D965DED2-5680-439E-B7E2-F00592C2F73F}" type="pres">
      <dgm:prSet presAssocID="{E71C1211-7B93-46BD-8EBA-6564B0E8A960}" presName="bSp" presStyleCnt="0"/>
      <dgm:spPr/>
    </dgm:pt>
    <dgm:pt modelId="{501AAE5A-DBD4-4E9F-92F7-E398BE07EB92}" type="pres">
      <dgm:prSet presAssocID="{E71C1211-7B93-46BD-8EBA-6564B0E8A960}" presName="process" presStyleCnt="0"/>
      <dgm:spPr/>
    </dgm:pt>
    <dgm:pt modelId="{43BA2762-5699-4A04-8DD5-B98B01FA9D4E}" type="pres">
      <dgm:prSet presAssocID="{A6425535-E33A-4F5C-BECB-5333B8527311}" presName="composite1" presStyleCnt="0"/>
      <dgm:spPr/>
    </dgm:pt>
    <dgm:pt modelId="{BB1357A2-18D3-42F5-9797-40B41430C094}" type="pres">
      <dgm:prSet presAssocID="{A6425535-E33A-4F5C-BECB-5333B8527311}" presName="dummyNode1" presStyleLbl="node1" presStyleIdx="0" presStyleCnt="3"/>
      <dgm:spPr/>
    </dgm:pt>
    <dgm:pt modelId="{B1F38123-0CBC-4D13-B262-BE81C659D5A3}" type="pres">
      <dgm:prSet presAssocID="{A6425535-E33A-4F5C-BECB-5333B8527311}" presName="childNode1" presStyleLbl="bgAcc1" presStyleIdx="0" presStyleCnt="3" custScaleX="119257" custScaleY="236504" custLinFactNeighborX="2889" custLinFactNeighborY="-1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6A745-D2B0-4EC7-8FF7-9909F291886D}" type="pres">
      <dgm:prSet presAssocID="{A6425535-E33A-4F5C-BECB-5333B852731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E5B0E-C0A0-4969-ADEA-4208F7E7FD54}" type="pres">
      <dgm:prSet presAssocID="{A6425535-E33A-4F5C-BECB-5333B8527311}" presName="parentNode1" presStyleLbl="node1" presStyleIdx="0" presStyleCnt="3" custLinFactNeighborX="-15093" custLinFactNeighborY="96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BB9FE-2639-43D1-BF9E-94AD0DED9BDD}" type="pres">
      <dgm:prSet presAssocID="{A6425535-E33A-4F5C-BECB-5333B8527311}" presName="connSite1" presStyleCnt="0"/>
      <dgm:spPr/>
    </dgm:pt>
    <dgm:pt modelId="{198875E9-6417-4C61-879C-9BB251E8FC26}" type="pres">
      <dgm:prSet presAssocID="{B3C033C5-D8BD-488D-ABBA-15A22F049A4B}" presName="Name9" presStyleLbl="sibTrans2D1" presStyleIdx="0" presStyleCnt="2"/>
      <dgm:spPr/>
      <dgm:t>
        <a:bodyPr/>
        <a:lstStyle/>
        <a:p>
          <a:endParaRPr lang="ru-RU"/>
        </a:p>
      </dgm:t>
    </dgm:pt>
    <dgm:pt modelId="{70069522-2192-44FE-91FC-8D2FDD942628}" type="pres">
      <dgm:prSet presAssocID="{1CF1E589-3F26-4760-95CC-8490CC386B30}" presName="composite2" presStyleCnt="0"/>
      <dgm:spPr/>
    </dgm:pt>
    <dgm:pt modelId="{EFBCB78C-33C5-4CE9-8CF7-2E1956D12AA4}" type="pres">
      <dgm:prSet presAssocID="{1CF1E589-3F26-4760-95CC-8490CC386B30}" presName="dummyNode2" presStyleLbl="node1" presStyleIdx="0" presStyleCnt="3"/>
      <dgm:spPr/>
    </dgm:pt>
    <dgm:pt modelId="{5D6585EE-BA08-4644-8F6E-AF26026873D7}" type="pres">
      <dgm:prSet presAssocID="{1CF1E589-3F26-4760-95CC-8490CC386B30}" presName="childNode2" presStyleLbl="bgAcc1" presStyleIdx="1" presStyleCnt="3" custScaleY="233326" custLinFactNeighborX="231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1D8E-6A8D-4EFE-9C4A-AC5041B98DEC}" type="pres">
      <dgm:prSet presAssocID="{1CF1E589-3F26-4760-95CC-8490CC386B3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1CFB7-E69F-4C1A-98EF-D793C222024B}" type="pres">
      <dgm:prSet presAssocID="{1CF1E589-3F26-4760-95CC-8490CC386B30}" presName="parentNode2" presStyleLbl="node1" presStyleIdx="1" presStyleCnt="3" custLinFactNeighborX="-15739" custLinFactNeighborY="-969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A20515-5DA3-4AEC-A3C1-2C5CFDA2D11D}" type="pres">
      <dgm:prSet presAssocID="{1CF1E589-3F26-4760-95CC-8490CC386B30}" presName="connSite2" presStyleCnt="0"/>
      <dgm:spPr/>
    </dgm:pt>
    <dgm:pt modelId="{45B3CC3F-F1D1-4456-81F1-89DD88E783D6}" type="pres">
      <dgm:prSet presAssocID="{92F9B489-9AA9-4AD7-89C8-95E559652EAC}" presName="Name18" presStyleLbl="sibTrans2D1" presStyleIdx="1" presStyleCnt="2"/>
      <dgm:spPr/>
      <dgm:t>
        <a:bodyPr/>
        <a:lstStyle/>
        <a:p>
          <a:endParaRPr lang="ru-RU"/>
        </a:p>
      </dgm:t>
    </dgm:pt>
    <dgm:pt modelId="{2911C009-EA52-4616-8610-F374434C705D}" type="pres">
      <dgm:prSet presAssocID="{053CA01C-90E8-4946-A94A-DF773A850C24}" presName="composite1" presStyleCnt="0"/>
      <dgm:spPr/>
    </dgm:pt>
    <dgm:pt modelId="{0CAB3995-C096-47E0-9B7F-5290B8C231F4}" type="pres">
      <dgm:prSet presAssocID="{053CA01C-90E8-4946-A94A-DF773A850C24}" presName="dummyNode1" presStyleLbl="node1" presStyleIdx="1" presStyleCnt="3"/>
      <dgm:spPr/>
    </dgm:pt>
    <dgm:pt modelId="{79D15F32-7A79-424D-8E82-A0FDFEA4DD48}" type="pres">
      <dgm:prSet presAssocID="{053CA01C-90E8-4946-A94A-DF773A850C24}" presName="childNode1" presStyleLbl="bgAcc1" presStyleIdx="2" presStyleCnt="3" custScaleX="108197" custScaleY="233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5A31C-108F-459A-90EA-47F004E3C0B3}" type="pres">
      <dgm:prSet presAssocID="{053CA01C-90E8-4946-A94A-DF773A850C2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264B-0CCA-41A9-AD82-298D11562392}" type="pres">
      <dgm:prSet presAssocID="{053CA01C-90E8-4946-A94A-DF773A850C24}" presName="parentNode1" presStyleLbl="node1" presStyleIdx="2" presStyleCnt="3" custLinFactNeighborX="-16385" custLinFactNeighborY="96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B088D-2EF1-4861-A6D7-631FF04ED0B8}" type="pres">
      <dgm:prSet presAssocID="{053CA01C-90E8-4946-A94A-DF773A850C24}" presName="connSite1" presStyleCnt="0"/>
      <dgm:spPr/>
    </dgm:pt>
  </dgm:ptLst>
  <dgm:cxnLst>
    <dgm:cxn modelId="{662AF029-616B-4AB0-B18F-DFEACAA68952}" type="presOf" srcId="{92F9B489-9AA9-4AD7-89C8-95E559652EAC}" destId="{45B3CC3F-F1D1-4456-81F1-89DD88E783D6}" srcOrd="0" destOrd="0" presId="urn:microsoft.com/office/officeart/2005/8/layout/hProcess4"/>
    <dgm:cxn modelId="{C2428DAB-752A-49AC-AB55-45B48CD32591}" srcId="{E71C1211-7B93-46BD-8EBA-6564B0E8A960}" destId="{A6425535-E33A-4F5C-BECB-5333B8527311}" srcOrd="0" destOrd="0" parTransId="{3741D20F-FEF2-4D5B-9451-45F51E0B488B}" sibTransId="{B3C033C5-D8BD-488D-ABBA-15A22F049A4B}"/>
    <dgm:cxn modelId="{94946DCF-73AA-4A30-99C2-9404FF92D0EE}" srcId="{E71C1211-7B93-46BD-8EBA-6564B0E8A960}" destId="{053CA01C-90E8-4946-A94A-DF773A850C24}" srcOrd="2" destOrd="0" parTransId="{6DB2DF98-BB39-40C1-B73A-E3954E03E430}" sibTransId="{92B4C583-4ACF-45AB-B438-229FF4E83D32}"/>
    <dgm:cxn modelId="{E186C8B7-BE08-4271-BABA-7DB9785B0A55}" srcId="{A6425535-E33A-4F5C-BECB-5333B8527311}" destId="{C3F91141-F989-4645-AB71-C53CD32D4A6E}" srcOrd="0" destOrd="0" parTransId="{B5861604-4280-477F-AC17-6C6A267BAF39}" sibTransId="{AA59D79E-56AB-47FD-8A46-3D7265DD8E6A}"/>
    <dgm:cxn modelId="{DC8511B5-AD30-4E09-B2E3-DBD1F44FD408}" type="presOf" srcId="{E4BD952F-3BC1-4F94-9381-B68687741DE6}" destId="{B1F38123-0CBC-4D13-B262-BE81C659D5A3}" srcOrd="0" destOrd="2" presId="urn:microsoft.com/office/officeart/2005/8/layout/hProcess4"/>
    <dgm:cxn modelId="{EE17C2EC-C5AC-453A-8EA6-EB89E34E3D72}" type="presOf" srcId="{C3F91141-F989-4645-AB71-C53CD32D4A6E}" destId="{B1F38123-0CBC-4D13-B262-BE81C659D5A3}" srcOrd="0" destOrd="0" presId="urn:microsoft.com/office/officeart/2005/8/layout/hProcess4"/>
    <dgm:cxn modelId="{8EE22B74-2A5F-443A-92FB-D2C4A6981C75}" srcId="{A6425535-E33A-4F5C-BECB-5333B8527311}" destId="{9CF6ED33-250E-4B5E-99C3-014A274F7DB6}" srcOrd="1" destOrd="0" parTransId="{CF0972A6-F4F5-4C2B-970E-F0E6E01CAC7A}" sibTransId="{C0DD8326-B14B-4236-BDD1-BDDD8F860F5F}"/>
    <dgm:cxn modelId="{D053699D-DDEC-4D48-A570-186F5F024FF5}" srcId="{1CF1E589-3F26-4760-95CC-8490CC386B30}" destId="{F0EEB7DB-7F43-41A4-A5EB-472EDE192895}" srcOrd="1" destOrd="0" parTransId="{B88DFBDF-BDDF-4D64-9D60-71B63864EE8D}" sibTransId="{617AC8B7-036A-47A2-8662-1DA5B6EE9760}"/>
    <dgm:cxn modelId="{2955B49B-8432-4D0C-A281-4102E312C25E}" srcId="{E71C1211-7B93-46BD-8EBA-6564B0E8A960}" destId="{1CF1E589-3F26-4760-95CC-8490CC386B30}" srcOrd="1" destOrd="0" parTransId="{30A42C25-5155-4DE9-B3F1-A5C8DEB752EB}" sibTransId="{92F9B489-9AA9-4AD7-89C8-95E559652EAC}"/>
    <dgm:cxn modelId="{8F71B7CD-CD15-4ABE-B50F-CD628F055461}" srcId="{053CA01C-90E8-4946-A94A-DF773A850C24}" destId="{B3E580A2-2BE9-4DAD-8F1F-D76DEEF72B9E}" srcOrd="0" destOrd="0" parTransId="{E23D81E6-3B3D-4AB1-8C2F-F12E79A21EDE}" sibTransId="{FEAD900E-F5E1-44E9-8442-49976E450999}"/>
    <dgm:cxn modelId="{4FCC22B8-BE4F-41FF-984D-FF250DCBEB03}" type="presOf" srcId="{C3F91141-F989-4645-AB71-C53CD32D4A6E}" destId="{E546A745-D2B0-4EC7-8FF7-9909F291886D}" srcOrd="1" destOrd="0" presId="urn:microsoft.com/office/officeart/2005/8/layout/hProcess4"/>
    <dgm:cxn modelId="{57877E18-372E-40F9-A25A-F944319F6DC9}" type="presOf" srcId="{8FAA1D48-E95B-40C9-B532-390D140D433C}" destId="{674A1D8E-6A8D-4EFE-9C4A-AC5041B98DEC}" srcOrd="1" destOrd="0" presId="urn:microsoft.com/office/officeart/2005/8/layout/hProcess4"/>
    <dgm:cxn modelId="{0076FA96-8068-4DB9-AD78-05FB2AD57FB5}" type="presOf" srcId="{053CA01C-90E8-4946-A94A-DF773A850C24}" destId="{3F9D264B-0CCA-41A9-AD82-298D11562392}" srcOrd="0" destOrd="0" presId="urn:microsoft.com/office/officeart/2005/8/layout/hProcess4"/>
    <dgm:cxn modelId="{BB862EE5-06A7-4FC3-9FD1-FCF8F18AF809}" type="presOf" srcId="{E4BD952F-3BC1-4F94-9381-B68687741DE6}" destId="{E546A745-D2B0-4EC7-8FF7-9909F291886D}" srcOrd="1" destOrd="2" presId="urn:microsoft.com/office/officeart/2005/8/layout/hProcess4"/>
    <dgm:cxn modelId="{678C5D0C-1CBC-4846-A25F-540E8AFA60BD}" srcId="{A6425535-E33A-4F5C-BECB-5333B8527311}" destId="{E4BD952F-3BC1-4F94-9381-B68687741DE6}" srcOrd="2" destOrd="0" parTransId="{6EA6FB7A-44F6-46EF-93E0-DB0CE7B644A0}" sibTransId="{074B1B0F-55BC-42A6-8B55-CDE1E6050FA8}"/>
    <dgm:cxn modelId="{83143265-5C62-4384-BFC8-5EB2BA5080FF}" type="presOf" srcId="{8FAA1D48-E95B-40C9-B532-390D140D433C}" destId="{5D6585EE-BA08-4644-8F6E-AF26026873D7}" srcOrd="0" destOrd="0" presId="urn:microsoft.com/office/officeart/2005/8/layout/hProcess4"/>
    <dgm:cxn modelId="{5FB8507C-12F1-4DCF-8E35-3FB877318B46}" type="presOf" srcId="{E71C1211-7B93-46BD-8EBA-6564B0E8A960}" destId="{06BC5711-02F1-48FE-A335-00E770789798}" srcOrd="0" destOrd="0" presId="urn:microsoft.com/office/officeart/2005/8/layout/hProcess4"/>
    <dgm:cxn modelId="{AA520DF3-B2CC-453B-8CE0-52B506A65426}" type="presOf" srcId="{9CF6ED33-250E-4B5E-99C3-014A274F7DB6}" destId="{B1F38123-0CBC-4D13-B262-BE81C659D5A3}" srcOrd="0" destOrd="1" presId="urn:microsoft.com/office/officeart/2005/8/layout/hProcess4"/>
    <dgm:cxn modelId="{593B483D-6EA7-44DA-BAB1-E48E8E9317A8}" type="presOf" srcId="{A6425535-E33A-4F5C-BECB-5333B8527311}" destId="{B21E5B0E-C0A0-4969-ADEA-4208F7E7FD54}" srcOrd="0" destOrd="0" presId="urn:microsoft.com/office/officeart/2005/8/layout/hProcess4"/>
    <dgm:cxn modelId="{448AC970-4EDF-4B25-BA5E-FAC569B20AA4}" type="presOf" srcId="{F0EEB7DB-7F43-41A4-A5EB-472EDE192895}" destId="{5D6585EE-BA08-4644-8F6E-AF26026873D7}" srcOrd="0" destOrd="1" presId="urn:microsoft.com/office/officeart/2005/8/layout/hProcess4"/>
    <dgm:cxn modelId="{AF55BF24-7635-4404-867F-076BA20250E9}" type="presOf" srcId="{B3E580A2-2BE9-4DAD-8F1F-D76DEEF72B9E}" destId="{79D15F32-7A79-424D-8E82-A0FDFEA4DD48}" srcOrd="0" destOrd="0" presId="urn:microsoft.com/office/officeart/2005/8/layout/hProcess4"/>
    <dgm:cxn modelId="{565E2435-C727-4340-AB92-2835CEA2CA57}" type="presOf" srcId="{F0EEB7DB-7F43-41A4-A5EB-472EDE192895}" destId="{674A1D8E-6A8D-4EFE-9C4A-AC5041B98DEC}" srcOrd="1" destOrd="1" presId="urn:microsoft.com/office/officeart/2005/8/layout/hProcess4"/>
    <dgm:cxn modelId="{2075EF8C-F6AD-4D35-B851-36F3578205B1}" srcId="{1CF1E589-3F26-4760-95CC-8490CC386B30}" destId="{8FAA1D48-E95B-40C9-B532-390D140D433C}" srcOrd="0" destOrd="0" parTransId="{DBCC46A1-748D-4DAA-9E8E-F5113783E3A4}" sibTransId="{9AACC3CA-EDBE-479D-8932-81A119699CB5}"/>
    <dgm:cxn modelId="{6C0CB874-E501-4B81-990F-7C962071401D}" type="presOf" srcId="{B3C033C5-D8BD-488D-ABBA-15A22F049A4B}" destId="{198875E9-6417-4C61-879C-9BB251E8FC26}" srcOrd="0" destOrd="0" presId="urn:microsoft.com/office/officeart/2005/8/layout/hProcess4"/>
    <dgm:cxn modelId="{00506442-53B4-4F0C-A04A-D0C3DDE303FA}" type="presOf" srcId="{1CF1E589-3F26-4760-95CC-8490CC386B30}" destId="{7071CFB7-E69F-4C1A-98EF-D793C222024B}" srcOrd="0" destOrd="0" presId="urn:microsoft.com/office/officeart/2005/8/layout/hProcess4"/>
    <dgm:cxn modelId="{D4E59771-92A8-413D-ADF4-19C312F48D0E}" type="presOf" srcId="{B3E580A2-2BE9-4DAD-8F1F-D76DEEF72B9E}" destId="{8965A31C-108F-459A-90EA-47F004E3C0B3}" srcOrd="1" destOrd="0" presId="urn:microsoft.com/office/officeart/2005/8/layout/hProcess4"/>
    <dgm:cxn modelId="{27334E33-A2FC-4BE7-82F4-338A12827F19}" type="presOf" srcId="{9CF6ED33-250E-4B5E-99C3-014A274F7DB6}" destId="{E546A745-D2B0-4EC7-8FF7-9909F291886D}" srcOrd="1" destOrd="1" presId="urn:microsoft.com/office/officeart/2005/8/layout/hProcess4"/>
    <dgm:cxn modelId="{AE35AE2D-FC50-4D34-A26E-45486A10D4E9}" type="presParOf" srcId="{06BC5711-02F1-48FE-A335-00E770789798}" destId="{07106AD7-7E7E-485E-84BA-F0B484B967FA}" srcOrd="0" destOrd="0" presId="urn:microsoft.com/office/officeart/2005/8/layout/hProcess4"/>
    <dgm:cxn modelId="{587907DA-E61C-4109-A0F5-1EAD8203D56D}" type="presParOf" srcId="{06BC5711-02F1-48FE-A335-00E770789798}" destId="{D965DED2-5680-439E-B7E2-F00592C2F73F}" srcOrd="1" destOrd="0" presId="urn:microsoft.com/office/officeart/2005/8/layout/hProcess4"/>
    <dgm:cxn modelId="{7EFFC046-41E7-48DC-847D-917E7C0CF171}" type="presParOf" srcId="{06BC5711-02F1-48FE-A335-00E770789798}" destId="{501AAE5A-DBD4-4E9F-92F7-E398BE07EB92}" srcOrd="2" destOrd="0" presId="urn:microsoft.com/office/officeart/2005/8/layout/hProcess4"/>
    <dgm:cxn modelId="{D47BB143-B4AC-43AC-85A7-E7B71925ADBA}" type="presParOf" srcId="{501AAE5A-DBD4-4E9F-92F7-E398BE07EB92}" destId="{43BA2762-5699-4A04-8DD5-B98B01FA9D4E}" srcOrd="0" destOrd="0" presId="urn:microsoft.com/office/officeart/2005/8/layout/hProcess4"/>
    <dgm:cxn modelId="{92B450EF-854F-4384-B793-7C6D5F0A8059}" type="presParOf" srcId="{43BA2762-5699-4A04-8DD5-B98B01FA9D4E}" destId="{BB1357A2-18D3-42F5-9797-40B41430C094}" srcOrd="0" destOrd="0" presId="urn:microsoft.com/office/officeart/2005/8/layout/hProcess4"/>
    <dgm:cxn modelId="{D77BFF9E-C0D3-454F-9C93-9F0960C1BD65}" type="presParOf" srcId="{43BA2762-5699-4A04-8DD5-B98B01FA9D4E}" destId="{B1F38123-0CBC-4D13-B262-BE81C659D5A3}" srcOrd="1" destOrd="0" presId="urn:microsoft.com/office/officeart/2005/8/layout/hProcess4"/>
    <dgm:cxn modelId="{74566F85-5C25-438A-9E9E-86DFA04DD8D0}" type="presParOf" srcId="{43BA2762-5699-4A04-8DD5-B98B01FA9D4E}" destId="{E546A745-D2B0-4EC7-8FF7-9909F291886D}" srcOrd="2" destOrd="0" presId="urn:microsoft.com/office/officeart/2005/8/layout/hProcess4"/>
    <dgm:cxn modelId="{7158FB02-ED35-4028-B275-E4EB29FEF12A}" type="presParOf" srcId="{43BA2762-5699-4A04-8DD5-B98B01FA9D4E}" destId="{B21E5B0E-C0A0-4969-ADEA-4208F7E7FD54}" srcOrd="3" destOrd="0" presId="urn:microsoft.com/office/officeart/2005/8/layout/hProcess4"/>
    <dgm:cxn modelId="{7E8D4DBF-D942-4481-BFCA-80971DB955A8}" type="presParOf" srcId="{43BA2762-5699-4A04-8DD5-B98B01FA9D4E}" destId="{E4EBB9FE-2639-43D1-BF9E-94AD0DED9BDD}" srcOrd="4" destOrd="0" presId="urn:microsoft.com/office/officeart/2005/8/layout/hProcess4"/>
    <dgm:cxn modelId="{300CF375-8F72-44BC-AC39-5F536E665E90}" type="presParOf" srcId="{501AAE5A-DBD4-4E9F-92F7-E398BE07EB92}" destId="{198875E9-6417-4C61-879C-9BB251E8FC26}" srcOrd="1" destOrd="0" presId="urn:microsoft.com/office/officeart/2005/8/layout/hProcess4"/>
    <dgm:cxn modelId="{13394347-5467-4E85-B260-A0E5FCD420E0}" type="presParOf" srcId="{501AAE5A-DBD4-4E9F-92F7-E398BE07EB92}" destId="{70069522-2192-44FE-91FC-8D2FDD942628}" srcOrd="2" destOrd="0" presId="urn:microsoft.com/office/officeart/2005/8/layout/hProcess4"/>
    <dgm:cxn modelId="{4B9F67E4-BD9E-4C00-B300-0F462161343C}" type="presParOf" srcId="{70069522-2192-44FE-91FC-8D2FDD942628}" destId="{EFBCB78C-33C5-4CE9-8CF7-2E1956D12AA4}" srcOrd="0" destOrd="0" presId="urn:microsoft.com/office/officeart/2005/8/layout/hProcess4"/>
    <dgm:cxn modelId="{079BC1D3-D5E1-4F66-93C1-4CFA396C5A75}" type="presParOf" srcId="{70069522-2192-44FE-91FC-8D2FDD942628}" destId="{5D6585EE-BA08-4644-8F6E-AF26026873D7}" srcOrd="1" destOrd="0" presId="urn:microsoft.com/office/officeart/2005/8/layout/hProcess4"/>
    <dgm:cxn modelId="{384F7ED4-5C39-4CB0-AE74-672B7450685C}" type="presParOf" srcId="{70069522-2192-44FE-91FC-8D2FDD942628}" destId="{674A1D8E-6A8D-4EFE-9C4A-AC5041B98DEC}" srcOrd="2" destOrd="0" presId="urn:microsoft.com/office/officeart/2005/8/layout/hProcess4"/>
    <dgm:cxn modelId="{BB229C43-7211-4C09-95CF-6E3E0C7C2723}" type="presParOf" srcId="{70069522-2192-44FE-91FC-8D2FDD942628}" destId="{7071CFB7-E69F-4C1A-98EF-D793C222024B}" srcOrd="3" destOrd="0" presId="urn:microsoft.com/office/officeart/2005/8/layout/hProcess4"/>
    <dgm:cxn modelId="{4C372330-99B7-4AEE-A087-BA68A85E84DA}" type="presParOf" srcId="{70069522-2192-44FE-91FC-8D2FDD942628}" destId="{4AA20515-5DA3-4AEC-A3C1-2C5CFDA2D11D}" srcOrd="4" destOrd="0" presId="urn:microsoft.com/office/officeart/2005/8/layout/hProcess4"/>
    <dgm:cxn modelId="{20FA6F75-94AC-4E21-8784-2B8295078125}" type="presParOf" srcId="{501AAE5A-DBD4-4E9F-92F7-E398BE07EB92}" destId="{45B3CC3F-F1D1-4456-81F1-89DD88E783D6}" srcOrd="3" destOrd="0" presId="urn:microsoft.com/office/officeart/2005/8/layout/hProcess4"/>
    <dgm:cxn modelId="{A3236B48-3D64-40EF-9313-E22865FE211F}" type="presParOf" srcId="{501AAE5A-DBD4-4E9F-92F7-E398BE07EB92}" destId="{2911C009-EA52-4616-8610-F374434C705D}" srcOrd="4" destOrd="0" presId="urn:microsoft.com/office/officeart/2005/8/layout/hProcess4"/>
    <dgm:cxn modelId="{5D746B60-F2B9-4A0C-9ACC-A2FF29F70256}" type="presParOf" srcId="{2911C009-EA52-4616-8610-F374434C705D}" destId="{0CAB3995-C096-47E0-9B7F-5290B8C231F4}" srcOrd="0" destOrd="0" presId="urn:microsoft.com/office/officeart/2005/8/layout/hProcess4"/>
    <dgm:cxn modelId="{A7A03E52-A9BD-4F53-BA7D-8F1D424897CE}" type="presParOf" srcId="{2911C009-EA52-4616-8610-F374434C705D}" destId="{79D15F32-7A79-424D-8E82-A0FDFEA4DD48}" srcOrd="1" destOrd="0" presId="urn:microsoft.com/office/officeart/2005/8/layout/hProcess4"/>
    <dgm:cxn modelId="{D655C764-A357-491A-8C9E-5A8B01A1BECC}" type="presParOf" srcId="{2911C009-EA52-4616-8610-F374434C705D}" destId="{8965A31C-108F-459A-90EA-47F004E3C0B3}" srcOrd="2" destOrd="0" presId="urn:microsoft.com/office/officeart/2005/8/layout/hProcess4"/>
    <dgm:cxn modelId="{8C872A2D-88E7-472C-BFAA-A600A28A71A8}" type="presParOf" srcId="{2911C009-EA52-4616-8610-F374434C705D}" destId="{3F9D264B-0CCA-41A9-AD82-298D11562392}" srcOrd="3" destOrd="0" presId="urn:microsoft.com/office/officeart/2005/8/layout/hProcess4"/>
    <dgm:cxn modelId="{E3E13EFF-4DF6-48C0-BF54-03E46309603A}" type="presParOf" srcId="{2911C009-EA52-4616-8610-F374434C705D}" destId="{520B088D-2EF1-4861-A6D7-631FF04ED0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7660C-F454-4829-88AC-83283635C23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2AA21-1CC7-43FB-8783-D584AB21EF84}">
      <dgm:prSet phldrT="[Текст]" custT="1"/>
      <dgm:spPr>
        <a:solidFill>
          <a:srgbClr val="E0F757"/>
        </a:solidFill>
      </dgm:spPr>
      <dgm:t>
        <a:bodyPr/>
        <a:lstStyle/>
        <a:p>
          <a:pPr algn="ctr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профессиональный уровень учителя: </a:t>
          </a:r>
        </a:p>
        <a:p>
          <a:pPr algn="just"/>
          <a:r>
            <a:rPr lang="ru-RU" sz="1800" dirty="0" smtClean="0"/>
            <a:t>-позволяет определить  сильные стороны учителя</a:t>
          </a:r>
        </a:p>
        <a:p>
          <a:pPr algn="just"/>
          <a:r>
            <a:rPr lang="ru-RU" sz="1800" dirty="0" smtClean="0"/>
            <a:t>-наметить пути и конкретные способы их закрепления и развития</a:t>
          </a:r>
          <a:endParaRPr lang="ru-RU" sz="1800" dirty="0"/>
        </a:p>
      </dgm:t>
    </dgm:pt>
    <dgm:pt modelId="{7A204C4A-5749-48FC-8E61-3253000F146A}" type="parTrans" cxnId="{46823668-5735-4304-8910-844F9F640770}">
      <dgm:prSet/>
      <dgm:spPr/>
      <dgm:t>
        <a:bodyPr/>
        <a:lstStyle/>
        <a:p>
          <a:endParaRPr lang="ru-RU"/>
        </a:p>
      </dgm:t>
    </dgm:pt>
    <dgm:pt modelId="{B7DC7490-97F1-470C-A9E6-F4EF4FF50405}" type="sibTrans" cxnId="{46823668-5735-4304-8910-844F9F640770}">
      <dgm:prSet/>
      <dgm:spPr/>
      <dgm:t>
        <a:bodyPr/>
        <a:lstStyle/>
        <a:p>
          <a:endParaRPr lang="ru-RU"/>
        </a:p>
      </dgm:t>
    </dgm:pt>
    <dgm:pt modelId="{91D471C0-3DF4-48FB-8EA6-9D52D51A7B2F}">
      <dgm:prSet phldrT="[Текст]" custT="1"/>
      <dgm:spPr>
        <a:solidFill>
          <a:srgbClr val="99CCFF"/>
        </a:solidFill>
      </dgm:spPr>
      <dgm:t>
        <a:bodyPr/>
        <a:lstStyle/>
        <a:p>
          <a:pPr algn="just"/>
          <a:r>
            <a:rPr lang="ru-RU" sz="18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Проанализировать </a:t>
          </a:r>
          <a:r>
            <a:rPr lang="ru-RU" sz="1800" b="0" dirty="0" smtClean="0"/>
            <a:t> информацию </a:t>
          </a:r>
        </a:p>
        <a:p>
          <a:pPr algn="just"/>
          <a:r>
            <a:rPr lang="ru-RU" sz="1800" b="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Подготовить </a:t>
          </a:r>
          <a:r>
            <a:rPr lang="ru-RU" sz="1800" b="0" dirty="0" smtClean="0"/>
            <a:t>к принятию и реализации решений по развитию инновационного потенциала педагога</a:t>
          </a:r>
          <a:endParaRPr lang="ru-RU" sz="1800" b="0" dirty="0"/>
        </a:p>
      </dgm:t>
    </dgm:pt>
    <dgm:pt modelId="{B4D87DB4-15C4-4B80-B60C-E833D7CC0B35}" type="parTrans" cxnId="{C63BC945-981E-4EC6-8D9E-A824564A0EDF}">
      <dgm:prSet/>
      <dgm:spPr/>
      <dgm:t>
        <a:bodyPr/>
        <a:lstStyle/>
        <a:p>
          <a:endParaRPr lang="ru-RU"/>
        </a:p>
      </dgm:t>
    </dgm:pt>
    <dgm:pt modelId="{62FDE325-0CFB-4822-801B-288415CACC2C}" type="sibTrans" cxnId="{C63BC945-981E-4EC6-8D9E-A824564A0EDF}">
      <dgm:prSet/>
      <dgm:spPr/>
      <dgm:t>
        <a:bodyPr/>
        <a:lstStyle/>
        <a:p>
          <a:endParaRPr lang="ru-RU"/>
        </a:p>
      </dgm:t>
    </dgm:pt>
    <dgm:pt modelId="{2B26858F-CB43-400C-8799-0D5B61F56835}">
      <dgm:prSet phldrT="[Текст]" custT="1"/>
      <dgm:spPr>
        <a:solidFill>
          <a:srgbClr val="FFCCFF"/>
        </a:solidFill>
      </dgm:spPr>
      <dgm:t>
        <a:bodyPr/>
        <a:lstStyle/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Стимулировать</a:t>
          </a:r>
          <a:r>
            <a:rPr lang="ru-RU" sz="1800" dirty="0" smtClean="0"/>
            <a:t>  работу школьного коллектива по повышению качества образования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Облегчить </a:t>
          </a:r>
          <a:r>
            <a:rPr lang="ru-RU" sz="1800" dirty="0" smtClean="0"/>
            <a:t> принятие управленческих решений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Оценить </a:t>
          </a:r>
          <a:r>
            <a:rPr lang="ru-RU" sz="1800" dirty="0" smtClean="0"/>
            <a:t> результаты учительской и ученической деятельности </a:t>
          </a:r>
        </a:p>
        <a:p>
          <a:pPr algn="just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Проводить </a:t>
          </a:r>
          <a:r>
            <a:rPr lang="ru-RU" sz="1800" dirty="0" smtClean="0"/>
            <a:t> своевременный анализ и корректировку образовательного процесса.</a:t>
          </a:r>
          <a:endParaRPr lang="ru-RU" sz="1800" dirty="0"/>
        </a:p>
      </dgm:t>
    </dgm:pt>
    <dgm:pt modelId="{15A3AAFA-9C59-4341-9964-EE5AD8285623}" type="parTrans" cxnId="{83D9DFA9-F15A-45EB-8D7C-24B083DBAB08}">
      <dgm:prSet/>
      <dgm:spPr/>
      <dgm:t>
        <a:bodyPr/>
        <a:lstStyle/>
        <a:p>
          <a:endParaRPr lang="ru-RU"/>
        </a:p>
      </dgm:t>
    </dgm:pt>
    <dgm:pt modelId="{87395508-EF2A-4263-B948-7A890D8631F2}" type="sibTrans" cxnId="{83D9DFA9-F15A-45EB-8D7C-24B083DBAB08}">
      <dgm:prSet/>
      <dgm:spPr/>
      <dgm:t>
        <a:bodyPr/>
        <a:lstStyle/>
        <a:p>
          <a:endParaRPr lang="ru-RU"/>
        </a:p>
      </dgm:t>
    </dgm:pt>
    <dgm:pt modelId="{E1C36E50-BFA9-4FC2-BDAD-53A823AAC79C}">
      <dgm:prSet custT="1"/>
      <dgm:spPr/>
      <dgm:t>
        <a:bodyPr/>
        <a:lstStyle/>
        <a:p>
          <a:pPr algn="ctr"/>
          <a:r>
            <a:rPr lang="ru-RU" sz="18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состояние инновационной деятельности педагога:</a:t>
          </a:r>
        </a:p>
        <a:p>
          <a:pPr algn="just"/>
          <a:r>
            <a:rPr lang="ru-RU" sz="1800" dirty="0" smtClean="0"/>
            <a:t>-оценить  педагогическую эффективность и социальные последствия</a:t>
          </a:r>
        </a:p>
        <a:p>
          <a:pPr algn="just"/>
          <a:r>
            <a:rPr lang="ru-RU" sz="1800" dirty="0" smtClean="0"/>
            <a:t>- прогнозировать тенденции развития и принятия обоснованных управленческих решений</a:t>
          </a:r>
          <a:endParaRPr lang="ru-RU" sz="1800" dirty="0"/>
        </a:p>
      </dgm:t>
    </dgm:pt>
    <dgm:pt modelId="{B4B6D039-F6AD-4542-8FB2-B46C6E012C1D}" type="parTrans" cxnId="{F070B8AB-68AF-4D59-B9D5-CA0129924810}">
      <dgm:prSet/>
      <dgm:spPr/>
      <dgm:t>
        <a:bodyPr/>
        <a:lstStyle/>
        <a:p>
          <a:endParaRPr lang="ru-RU"/>
        </a:p>
      </dgm:t>
    </dgm:pt>
    <dgm:pt modelId="{06CCD6B5-C6C2-42B6-9EB8-70CE8617A0A9}" type="sibTrans" cxnId="{F070B8AB-68AF-4D59-B9D5-CA0129924810}">
      <dgm:prSet/>
      <dgm:spPr/>
      <dgm:t>
        <a:bodyPr/>
        <a:lstStyle/>
        <a:p>
          <a:endParaRPr lang="ru-RU"/>
        </a:p>
      </dgm:t>
    </dgm:pt>
    <dgm:pt modelId="{FDD1EB79-B091-43FB-BD49-4E212CD1AD41}">
      <dgm:prSet/>
      <dgm:spPr/>
      <dgm:t>
        <a:bodyPr/>
        <a:lstStyle/>
        <a:p>
          <a:endParaRPr lang="ru-RU"/>
        </a:p>
      </dgm:t>
    </dgm:pt>
    <dgm:pt modelId="{FB1BBB0C-BD0B-43FE-A59D-EB4C06E8D75C}" type="parTrans" cxnId="{CB12BCE2-E4A0-4F08-8CEF-BAD82666D4BF}">
      <dgm:prSet/>
      <dgm:spPr/>
      <dgm:t>
        <a:bodyPr/>
        <a:lstStyle/>
        <a:p>
          <a:endParaRPr lang="ru-RU"/>
        </a:p>
      </dgm:t>
    </dgm:pt>
    <dgm:pt modelId="{D7B35BC8-025F-44E9-B6EF-9B2D804E6239}" type="sibTrans" cxnId="{CB12BCE2-E4A0-4F08-8CEF-BAD82666D4BF}">
      <dgm:prSet/>
      <dgm:spPr/>
      <dgm:t>
        <a:bodyPr/>
        <a:lstStyle/>
        <a:p>
          <a:endParaRPr lang="ru-RU"/>
        </a:p>
      </dgm:t>
    </dgm:pt>
    <dgm:pt modelId="{48194D7D-4481-4A66-8186-A0CF0AEA6191}" type="pres">
      <dgm:prSet presAssocID="{4F67660C-F454-4829-88AC-83283635C23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B7218-597F-44E6-AD38-FF373A2855D2}" type="pres">
      <dgm:prSet presAssocID="{4F67660C-F454-4829-88AC-83283635C23D}" presName="diamond" presStyleLbl="bgShp" presStyleIdx="0" presStyleCnt="1" custScaleX="145843"/>
      <dgm:spPr/>
    </dgm:pt>
    <dgm:pt modelId="{7E6F18C0-D24C-406F-AE89-39337E96DD24}" type="pres">
      <dgm:prSet presAssocID="{4F67660C-F454-4829-88AC-83283635C23D}" presName="quad1" presStyleLbl="node1" presStyleIdx="0" presStyleCnt="4" custScaleX="136990" custScaleY="101665" custLinFactNeighborX="-56837" custLinFactNeighborY="-20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C1FAE-0EAE-4538-9EE9-1EDAE8EB10B4}" type="pres">
      <dgm:prSet presAssocID="{4F67660C-F454-4829-88AC-83283635C23D}" presName="quad2" presStyleLbl="node1" presStyleIdx="1" presStyleCnt="4" custScaleX="184225" custScaleY="96880" custLinFactNeighborX="36737" custLinFactNeighborY="-21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477FB-996F-4BB7-B27B-FD433AB95D68}" type="pres">
      <dgm:prSet presAssocID="{4F67660C-F454-4829-88AC-83283635C23D}" presName="quad3" presStyleLbl="node1" presStyleIdx="2" presStyleCnt="4" custScaleX="145286" custScaleY="99943" custLinFactNeighborX="-52661" custLinFactNeighborY="22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ABC73-E965-4EE0-9640-C57F57006AD1}" type="pres">
      <dgm:prSet presAssocID="{4F67660C-F454-4829-88AC-83283635C23D}" presName="quad4" presStyleLbl="node1" presStyleIdx="3" presStyleCnt="4" custScaleX="182874" custScaleY="130182" custLinFactNeighborX="34502" custLinFactNeighborY="9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F1075C-2AEE-481B-BF62-DFBCB522BD56}" type="presOf" srcId="{91D471C0-3DF4-48FB-8EA6-9D52D51A7B2F}" destId="{C72477FB-996F-4BB7-B27B-FD433AB95D68}" srcOrd="0" destOrd="0" presId="urn:microsoft.com/office/officeart/2005/8/layout/matrix3"/>
    <dgm:cxn modelId="{C63BC945-981E-4EC6-8D9E-A824564A0EDF}" srcId="{4F67660C-F454-4829-88AC-83283635C23D}" destId="{91D471C0-3DF4-48FB-8EA6-9D52D51A7B2F}" srcOrd="2" destOrd="0" parTransId="{B4D87DB4-15C4-4B80-B60C-E833D7CC0B35}" sibTransId="{62FDE325-0CFB-4822-801B-288415CACC2C}"/>
    <dgm:cxn modelId="{022A0A61-74E2-4112-AE56-565CFEBD0C1A}" type="presOf" srcId="{4F67660C-F454-4829-88AC-83283635C23D}" destId="{48194D7D-4481-4A66-8186-A0CF0AEA6191}" srcOrd="0" destOrd="0" presId="urn:microsoft.com/office/officeart/2005/8/layout/matrix3"/>
    <dgm:cxn modelId="{F070B8AB-68AF-4D59-B9D5-CA0129924810}" srcId="{4F67660C-F454-4829-88AC-83283635C23D}" destId="{E1C36E50-BFA9-4FC2-BDAD-53A823AAC79C}" srcOrd="1" destOrd="0" parTransId="{B4B6D039-F6AD-4542-8FB2-B46C6E012C1D}" sibTransId="{06CCD6B5-C6C2-42B6-9EB8-70CE8617A0A9}"/>
    <dgm:cxn modelId="{ED9BAA51-08B9-4E92-B490-EAE3CE1D8EFB}" type="presOf" srcId="{E1C36E50-BFA9-4FC2-BDAD-53A823AAC79C}" destId="{251C1FAE-0EAE-4538-9EE9-1EDAE8EB10B4}" srcOrd="0" destOrd="0" presId="urn:microsoft.com/office/officeart/2005/8/layout/matrix3"/>
    <dgm:cxn modelId="{A829DEA5-F438-44F1-A5D7-41094F1189C2}" type="presOf" srcId="{2B26858F-CB43-400C-8799-0D5B61F56835}" destId="{BB7ABC73-E965-4EE0-9640-C57F57006AD1}" srcOrd="0" destOrd="0" presId="urn:microsoft.com/office/officeart/2005/8/layout/matrix3"/>
    <dgm:cxn modelId="{46823668-5735-4304-8910-844F9F640770}" srcId="{4F67660C-F454-4829-88AC-83283635C23D}" destId="{6E12AA21-1CC7-43FB-8783-D584AB21EF84}" srcOrd="0" destOrd="0" parTransId="{7A204C4A-5749-48FC-8E61-3253000F146A}" sibTransId="{B7DC7490-97F1-470C-A9E6-F4EF4FF50405}"/>
    <dgm:cxn modelId="{83D9DFA9-F15A-45EB-8D7C-24B083DBAB08}" srcId="{4F67660C-F454-4829-88AC-83283635C23D}" destId="{2B26858F-CB43-400C-8799-0D5B61F56835}" srcOrd="3" destOrd="0" parTransId="{15A3AAFA-9C59-4341-9964-EE5AD8285623}" sibTransId="{87395508-EF2A-4263-B948-7A890D8631F2}"/>
    <dgm:cxn modelId="{CB5B2ED4-8E64-4143-87C8-E6CD5A87C8EE}" type="presOf" srcId="{6E12AA21-1CC7-43FB-8783-D584AB21EF84}" destId="{7E6F18C0-D24C-406F-AE89-39337E96DD24}" srcOrd="0" destOrd="0" presId="urn:microsoft.com/office/officeart/2005/8/layout/matrix3"/>
    <dgm:cxn modelId="{CB12BCE2-E4A0-4F08-8CEF-BAD82666D4BF}" srcId="{4F67660C-F454-4829-88AC-83283635C23D}" destId="{FDD1EB79-B091-43FB-BD49-4E212CD1AD41}" srcOrd="4" destOrd="0" parTransId="{FB1BBB0C-BD0B-43FE-A59D-EB4C06E8D75C}" sibTransId="{D7B35BC8-025F-44E9-B6EF-9B2D804E6239}"/>
    <dgm:cxn modelId="{8CCE5D82-75B0-4773-9D23-F4F46E19811A}" type="presParOf" srcId="{48194D7D-4481-4A66-8186-A0CF0AEA6191}" destId="{5B0B7218-597F-44E6-AD38-FF373A2855D2}" srcOrd="0" destOrd="0" presId="urn:microsoft.com/office/officeart/2005/8/layout/matrix3"/>
    <dgm:cxn modelId="{14755203-0756-45A3-99FF-FA2908D5A3F3}" type="presParOf" srcId="{48194D7D-4481-4A66-8186-A0CF0AEA6191}" destId="{7E6F18C0-D24C-406F-AE89-39337E96DD24}" srcOrd="1" destOrd="0" presId="urn:microsoft.com/office/officeart/2005/8/layout/matrix3"/>
    <dgm:cxn modelId="{3B31C6ED-81A5-4FB7-ADD1-DCEF4532FDDB}" type="presParOf" srcId="{48194D7D-4481-4A66-8186-A0CF0AEA6191}" destId="{251C1FAE-0EAE-4538-9EE9-1EDAE8EB10B4}" srcOrd="2" destOrd="0" presId="urn:microsoft.com/office/officeart/2005/8/layout/matrix3"/>
    <dgm:cxn modelId="{1A41E3B9-7B42-486E-9018-E9268A44F5C7}" type="presParOf" srcId="{48194D7D-4481-4A66-8186-A0CF0AEA6191}" destId="{C72477FB-996F-4BB7-B27B-FD433AB95D68}" srcOrd="3" destOrd="0" presId="urn:microsoft.com/office/officeart/2005/8/layout/matrix3"/>
    <dgm:cxn modelId="{D04FEB5B-A64A-450C-AF89-5E0FADA198EF}" type="presParOf" srcId="{48194D7D-4481-4A66-8186-A0CF0AEA6191}" destId="{BB7ABC73-E965-4EE0-9640-C57F57006AD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B8D12-B61D-4ABF-8B94-1382E09723A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6CFD6E-69E5-439B-88E4-6044B31EB18B}">
      <dgm:prSet phldrT="[Текст]" custT="1"/>
      <dgm:spPr/>
      <dgm:t>
        <a:bodyPr/>
        <a:lstStyle/>
        <a:p>
          <a:r>
            <a:rPr lang="ru-RU" sz="2000" b="1" dirty="0" smtClean="0"/>
            <a:t>Наличие  </a:t>
          </a:r>
          <a:r>
            <a:rPr lang="ru-RU" sz="2000" b="1" dirty="0" err="1" smtClean="0"/>
            <a:t>антиинновационных</a:t>
          </a:r>
          <a:r>
            <a:rPr lang="ru-RU" sz="2000" b="1" dirty="0" smtClean="0"/>
            <a:t> барьеров</a:t>
          </a:r>
          <a:endParaRPr lang="ru-RU" sz="2000" b="1" dirty="0"/>
        </a:p>
      </dgm:t>
    </dgm:pt>
    <dgm:pt modelId="{B4925B50-70FF-4BF2-8139-D4D7058EC142}" type="parTrans" cxnId="{C93D6F7F-BE33-4498-BAFA-D6CCE94ABE14}">
      <dgm:prSet/>
      <dgm:spPr/>
      <dgm:t>
        <a:bodyPr/>
        <a:lstStyle/>
        <a:p>
          <a:endParaRPr lang="ru-RU"/>
        </a:p>
      </dgm:t>
    </dgm:pt>
    <dgm:pt modelId="{1251C16D-20D6-4057-8826-3768E816EDE7}" type="sibTrans" cxnId="{C93D6F7F-BE33-4498-BAFA-D6CCE94ABE14}">
      <dgm:prSet/>
      <dgm:spPr/>
      <dgm:t>
        <a:bodyPr/>
        <a:lstStyle/>
        <a:p>
          <a:endParaRPr lang="ru-RU"/>
        </a:p>
      </dgm:t>
    </dgm:pt>
    <dgm:pt modelId="{D3736C02-CA2E-4933-AFEC-2A413ACE52FC}">
      <dgm:prSet phldrT="[Текст]" custT="1"/>
      <dgm:spPr/>
      <dgm:t>
        <a:bodyPr/>
        <a:lstStyle/>
        <a:p>
          <a:r>
            <a:rPr lang="ru-RU" sz="1800" b="1" dirty="0" smtClean="0"/>
            <a:t>НЕСООТВЕТСТВИЕ </a:t>
          </a:r>
          <a:r>
            <a:rPr lang="ru-RU" sz="1800" b="1" dirty="0" smtClean="0"/>
            <a:t>уровня владения информационными программами   </a:t>
          </a:r>
          <a:endParaRPr lang="ru-RU" sz="1800" b="1" dirty="0"/>
        </a:p>
      </dgm:t>
    </dgm:pt>
    <dgm:pt modelId="{3EEFFCD5-DB87-4C96-B80E-4499AB457D3B}" type="parTrans" cxnId="{BFF6E8DD-8F53-4114-8183-FF1EDE18EA8E}">
      <dgm:prSet/>
      <dgm:spPr/>
      <dgm:t>
        <a:bodyPr/>
        <a:lstStyle/>
        <a:p>
          <a:endParaRPr lang="ru-RU"/>
        </a:p>
      </dgm:t>
    </dgm:pt>
    <dgm:pt modelId="{697FA50E-60D3-48FF-A878-2342334D603E}" type="sibTrans" cxnId="{BFF6E8DD-8F53-4114-8183-FF1EDE18EA8E}">
      <dgm:prSet/>
      <dgm:spPr/>
      <dgm:t>
        <a:bodyPr/>
        <a:lstStyle/>
        <a:p>
          <a:endParaRPr lang="ru-RU"/>
        </a:p>
      </dgm:t>
    </dgm:pt>
    <dgm:pt modelId="{773DA51E-3C23-417B-A207-4DE14221D6E6}">
      <dgm:prSet phldrT="[Текст]" custT="1"/>
      <dgm:spPr/>
      <dgm:t>
        <a:bodyPr/>
        <a:lstStyle/>
        <a:p>
          <a:r>
            <a:rPr lang="ru-RU" sz="2200" b="1" dirty="0" smtClean="0"/>
            <a:t>Необходимость расширения информационного поля</a:t>
          </a:r>
          <a:endParaRPr lang="ru-RU" sz="2200" b="1" dirty="0"/>
        </a:p>
      </dgm:t>
    </dgm:pt>
    <dgm:pt modelId="{DC5F163F-472E-4956-A3A1-E4CC0EB776E1}" type="parTrans" cxnId="{C85602A1-FB00-49DD-B62B-E64615EF702E}">
      <dgm:prSet/>
      <dgm:spPr/>
      <dgm:t>
        <a:bodyPr/>
        <a:lstStyle/>
        <a:p>
          <a:endParaRPr lang="ru-RU"/>
        </a:p>
      </dgm:t>
    </dgm:pt>
    <dgm:pt modelId="{4A4EB857-800D-4150-A025-40447B95EA31}" type="sibTrans" cxnId="{C85602A1-FB00-49DD-B62B-E64615EF702E}">
      <dgm:prSet/>
      <dgm:spPr/>
      <dgm:t>
        <a:bodyPr/>
        <a:lstStyle/>
        <a:p>
          <a:endParaRPr lang="ru-RU"/>
        </a:p>
      </dgm:t>
    </dgm:pt>
    <dgm:pt modelId="{2F1E720B-4ECF-40D6-A907-DDE0CFE4841D}">
      <dgm:prSet phldrT="[Текст]" custT="1"/>
      <dgm:spPr/>
      <dgm:t>
        <a:bodyPr/>
        <a:lstStyle/>
        <a:p>
          <a:r>
            <a:rPr lang="ru-RU" sz="1800" b="1" dirty="0" smtClean="0"/>
            <a:t>НЕДОСТАТОЧНАЯ </a:t>
          </a:r>
          <a:r>
            <a:rPr lang="ru-RU" sz="1800" b="1" dirty="0" smtClean="0"/>
            <a:t>МАТЕРИАЛЬНО-ТЕХНИЧЕСКАЯ БАЗА</a:t>
          </a:r>
          <a:endParaRPr lang="ru-RU" sz="1800" b="1" dirty="0"/>
        </a:p>
      </dgm:t>
    </dgm:pt>
    <dgm:pt modelId="{74661EEC-DF5F-46E4-983F-45B898D1AEE1}" type="parTrans" cxnId="{8237DD79-8673-4980-B358-83BF448AD6DC}">
      <dgm:prSet/>
      <dgm:spPr/>
      <dgm:t>
        <a:bodyPr/>
        <a:lstStyle/>
        <a:p>
          <a:endParaRPr lang="ru-RU"/>
        </a:p>
      </dgm:t>
    </dgm:pt>
    <dgm:pt modelId="{D922321A-8C18-4AE6-9343-367ECFDC5562}" type="sibTrans" cxnId="{8237DD79-8673-4980-B358-83BF448AD6DC}">
      <dgm:prSet/>
      <dgm:spPr/>
      <dgm:t>
        <a:bodyPr/>
        <a:lstStyle/>
        <a:p>
          <a:endParaRPr lang="ru-RU"/>
        </a:p>
      </dgm:t>
    </dgm:pt>
    <dgm:pt modelId="{75856718-0855-45B0-B6EE-A297235E31FA}" type="pres">
      <dgm:prSet presAssocID="{C25B8D12-B61D-4ABF-8B94-1382E09723A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84676A-EE04-4215-A7FE-1418E36C69F6}" type="pres">
      <dgm:prSet presAssocID="{C25B8D12-B61D-4ABF-8B94-1382E09723AB}" presName="arrow" presStyleLbl="bgShp" presStyleIdx="0" presStyleCnt="1" custAng="20011587" custScaleX="69499" custScaleY="51574" custLinFactNeighborX="-7421" custLinFactNeighborY="3347"/>
      <dgm:spPr/>
    </dgm:pt>
    <dgm:pt modelId="{8B41BF9F-7091-46DA-84EB-8B3B073607F4}" type="pres">
      <dgm:prSet presAssocID="{C25B8D12-B61D-4ABF-8B94-1382E09723AB}" presName="arrowDiagram4" presStyleCnt="0"/>
      <dgm:spPr/>
    </dgm:pt>
    <dgm:pt modelId="{5E7CE019-15B2-42CC-A986-AFD7B7339840}" type="pres">
      <dgm:prSet presAssocID="{0F6CFD6E-69E5-439B-88E4-6044B31EB18B}" presName="bullet4a" presStyleLbl="node1" presStyleIdx="0" presStyleCnt="4" custLinFactX="127272" custLinFactY="286724" custLinFactNeighborX="200000" custLinFactNeighborY="300000"/>
      <dgm:spPr/>
    </dgm:pt>
    <dgm:pt modelId="{FB1B0D4B-B129-4FC0-8D8C-9F475411AAC8}" type="pres">
      <dgm:prSet presAssocID="{0F6CFD6E-69E5-439B-88E4-6044B31EB18B}" presName="textBox4a" presStyleLbl="revTx" presStyleIdx="0" presStyleCnt="4" custScaleX="345772" custScaleY="63295" custLinFactX="100000" custLinFactNeighborX="103566" custLinFactNeighborY="4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1F4E8-A1FC-48CF-81FD-D0A42775BFE7}" type="pres">
      <dgm:prSet presAssocID="{D3736C02-CA2E-4933-AFEC-2A413ACE52FC}" presName="bullet4b" presStyleLbl="node1" presStyleIdx="1" presStyleCnt="4" custScaleX="138096" custScaleY="153098" custLinFactY="112838" custLinFactNeighborX="-40281" custLinFactNeighborY="200000"/>
      <dgm:spPr/>
    </dgm:pt>
    <dgm:pt modelId="{298226AC-3A57-499D-8A11-3CEE0322418E}" type="pres">
      <dgm:prSet presAssocID="{D3736C02-CA2E-4933-AFEC-2A413ACE52FC}" presName="textBox4b" presStyleLbl="revTx" presStyleIdx="1" presStyleCnt="4" custScaleX="341275" custScaleY="45403" custLinFactX="22489" custLinFactNeighborX="100000" custLinFactNeighborY="1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E8E73-7C00-4F84-BCFA-CCEE16EB0A92}" type="pres">
      <dgm:prSet presAssocID="{773DA51E-3C23-417B-A207-4DE14221D6E6}" presName="bullet4c" presStyleLbl="node1" presStyleIdx="2" presStyleCnt="4" custLinFactX="-100000" custLinFactY="48648" custLinFactNeighborX="-111668" custLinFactNeighborY="100000"/>
      <dgm:spPr/>
    </dgm:pt>
    <dgm:pt modelId="{D695AAE5-F7CF-49AA-ADFE-F93B1E56BD0A}" type="pres">
      <dgm:prSet presAssocID="{773DA51E-3C23-417B-A207-4DE14221D6E6}" presName="textBox4c" presStyleLbl="revTx" presStyleIdx="2" presStyleCnt="4" custScaleX="305940" custScaleY="28108" custLinFactNeighborX="52830" custLinFactNeighborY="-3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9E29-F388-40B4-8175-566EFD10A5F4}" type="pres">
      <dgm:prSet presAssocID="{2F1E720B-4ECF-40D6-A907-DDE0CFE4841D}" presName="bullet4d" presStyleLbl="node1" presStyleIdx="3" presStyleCnt="4" custLinFactX="-100000" custLinFactNeighborX="-141574" custLinFactNeighborY="20523"/>
      <dgm:spPr/>
    </dgm:pt>
    <dgm:pt modelId="{CCECD35F-8625-44B2-80FC-E92A807DEC21}" type="pres">
      <dgm:prSet presAssocID="{2F1E720B-4ECF-40D6-A907-DDE0CFE4841D}" presName="textBox4d" presStyleLbl="revTx" presStyleIdx="3" presStyleCnt="4" custScaleX="230885" custScaleY="24062" custLinFactNeighborX="-24712" custLinFactNeighborY="-21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7EC512-9483-4CB8-9C2C-5DD359B77F17}" type="presOf" srcId="{C25B8D12-B61D-4ABF-8B94-1382E09723AB}" destId="{75856718-0855-45B0-B6EE-A297235E31FA}" srcOrd="0" destOrd="0" presId="urn:microsoft.com/office/officeart/2005/8/layout/arrow2"/>
    <dgm:cxn modelId="{C93D6F7F-BE33-4498-BAFA-D6CCE94ABE14}" srcId="{C25B8D12-B61D-4ABF-8B94-1382E09723AB}" destId="{0F6CFD6E-69E5-439B-88E4-6044B31EB18B}" srcOrd="0" destOrd="0" parTransId="{B4925B50-70FF-4BF2-8139-D4D7058EC142}" sibTransId="{1251C16D-20D6-4057-8826-3768E816EDE7}"/>
    <dgm:cxn modelId="{C85602A1-FB00-49DD-B62B-E64615EF702E}" srcId="{C25B8D12-B61D-4ABF-8B94-1382E09723AB}" destId="{773DA51E-3C23-417B-A207-4DE14221D6E6}" srcOrd="2" destOrd="0" parTransId="{DC5F163F-472E-4956-A3A1-E4CC0EB776E1}" sibTransId="{4A4EB857-800D-4150-A025-40447B95EA31}"/>
    <dgm:cxn modelId="{8237DD79-8673-4980-B358-83BF448AD6DC}" srcId="{C25B8D12-B61D-4ABF-8B94-1382E09723AB}" destId="{2F1E720B-4ECF-40D6-A907-DDE0CFE4841D}" srcOrd="3" destOrd="0" parTransId="{74661EEC-DF5F-46E4-983F-45B898D1AEE1}" sibTransId="{D922321A-8C18-4AE6-9343-367ECFDC5562}"/>
    <dgm:cxn modelId="{C33FF335-0F88-4C73-8D8A-A4987F063224}" type="presOf" srcId="{2F1E720B-4ECF-40D6-A907-DDE0CFE4841D}" destId="{CCECD35F-8625-44B2-80FC-E92A807DEC21}" srcOrd="0" destOrd="0" presId="urn:microsoft.com/office/officeart/2005/8/layout/arrow2"/>
    <dgm:cxn modelId="{1C1E92A2-782E-49FE-8C50-2321748C025D}" type="presOf" srcId="{0F6CFD6E-69E5-439B-88E4-6044B31EB18B}" destId="{FB1B0D4B-B129-4FC0-8D8C-9F475411AAC8}" srcOrd="0" destOrd="0" presId="urn:microsoft.com/office/officeart/2005/8/layout/arrow2"/>
    <dgm:cxn modelId="{BFF6E8DD-8F53-4114-8183-FF1EDE18EA8E}" srcId="{C25B8D12-B61D-4ABF-8B94-1382E09723AB}" destId="{D3736C02-CA2E-4933-AFEC-2A413ACE52FC}" srcOrd="1" destOrd="0" parTransId="{3EEFFCD5-DB87-4C96-B80E-4499AB457D3B}" sibTransId="{697FA50E-60D3-48FF-A878-2342334D603E}"/>
    <dgm:cxn modelId="{909B1459-D94C-49A4-9402-13F67A9CEDE3}" type="presOf" srcId="{773DA51E-3C23-417B-A207-4DE14221D6E6}" destId="{D695AAE5-F7CF-49AA-ADFE-F93B1E56BD0A}" srcOrd="0" destOrd="0" presId="urn:microsoft.com/office/officeart/2005/8/layout/arrow2"/>
    <dgm:cxn modelId="{476C1481-678F-4A0E-B5B6-B2B0B192ABC9}" type="presOf" srcId="{D3736C02-CA2E-4933-AFEC-2A413ACE52FC}" destId="{298226AC-3A57-499D-8A11-3CEE0322418E}" srcOrd="0" destOrd="0" presId="urn:microsoft.com/office/officeart/2005/8/layout/arrow2"/>
    <dgm:cxn modelId="{20638991-306E-483A-938E-FB17E87D07C5}" type="presParOf" srcId="{75856718-0855-45B0-B6EE-A297235E31FA}" destId="{BA84676A-EE04-4215-A7FE-1418E36C69F6}" srcOrd="0" destOrd="0" presId="urn:microsoft.com/office/officeart/2005/8/layout/arrow2"/>
    <dgm:cxn modelId="{86459079-FB72-4526-A4B2-B8E64F5A93F3}" type="presParOf" srcId="{75856718-0855-45B0-B6EE-A297235E31FA}" destId="{8B41BF9F-7091-46DA-84EB-8B3B073607F4}" srcOrd="1" destOrd="0" presId="urn:microsoft.com/office/officeart/2005/8/layout/arrow2"/>
    <dgm:cxn modelId="{DF3FC7A3-4EFB-408C-A20D-5A1C3EE5C45A}" type="presParOf" srcId="{8B41BF9F-7091-46DA-84EB-8B3B073607F4}" destId="{5E7CE019-15B2-42CC-A986-AFD7B7339840}" srcOrd="0" destOrd="0" presId="urn:microsoft.com/office/officeart/2005/8/layout/arrow2"/>
    <dgm:cxn modelId="{32459470-FE52-4298-9779-D4331AE80658}" type="presParOf" srcId="{8B41BF9F-7091-46DA-84EB-8B3B073607F4}" destId="{FB1B0D4B-B129-4FC0-8D8C-9F475411AAC8}" srcOrd="1" destOrd="0" presId="urn:microsoft.com/office/officeart/2005/8/layout/arrow2"/>
    <dgm:cxn modelId="{B199CEE9-01D8-4EE5-852C-7DBE9712ADF4}" type="presParOf" srcId="{8B41BF9F-7091-46DA-84EB-8B3B073607F4}" destId="{6121F4E8-A1FC-48CF-81FD-D0A42775BFE7}" srcOrd="2" destOrd="0" presId="urn:microsoft.com/office/officeart/2005/8/layout/arrow2"/>
    <dgm:cxn modelId="{56DEA48B-C909-4FAC-B041-BDB0B0C4ED34}" type="presParOf" srcId="{8B41BF9F-7091-46DA-84EB-8B3B073607F4}" destId="{298226AC-3A57-499D-8A11-3CEE0322418E}" srcOrd="3" destOrd="0" presId="urn:microsoft.com/office/officeart/2005/8/layout/arrow2"/>
    <dgm:cxn modelId="{E09AF205-5B58-4D80-B43F-4EC7079853F5}" type="presParOf" srcId="{8B41BF9F-7091-46DA-84EB-8B3B073607F4}" destId="{963E8E73-7C00-4F84-BCFA-CCEE16EB0A92}" srcOrd="4" destOrd="0" presId="urn:microsoft.com/office/officeart/2005/8/layout/arrow2"/>
    <dgm:cxn modelId="{6E8B8ADB-482C-400C-B906-0B34A5BF3C4D}" type="presParOf" srcId="{8B41BF9F-7091-46DA-84EB-8B3B073607F4}" destId="{D695AAE5-F7CF-49AA-ADFE-F93B1E56BD0A}" srcOrd="5" destOrd="0" presId="urn:microsoft.com/office/officeart/2005/8/layout/arrow2"/>
    <dgm:cxn modelId="{6BDD1093-8D5F-4BDD-A3E6-911E38425C8C}" type="presParOf" srcId="{8B41BF9F-7091-46DA-84EB-8B3B073607F4}" destId="{33619E29-F388-40B4-8175-566EFD10A5F4}" srcOrd="6" destOrd="0" presId="urn:microsoft.com/office/officeart/2005/8/layout/arrow2"/>
    <dgm:cxn modelId="{97EA110A-A571-42E4-8A6B-BAE6A48CAEB1}" type="presParOf" srcId="{8B41BF9F-7091-46DA-84EB-8B3B073607F4}" destId="{CCECD35F-8625-44B2-80FC-E92A807DEC21}" srcOrd="7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F38123-0CBC-4D13-B262-BE81C659D5A3}">
      <dsp:nvSpPr>
        <dsp:cNvPr id="0" name=""/>
        <dsp:cNvSpPr/>
      </dsp:nvSpPr>
      <dsp:spPr>
        <a:xfrm>
          <a:off x="71796" y="372847"/>
          <a:ext cx="2772842" cy="453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обеспечивает необходимой информацией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информирует об инновационной деятельности, о ее результативности 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позволяет осуществить обратную связь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153010" y="454061"/>
        <a:ext cx="2610414" cy="3401166"/>
      </dsp:txXfrm>
    </dsp:sp>
    <dsp:sp modelId="{198875E9-6417-4C61-879C-9BB251E8FC26}">
      <dsp:nvSpPr>
        <dsp:cNvPr id="0" name=""/>
        <dsp:cNvSpPr/>
      </dsp:nvSpPr>
      <dsp:spPr>
        <a:xfrm>
          <a:off x="925163" y="2270122"/>
          <a:ext cx="3019119" cy="3019119"/>
        </a:xfrm>
        <a:prstGeom prst="leftCircularArrow">
          <a:avLst>
            <a:gd name="adj1" fmla="val 2214"/>
            <a:gd name="adj2" fmla="val 266568"/>
            <a:gd name="adj3" fmla="val 958438"/>
            <a:gd name="adj4" fmla="val 7940849"/>
            <a:gd name="adj5" fmla="val 25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1E5B0E-C0A0-4969-ADEA-4208F7E7FD54}">
      <dsp:nvSpPr>
        <dsp:cNvPr id="0" name=""/>
        <dsp:cNvSpPr/>
      </dsp:nvSpPr>
      <dsp:spPr>
        <a:xfrm>
          <a:off x="433250" y="4019956"/>
          <a:ext cx="2066754" cy="8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информационная: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457322" y="4044028"/>
        <a:ext cx="2018610" cy="773735"/>
      </dsp:txXfrm>
    </dsp:sp>
    <dsp:sp modelId="{5D6585EE-BA08-4644-8F6E-AF26026873D7}">
      <dsp:nvSpPr>
        <dsp:cNvPr id="0" name=""/>
        <dsp:cNvSpPr/>
      </dsp:nvSpPr>
      <dsp:spPr>
        <a:xfrm>
          <a:off x="3184081" y="441636"/>
          <a:ext cx="2325098" cy="4474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выявляет состояние критических изменений в инновационной деятельности</a:t>
          </a:r>
          <a:endParaRPr lang="ru-RU" sz="180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определяет соответствие инновационной деятельности установленным правилам, нормам</a:t>
          </a:r>
          <a:endParaRPr lang="ru-RU" sz="1800" kern="1200" dirty="0">
            <a:solidFill>
              <a:srgbClr val="FFFF00"/>
            </a:solidFill>
          </a:endParaRPr>
        </a:p>
      </dsp:txBody>
      <dsp:txXfrm>
        <a:off x="3252181" y="1468566"/>
        <a:ext cx="2188898" cy="3379509"/>
      </dsp:txXfrm>
    </dsp:sp>
    <dsp:sp modelId="{45B3CC3F-F1D1-4456-81F1-89DD88E783D6}">
      <dsp:nvSpPr>
        <dsp:cNvPr id="0" name=""/>
        <dsp:cNvSpPr/>
      </dsp:nvSpPr>
      <dsp:spPr>
        <a:xfrm>
          <a:off x="3796492" y="-16896"/>
          <a:ext cx="3364525" cy="3364525"/>
        </a:xfrm>
        <a:prstGeom prst="circularArrow">
          <a:avLst>
            <a:gd name="adj1" fmla="val 1987"/>
            <a:gd name="adj2" fmla="val 237959"/>
            <a:gd name="adj3" fmla="val 20554870"/>
            <a:gd name="adj4" fmla="val 13543851"/>
            <a:gd name="adj5" fmla="val 23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71CFB7-E69F-4C1A-98EF-D793C222024B}">
      <dsp:nvSpPr>
        <dsp:cNvPr id="0" name=""/>
        <dsp:cNvSpPr/>
      </dsp:nvSpPr>
      <dsp:spPr>
        <a:xfrm>
          <a:off x="3321657" y="512605"/>
          <a:ext cx="2066754" cy="8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диагностическая: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3345729" y="536677"/>
        <a:ext cx="2018610" cy="773735"/>
      </dsp:txXfrm>
    </dsp:sp>
    <dsp:sp modelId="{79D15F32-7A79-424D-8E82-A0FDFEA4DD48}">
      <dsp:nvSpPr>
        <dsp:cNvPr id="0" name=""/>
        <dsp:cNvSpPr/>
      </dsp:nvSpPr>
      <dsp:spPr>
        <a:xfrm>
          <a:off x="6032013" y="441645"/>
          <a:ext cx="2515686" cy="4474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rgbClr val="FFFF00"/>
              </a:solidFill>
            </a:rPr>
            <a:t>мотивирует педагогический коллектив на повышение  результативности инновационной деятельности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6105695" y="515327"/>
        <a:ext cx="2368322" cy="3368330"/>
      </dsp:txXfrm>
    </dsp:sp>
    <dsp:sp modelId="{3F9D264B-0CCA-41A9-AD82-298D11562392}">
      <dsp:nvSpPr>
        <dsp:cNvPr id="0" name=""/>
        <dsp:cNvSpPr/>
      </dsp:nvSpPr>
      <dsp:spPr>
        <a:xfrm>
          <a:off x="6305358" y="4019956"/>
          <a:ext cx="2066754" cy="821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rgbClr val="FF0000"/>
              </a:solidFill>
            </a:rPr>
            <a:t>побудительная:</a:t>
          </a:r>
          <a:endParaRPr lang="ru-RU" sz="1800" kern="1200" dirty="0">
            <a:solidFill>
              <a:srgbClr val="FF0000"/>
            </a:solidFill>
          </a:endParaRPr>
        </a:p>
      </dsp:txBody>
      <dsp:txXfrm>
        <a:off x="6329430" y="4044028"/>
        <a:ext cx="2018610" cy="773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B7218-597F-44E6-AD38-FF373A2855D2}">
      <dsp:nvSpPr>
        <dsp:cNvPr id="0" name=""/>
        <dsp:cNvSpPr/>
      </dsp:nvSpPr>
      <dsp:spPr>
        <a:xfrm>
          <a:off x="-108931" y="0"/>
          <a:ext cx="8647547" cy="592935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6F18C0-D24C-406F-AE89-39337E96DD24}">
      <dsp:nvSpPr>
        <dsp:cNvPr id="0" name=""/>
        <dsp:cNvSpPr/>
      </dsp:nvSpPr>
      <dsp:spPr>
        <a:xfrm>
          <a:off x="71440" y="71442"/>
          <a:ext cx="3167822" cy="2350950"/>
        </a:xfrm>
        <a:prstGeom prst="roundRect">
          <a:avLst/>
        </a:prstGeom>
        <a:solidFill>
          <a:srgbClr val="E0F75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профессиональный уровень учителя: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-позволяет определить  сильные стороны учителя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-наметить пути и конкретные способы их закрепления и развития</a:t>
          </a:r>
          <a:endParaRPr lang="ru-RU" sz="1800" kern="1200" dirty="0"/>
        </a:p>
      </dsp:txBody>
      <dsp:txXfrm>
        <a:off x="186204" y="186206"/>
        <a:ext cx="2938294" cy="2121422"/>
      </dsp:txXfrm>
    </dsp:sp>
    <dsp:sp modelId="{251C1FAE-0EAE-4538-9EE9-1EDAE8EB10B4}">
      <dsp:nvSpPr>
        <dsp:cNvPr id="0" name=""/>
        <dsp:cNvSpPr/>
      </dsp:nvSpPr>
      <dsp:spPr>
        <a:xfrm>
          <a:off x="4169576" y="71430"/>
          <a:ext cx="4260107" cy="2240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Изучить  состояние инновационной деятельности педагога: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-оценить  педагогическую эффективность и социальные последствия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прогнозировать тенденции развития и принятия обоснованных управленческих решений</a:t>
          </a:r>
          <a:endParaRPr lang="ru-RU" sz="1800" kern="1200" dirty="0"/>
        </a:p>
      </dsp:txBody>
      <dsp:txXfrm>
        <a:off x="4278938" y="180792"/>
        <a:ext cx="4041383" cy="2021575"/>
      </dsp:txXfrm>
    </dsp:sp>
    <dsp:sp modelId="{C72477FB-996F-4BB7-B27B-FD433AB95D68}">
      <dsp:nvSpPr>
        <dsp:cNvPr id="0" name=""/>
        <dsp:cNvSpPr/>
      </dsp:nvSpPr>
      <dsp:spPr>
        <a:xfrm>
          <a:off x="72087" y="3571906"/>
          <a:ext cx="3359663" cy="2311129"/>
        </a:xfrm>
        <a:prstGeom prst="roundRect">
          <a:avLst/>
        </a:prstGeom>
        <a:solidFill>
          <a:srgbClr val="99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Проанализировать </a:t>
          </a:r>
          <a:r>
            <a:rPr lang="ru-RU" sz="1800" b="0" kern="1200" dirty="0" smtClean="0"/>
            <a:t> информацию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Подготовить </a:t>
          </a:r>
          <a:r>
            <a:rPr lang="ru-RU" sz="1800" b="0" kern="1200" dirty="0" smtClean="0"/>
            <a:t>к принятию и реализации решений по развитию инновационного потенциала педагога</a:t>
          </a:r>
          <a:endParaRPr lang="ru-RU" sz="1800" b="0" kern="1200" dirty="0"/>
        </a:p>
      </dsp:txBody>
      <dsp:txXfrm>
        <a:off x="184907" y="3684726"/>
        <a:ext cx="3134023" cy="2085489"/>
      </dsp:txXfrm>
    </dsp:sp>
    <dsp:sp modelId="{BB7ABC73-E965-4EE0-9640-C57F57006AD1}">
      <dsp:nvSpPr>
        <dsp:cNvPr id="0" name=""/>
        <dsp:cNvSpPr/>
      </dsp:nvSpPr>
      <dsp:spPr>
        <a:xfrm>
          <a:off x="4143414" y="2918962"/>
          <a:ext cx="4228866" cy="3010391"/>
        </a:xfrm>
        <a:prstGeom prst="round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Стимулировать</a:t>
          </a:r>
          <a:r>
            <a:rPr lang="ru-RU" sz="1800" kern="1200" dirty="0" smtClean="0"/>
            <a:t>  работу школьного коллектива по повышению качества образования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Облегчить </a:t>
          </a:r>
          <a:r>
            <a:rPr lang="ru-RU" sz="1800" kern="1200" dirty="0" smtClean="0"/>
            <a:t> принятие управленческих решений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Оценить </a:t>
          </a:r>
          <a:r>
            <a:rPr lang="ru-RU" sz="1800" kern="1200" dirty="0" smtClean="0"/>
            <a:t> результаты учительской и ученической деятельности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Проводить </a:t>
          </a:r>
          <a:r>
            <a:rPr lang="ru-RU" sz="1800" kern="1200" dirty="0" smtClean="0"/>
            <a:t> своевременный анализ и корректировку образовательного процесса.</a:t>
          </a:r>
          <a:endParaRPr lang="ru-RU" sz="1800" kern="1200" dirty="0"/>
        </a:p>
      </dsp:txBody>
      <dsp:txXfrm>
        <a:off x="4290369" y="3065917"/>
        <a:ext cx="3934956" cy="2716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4676A-EE04-4215-A7FE-1418E36C69F6}">
      <dsp:nvSpPr>
        <dsp:cNvPr id="0" name=""/>
        <dsp:cNvSpPr/>
      </dsp:nvSpPr>
      <dsp:spPr>
        <a:xfrm rot="20011587">
          <a:off x="806937" y="1224571"/>
          <a:ext cx="6255735" cy="290142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E7CE019-15B2-42CC-A986-AFD7B7339840}">
      <dsp:nvSpPr>
        <dsp:cNvPr id="0" name=""/>
        <dsp:cNvSpPr/>
      </dsp:nvSpPr>
      <dsp:spPr>
        <a:xfrm>
          <a:off x="1666349" y="5072097"/>
          <a:ext cx="207027" cy="2070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1B0D4B-B129-4FC0-8D8C-9F475411AAC8}">
      <dsp:nvSpPr>
        <dsp:cNvPr id="0" name=""/>
        <dsp:cNvSpPr/>
      </dsp:nvSpPr>
      <dsp:spPr>
        <a:xfrm>
          <a:off x="2334149" y="4864031"/>
          <a:ext cx="5322133" cy="84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69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Наличие  </a:t>
          </a:r>
          <a:r>
            <a:rPr lang="ru-RU" sz="2000" b="1" kern="1200" dirty="0" err="1" smtClean="0"/>
            <a:t>антиинновационных</a:t>
          </a:r>
          <a:r>
            <a:rPr lang="ru-RU" sz="2000" b="1" kern="1200" dirty="0" smtClean="0"/>
            <a:t> барьеров</a:t>
          </a:r>
          <a:endParaRPr lang="ru-RU" sz="2000" b="1" kern="1200" dirty="0"/>
        </a:p>
      </dsp:txBody>
      <dsp:txXfrm>
        <a:off x="2334149" y="4864031"/>
        <a:ext cx="5322133" cy="847473"/>
      </dsp:txXfrm>
    </dsp:sp>
    <dsp:sp modelId="{6121F4E8-A1FC-48CF-81FD-D0A42775BFE7}">
      <dsp:nvSpPr>
        <dsp:cNvPr id="0" name=""/>
        <dsp:cNvSpPr/>
      </dsp:nvSpPr>
      <dsp:spPr>
        <a:xfrm>
          <a:off x="2237887" y="3579647"/>
          <a:ext cx="497211" cy="55122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226AC-3A57-499D-8A11-3CEE0322418E}">
      <dsp:nvSpPr>
        <dsp:cNvPr id="0" name=""/>
        <dsp:cNvSpPr/>
      </dsp:nvSpPr>
      <dsp:spPr>
        <a:xfrm>
          <a:off x="2550239" y="3935332"/>
          <a:ext cx="6450948" cy="11672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7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НЕСООТВЕТСТВИЕ </a:t>
          </a:r>
          <a:r>
            <a:rPr lang="ru-RU" sz="1800" b="1" kern="1200" dirty="0" smtClean="0"/>
            <a:t>уровня владения информационными программами   </a:t>
          </a:r>
          <a:endParaRPr lang="ru-RU" sz="1800" b="1" kern="1200" dirty="0"/>
        </a:p>
      </dsp:txBody>
      <dsp:txXfrm>
        <a:off x="2550239" y="3935332"/>
        <a:ext cx="6450948" cy="1167294"/>
      </dsp:txXfrm>
    </dsp:sp>
    <dsp:sp modelId="{963E8E73-7C00-4F84-BCFA-CCEE16EB0A92}">
      <dsp:nvSpPr>
        <dsp:cNvPr id="0" name=""/>
        <dsp:cNvSpPr/>
      </dsp:nvSpPr>
      <dsp:spPr>
        <a:xfrm>
          <a:off x="3309456" y="2293763"/>
          <a:ext cx="477062" cy="477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5AAE5-F7CF-49AA-ADFE-F93B1E56BD0A}">
      <dsp:nvSpPr>
        <dsp:cNvPr id="0" name=""/>
        <dsp:cNvSpPr/>
      </dsp:nvSpPr>
      <dsp:spPr>
        <a:xfrm>
          <a:off x="3218158" y="2948873"/>
          <a:ext cx="5783029" cy="977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786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Необходимость расширения информационного поля</a:t>
          </a:r>
          <a:endParaRPr lang="ru-RU" sz="2200" b="1" kern="1200" dirty="0"/>
        </a:p>
      </dsp:txBody>
      <dsp:txXfrm>
        <a:off x="3218158" y="2948873"/>
        <a:ext cx="5783029" cy="977233"/>
      </dsp:txXfrm>
    </dsp:sp>
    <dsp:sp modelId="{33619E29-F388-40B4-8175-566EFD10A5F4}">
      <dsp:nvSpPr>
        <dsp:cNvPr id="0" name=""/>
        <dsp:cNvSpPr/>
      </dsp:nvSpPr>
      <dsp:spPr>
        <a:xfrm>
          <a:off x="4809653" y="1077818"/>
          <a:ext cx="639084" cy="639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CD35F-8625-44B2-80FC-E92A807DEC21}">
      <dsp:nvSpPr>
        <dsp:cNvPr id="0" name=""/>
        <dsp:cNvSpPr/>
      </dsp:nvSpPr>
      <dsp:spPr>
        <a:xfrm>
          <a:off x="4968911" y="1938087"/>
          <a:ext cx="4364302" cy="97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6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НЕДОСТАТОЧНАЯ </a:t>
          </a:r>
          <a:r>
            <a:rPr lang="ru-RU" sz="1800" b="1" kern="1200" dirty="0" smtClean="0"/>
            <a:t>МАТЕРИАЛЬНО-ТЕХНИЧЕСКАЯ БАЗА</a:t>
          </a:r>
          <a:endParaRPr lang="ru-RU" sz="1800" b="1" kern="1200" dirty="0"/>
        </a:p>
      </dsp:txBody>
      <dsp:txXfrm>
        <a:off x="4968911" y="1938087"/>
        <a:ext cx="4364302" cy="97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8722F9-BEDD-498B-8C73-C85CA2805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9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309AF-D22E-46DA-89C3-B9CE6DC148F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88F3-29DD-4998-9240-5D4395EC70F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6400800" cy="42672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388F3-29DD-4998-9240-5D4395EC70F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191000"/>
            <a:ext cx="6400800" cy="4267200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A0BDBB6-2B91-4EB8-9702-D7CDB04B8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6CA68-BFEB-4D37-BA08-3B8F1D508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209A-E1B4-4ABB-9358-C0A4C3DA3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F4525-C8DE-426D-AE73-B9BE697CC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027DC-AB27-43B4-9B28-47D6741C7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88C43-FFDE-4693-A63F-85456A309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49BF-7705-400F-9BB0-A0955AE0F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9BD43-7F46-4CEA-9DB1-C18BDFCF3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4F7A-CA1B-4E31-8603-97B3A7A24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01290-9640-4846-9889-400C75A38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AA226-4573-4CE5-8BBF-02D4D8D93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84B5-738E-4071-8729-53D1DD558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EB034-DC07-483E-AFA4-A55F1079D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>
              <a:solidFill>
                <a:schemeClr val="tx1"/>
              </a:solidFill>
            </a:endParaRP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1ED0A01-5D33-4AD6-AEDB-FD28C2B28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</p:sldLayoutIdLst>
  <p:transition spd="med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3643313"/>
            <a:ext cx="8501063" cy="28575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Анкудинова О.Ю.,</a:t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заместитель директора по НМР</a:t>
            </a:r>
            <a:r>
              <a:rPr lang="en-US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/>
            </a:r>
            <a:br>
              <a:rPr lang="ru-RU" sz="2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endParaRPr lang="ru-RU" sz="26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403350" y="849313"/>
            <a:ext cx="7616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200" b="1"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42976" y="1428736"/>
            <a:ext cx="7358114" cy="45719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2"/>
                </a:solidFill>
                <a:latin typeface="Arial" charset="0"/>
              </a:rPr>
              <a:t>           </a:t>
            </a:r>
            <a:r>
              <a:rPr lang="ru-RU" sz="3600" b="1" spc="6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+mj-lt"/>
              </a:rPr>
              <a:t> </a:t>
            </a:r>
            <a:endParaRPr lang="ru-RU" sz="2000" b="1" spc="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+mj-lt"/>
            </a:endParaRPr>
          </a:p>
          <a:p>
            <a:pPr algn="ctr">
              <a:defRPr/>
            </a:pPr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>
              <a:defRPr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  </a:t>
            </a:r>
          </a:p>
          <a:p>
            <a:pPr algn="ctr">
              <a:defRPr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Анжеро-Судженского городского округа</a:t>
            </a:r>
          </a:p>
          <a:p>
            <a:pPr algn="ctr">
              <a:defRPr/>
            </a:pP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«Основная общеобразовательная  школа №8» </a:t>
            </a:r>
          </a:p>
          <a:p>
            <a:pPr algn="ctr">
              <a:defRPr/>
            </a:pPr>
            <a:endParaRPr lang="ru-RU" sz="16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«Оценка инновационного потенциала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педагогического коллектива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на основе результатов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комплексного мониторинга»</a:t>
            </a:r>
            <a:endParaRPr lang="ru-RU" sz="3200" b="1" dirty="0">
              <a:ln w="1905"/>
              <a:solidFill>
                <a:srgbClr val="FFFF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2293" name="Picture 10" descr="send_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Мониторинг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Стажевой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группы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214281" y="1785927"/>
          <a:ext cx="8572559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1"/>
                <a:gridCol w="1143008"/>
                <a:gridCol w="1214446"/>
                <a:gridCol w="1223596"/>
                <a:gridCol w="1318860"/>
                <a:gridCol w="1172318"/>
              </a:tblGrid>
              <a:tr h="112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АУП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0-3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3-5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5-10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10-25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более 25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2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15,7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10,37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18,67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33,17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22,08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2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11,63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11,63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22,09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32,56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22,09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25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МБОУ «ООШ№8»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50,0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50,0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Мониторинг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ОБРАЗОВАНИЯ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214281" y="1785925"/>
          <a:ext cx="8643998" cy="4286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939"/>
                <a:gridCol w="1624657"/>
                <a:gridCol w="1726198"/>
                <a:gridCol w="1739204"/>
              </a:tblGrid>
              <a:tr h="85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образование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высшее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СПО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НПО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79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19,3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0,53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82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17,5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0,5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МБОУ «ООШ№8»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96,0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4,0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Методическая деятельность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«ООШ№8»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4"/>
          </p:nvPr>
        </p:nvGraphicFramePr>
        <p:xfrm>
          <a:off x="214282" y="2000240"/>
          <a:ext cx="8686801" cy="1130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74"/>
                <a:gridCol w="1831647"/>
                <a:gridCol w="1737360"/>
                <a:gridCol w="1737360"/>
                <a:gridCol w="1737360"/>
              </a:tblGrid>
              <a:tr h="5653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Конференции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международны</a:t>
                      </a:r>
                      <a:r>
                        <a:rPr lang="ru-RU" sz="1200" dirty="0"/>
                        <a:t>й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всероссийский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региональный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Муниципальный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65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 чел. (10%)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8 чел. (16%)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2 чел. (4 %)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5 чел. (10%)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3429000"/>
          <a:ext cx="8715435" cy="112224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4512"/>
                <a:gridCol w="1964463"/>
                <a:gridCol w="1702942"/>
                <a:gridCol w="1595321"/>
                <a:gridCol w="1738197"/>
              </a:tblGrid>
              <a:tr h="50006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Публикации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международный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всероссийский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региональный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Муниципальный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96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8 чел. (16%)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15 чел. (30%)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11чел. (22%)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4 чел (8%)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4786322"/>
          <a:ext cx="8715436" cy="14314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38442"/>
                <a:gridCol w="2014543"/>
                <a:gridCol w="1804865"/>
                <a:gridCol w="1577479"/>
                <a:gridCol w="1780107"/>
              </a:tblGrid>
              <a:tr h="6721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</a:rPr>
                        <a:t>Конкурсы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международный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всероссийский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региональный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Муниципальный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59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3 </a:t>
                      </a:r>
                      <a:r>
                        <a:rPr lang="ru-RU" sz="1600" b="1" dirty="0"/>
                        <a:t>чел. </a:t>
                      </a:r>
                      <a:r>
                        <a:rPr lang="ru-RU" sz="1600" b="1" dirty="0" smtClean="0"/>
                        <a:t>(6</a:t>
                      </a:r>
                      <a:r>
                        <a:rPr lang="ru-RU" sz="1600" b="1" dirty="0"/>
                        <a:t>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18 </a:t>
                      </a:r>
                      <a:r>
                        <a:rPr lang="ru-RU" sz="1600" b="1" dirty="0"/>
                        <a:t>чел. (</a:t>
                      </a:r>
                      <a:r>
                        <a:rPr lang="ru-RU" sz="1600" b="1" dirty="0" smtClean="0"/>
                        <a:t>36%)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9 чел</a:t>
                      </a:r>
                      <a:r>
                        <a:rPr lang="ru-RU" sz="1600" b="1" dirty="0"/>
                        <a:t>. </a:t>
                      </a:r>
                      <a:r>
                        <a:rPr lang="ru-RU" sz="1600" b="1" dirty="0" smtClean="0"/>
                        <a:t>(18%)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16 </a:t>
                      </a:r>
                      <a:r>
                        <a:rPr lang="ru-RU" sz="1600" b="1" dirty="0"/>
                        <a:t>чел </a:t>
                      </a:r>
                      <a:r>
                        <a:rPr lang="ru-RU" sz="1600" b="1" dirty="0" smtClean="0"/>
                        <a:t>(32%)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Система АИС образования Кемеровской области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596" y="2174874"/>
            <a:ext cx="8358245" cy="41830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Информационная готовность педагога;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Мотивационная готовность педагога к освоению новшеств; </a:t>
            </a:r>
          </a:p>
          <a:p>
            <a:pPr lvl="0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Антиинновационные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барьеры, препятствующие освоению инноваций;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Уровень новаторства педагога;</a:t>
            </a:r>
          </a:p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Способности к самообразованию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35732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Мониторинг удовлетворенности населения качеством общего образования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596" y="1857364"/>
            <a:ext cx="8358245" cy="464347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Повышение удовлетворенности обучающихся условиями в ОО (кабинеты, столовая…)</a:t>
            </a:r>
          </a:p>
          <a:p>
            <a:pPr lvl="0"/>
            <a:r>
              <a:rPr lang="ru-RU" dirty="0" smtClean="0"/>
              <a:t>Улучшение мнения об обеспеченности ОО учебной литературой</a:t>
            </a:r>
          </a:p>
          <a:p>
            <a:pPr lvl="0"/>
            <a:r>
              <a:rPr lang="ru-RU" dirty="0" smtClean="0"/>
              <a:t>Уровень профессионального роста педагогов</a:t>
            </a:r>
          </a:p>
          <a:p>
            <a:pPr lvl="0"/>
            <a:r>
              <a:rPr lang="ru-RU" dirty="0" smtClean="0"/>
              <a:t>Рост </a:t>
            </a:r>
            <a:r>
              <a:rPr lang="ru-RU" dirty="0" smtClean="0"/>
              <a:t>доли обучающихся</a:t>
            </a:r>
            <a:r>
              <a:rPr lang="ru-RU" dirty="0" smtClean="0"/>
              <a:t>, считающих, что в ОО созданы условия  для реализации профессиональных интересов и намерений в отношении продолжения обучения</a:t>
            </a:r>
          </a:p>
          <a:p>
            <a:r>
              <a:rPr lang="ru-RU" dirty="0" smtClean="0"/>
              <a:t>Рост </a:t>
            </a:r>
            <a:r>
              <a:rPr lang="ru-RU" dirty="0" smtClean="0"/>
              <a:t>доли родителей</a:t>
            </a:r>
            <a:r>
              <a:rPr lang="ru-RU" dirty="0" smtClean="0"/>
              <a:t>, считающих, что преподавание соответствует  требованиям и времени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 9"/>
          <p:cNvSpPr>
            <a:spLocks noGrp="1"/>
          </p:cNvSpPr>
          <p:nvPr>
            <p:ph type="body" idx="1"/>
          </p:nvPr>
        </p:nvSpPr>
        <p:spPr>
          <a:xfrm>
            <a:off x="357188" y="357188"/>
            <a:ext cx="8143875" cy="785812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</a:rPr>
              <a:t>«+» </a:t>
            </a:r>
            <a:r>
              <a:rPr lang="ru-RU" sz="3200" dirty="0" smtClean="0">
                <a:solidFill>
                  <a:srgbClr val="FFC000"/>
                </a:solidFill>
              </a:rPr>
              <a:t>мониторинга</a:t>
            </a:r>
            <a:endParaRPr lang="ru-RU" sz="3200" dirty="0" smtClean="0"/>
          </a:p>
          <a:p>
            <a:endParaRPr lang="ru-RU" dirty="0" smtClean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2"/>
          </p:nvPr>
        </p:nvGraphicFramePr>
        <p:xfrm>
          <a:off x="357158" y="714356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Стрелка вправо 16"/>
          <p:cNvSpPr>
            <a:spLocks noChangeArrowheads="1"/>
          </p:cNvSpPr>
          <p:nvPr/>
        </p:nvSpPr>
        <p:spPr bwMode="auto">
          <a:xfrm>
            <a:off x="3571875" y="1428750"/>
            <a:ext cx="928688" cy="500063"/>
          </a:xfrm>
          <a:prstGeom prst="righ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1" name="Стрелка вниз 17"/>
          <p:cNvSpPr>
            <a:spLocks noChangeArrowheads="1"/>
          </p:cNvSpPr>
          <p:nvPr/>
        </p:nvSpPr>
        <p:spPr bwMode="auto">
          <a:xfrm>
            <a:off x="1571625" y="3143250"/>
            <a:ext cx="785813" cy="10715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9462" name="Стрелка вниз 18"/>
          <p:cNvSpPr>
            <a:spLocks noChangeArrowheads="1"/>
          </p:cNvSpPr>
          <p:nvPr/>
        </p:nvSpPr>
        <p:spPr bwMode="auto">
          <a:xfrm rot="-3223846">
            <a:off x="3459957" y="2804319"/>
            <a:ext cx="1073150" cy="1328737"/>
          </a:xfrm>
          <a:prstGeom prst="downArrow">
            <a:avLst>
              <a:gd name="adj1" fmla="val 50000"/>
              <a:gd name="adj2" fmla="val 4995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143932" cy="107157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«-», выявленные при помощи МОНИТОРИНГА 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351212"/>
              </p:ext>
            </p:extLst>
          </p:nvPr>
        </p:nvGraphicFramePr>
        <p:xfrm>
          <a:off x="0" y="500042"/>
          <a:ext cx="900118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929687" cy="12858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мониторинга в оценке инновационного потенциала педагогического коллектива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39"/>
          <p:cNvSpPr>
            <a:spLocks noGrp="1" noChangeArrowheads="1"/>
          </p:cNvSpPr>
          <p:nvPr>
            <p:ph idx="1"/>
          </p:nvPr>
        </p:nvSpPr>
        <p:spPr>
          <a:xfrm>
            <a:off x="857223" y="2000240"/>
            <a:ext cx="7715305" cy="442912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buNone/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+mj-lt"/>
              </a:rPr>
              <a:t>		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</a:rPr>
              <a:t>ониторинг способствует изучению потенциала педагогов к организации и внедрении инновационной деятельности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 algn="just">
              <a:buNone/>
              <a:defRPr/>
            </a:pPr>
            <a:r>
              <a:rPr lang="ru-RU" sz="2800" dirty="0" smtClean="0">
                <a:ea typeface="+mn-ea"/>
                <a:cs typeface="+mn-cs"/>
              </a:rPr>
              <a:t>      </a:t>
            </a:r>
          </a:p>
          <a:p>
            <a:pPr algn="just">
              <a:buNone/>
              <a:defRPr/>
            </a:pPr>
            <a:r>
              <a:rPr lang="ru-RU" sz="2800" dirty="0" smtClean="0"/>
              <a:t>		</a:t>
            </a:r>
            <a:r>
              <a:rPr lang="ru-RU" sz="2800" dirty="0" smtClean="0">
                <a:ea typeface="+mn-ea"/>
                <a:cs typeface="+mn-cs"/>
              </a:rPr>
              <a:t>Мониторинг инновационной деятельности служит оптимизации образовательной системы.</a:t>
            </a:r>
          </a:p>
          <a:p>
            <a:pPr lvl="2" algn="just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943975" cy="500063"/>
          </a:xfrm>
        </p:spPr>
        <p:txBody>
          <a:bodyPr/>
          <a:lstStyle/>
          <a:p>
            <a:pPr algn="ctr"/>
            <a:r>
              <a:rPr lang="ru-RU" sz="2000" b="1" smtClean="0">
                <a:solidFill>
                  <a:srgbClr val="FFC000"/>
                </a:solidFill>
              </a:rPr>
              <a:t>   </a:t>
            </a:r>
            <a:endParaRPr lang="ru-RU" sz="2400" b="1" smtClean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864399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!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1643086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АКТУАЛЬНОСТЬ  темы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auto">
          <a:xfrm>
            <a:off x="571472" y="1571612"/>
            <a:ext cx="7929618" cy="51435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Инновационная деятельность педагога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- социально-педагогический  феномен, 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отражающий его творческий потенциал, выходящий за пределы нормативной деятельности.</a:t>
            </a:r>
          </a:p>
          <a:p>
            <a:pPr algn="just"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1643086"/>
          </a:xfrm>
          <a:ln>
            <a:noFill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Аспекты инновационной деятельности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3200" b="1" dirty="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/>
            <a:endParaRPr lang="ru-RU" sz="2400" b="1" smtClean="0">
              <a:solidFill>
                <a:srgbClr val="FFFFFF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999" name="AutoShape 39"/>
          <p:cNvSpPr>
            <a:spLocks noChangeArrowheads="1"/>
          </p:cNvSpPr>
          <p:nvPr/>
        </p:nvSpPr>
        <p:spPr bwMode="auto">
          <a:xfrm>
            <a:off x="1000100" y="1928802"/>
            <a:ext cx="7358114" cy="450059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round/>
            <a:headEnd/>
            <a:tailE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Изучение инновационного потенциала личности педагога;</a:t>
            </a:r>
          </a:p>
          <a:p>
            <a:pPr algn="just">
              <a:defRPr/>
            </a:pP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Анализ условий образовательной среды в учреждении</a:t>
            </a:r>
          </a:p>
          <a:p>
            <a:pPr algn="just">
              <a:defRPr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17538"/>
            <a:ext cx="8586817" cy="11430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Что же такое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«Инновационная деятельность»?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597930" cy="46434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«Инновация относится не только к созданию и распространению новшеств, но и к преобразованиям, изменениям в образе деятельности, стиле мышления, который с этими новшествами связан»;</a:t>
            </a:r>
          </a:p>
          <a:p>
            <a:pPr lvl="0" algn="just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«новое в педагогике» соотносят с такими характеристиками, как полезное, прогрессивное, положительное, современное, передовое.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071546"/>
            <a:ext cx="8086751" cy="133193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Основные признаки </a:t>
            </a:r>
            <a:b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инновационного потенциала  педагога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57364"/>
            <a:ext cx="8715436" cy="478634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  следующих качеств:</a:t>
            </a:r>
          </a:p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личностных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(большая работоспособность, умение выдерживать действие сильных раздражителей, высокий эмоциональный статус, готовность к творчеству) </a:t>
            </a:r>
          </a:p>
          <a:p>
            <a:pPr algn="just"/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специальных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качеств (знание новых технологий, овладение новыми методами обучения, умение разрабатывать проекты, умение анализировать и выявлять причины недостатков).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357166"/>
            <a:ext cx="7793037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Функции мониторинга</a:t>
            </a:r>
            <a:endParaRPr lang="ru-RU" dirty="0" smtClean="0">
              <a:solidFill>
                <a:srgbClr val="FFFF00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1500188"/>
          <a:ext cx="8715375" cy="535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2" name="Рисунок 3" descr="iCAB075G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88" y="4714875"/>
            <a:ext cx="10874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iCA00N2DY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143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Текст 7"/>
          <p:cNvSpPr>
            <a:spLocks noGrp="1"/>
          </p:cNvSpPr>
          <p:nvPr>
            <p:ph type="body" sz="quarter" idx="3"/>
          </p:nvPr>
        </p:nvSpPr>
        <p:spPr>
          <a:xfrm>
            <a:off x="2786063" y="2571750"/>
            <a:ext cx="4041775" cy="639763"/>
          </a:xfrm>
        </p:spPr>
        <p:txBody>
          <a:bodyPr/>
          <a:lstStyle/>
          <a:p>
            <a:r>
              <a:rPr lang="ru-RU" smtClean="0">
                <a:solidFill>
                  <a:srgbClr val="FFC000"/>
                </a:solidFill>
              </a:rPr>
              <a:t>Объекты мониторинга</a:t>
            </a:r>
          </a:p>
        </p:txBody>
      </p:sp>
      <p:sp>
        <p:nvSpPr>
          <p:cNvPr id="12" name="AutoShape 39"/>
          <p:cNvSpPr>
            <a:spLocks noGrp="1" noChangeArrowheads="1"/>
          </p:cNvSpPr>
          <p:nvPr>
            <p:ph sz="quarter" idx="4"/>
          </p:nvPr>
        </p:nvSpPr>
        <p:spPr>
          <a:xfrm>
            <a:off x="642938" y="2071678"/>
            <a:ext cx="8186737" cy="428626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  <a:round/>
          </a:ln>
          <a:effectLst>
            <a:outerShdw dist="107763" dir="2700000" algn="ctr" rotWithShape="0">
              <a:srgbClr val="FF990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ru-RU" sz="2800" dirty="0" smtClean="0"/>
              <a:t>условия инновационной деятельности (материально-технические, нормативно-правовые, кадровые, информационные, учебно-методические, психолого-педагогические и др.);</a:t>
            </a:r>
          </a:p>
          <a:p>
            <a:pPr>
              <a:defRPr/>
            </a:pPr>
            <a:r>
              <a:rPr lang="ru-RU" sz="2800" dirty="0" smtClean="0"/>
              <a:t>содержание инновационной деятельности; </a:t>
            </a:r>
          </a:p>
          <a:p>
            <a:pPr>
              <a:defRPr/>
            </a:pPr>
            <a:r>
              <a:rPr lang="ru-RU" sz="2800" dirty="0" smtClean="0"/>
              <a:t>результаты инновационной деятельности;</a:t>
            </a:r>
          </a:p>
          <a:p>
            <a:pPr>
              <a:defRPr/>
            </a:pPr>
            <a:r>
              <a:rPr lang="ru-RU" sz="2800" dirty="0" smtClean="0"/>
              <a:t>управление инновационной деятельностью</a:t>
            </a:r>
          </a:p>
          <a:p>
            <a:pP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71538" y="285728"/>
            <a:ext cx="8072462" cy="150019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</a:rPr>
              <a:t>М</a:t>
            </a:r>
            <a:r>
              <a:rPr lang="ru-RU" sz="3200" dirty="0" smtClean="0">
                <a:solidFill>
                  <a:srgbClr val="FFFF00"/>
                </a:solidFill>
              </a:rPr>
              <a:t>ониторинг </a:t>
            </a:r>
            <a:endParaRPr lang="ru-RU" sz="3200" dirty="0" smtClean="0">
              <a:solidFill>
                <a:srgbClr val="FFFF00"/>
              </a:solidFill>
            </a:endParaRP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состояния  общего образования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Кемеровской области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72560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Кадровый потенциал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Мониторинг возрастных показателей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500034" y="2603480"/>
          <a:ext cx="8358216" cy="371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73"/>
                <a:gridCol w="1143008"/>
                <a:gridCol w="1285884"/>
                <a:gridCol w="1214446"/>
                <a:gridCol w="1250169"/>
                <a:gridCol w="1393036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Уровень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20-30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31-45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46-55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56-60</a:t>
                      </a:r>
                      <a:endParaRPr lang="ru-RU" sz="36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более 60</a:t>
                      </a:r>
                      <a:endParaRPr lang="ru-RU" sz="32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82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15,0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40,8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27,5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9,6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7,0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619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15,2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46,8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23,7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8,9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5,3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2075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МБОУ «ООШ№8»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12,0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40,0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32,0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9,0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6,0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20754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</a:rPr>
                        <a:t>50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</a:rPr>
                        <a:t>50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latin typeface="Times New Roman"/>
                          <a:ea typeface="Calibri"/>
                        </a:rPr>
                        <a:t>-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Мониторинг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1" dirty="0" err="1" smtClean="0">
                <a:solidFill>
                  <a:srgbClr val="FFFF00"/>
                </a:solidFill>
              </a:rPr>
              <a:t>Стажевой</a:t>
            </a:r>
            <a:r>
              <a:rPr lang="ru-RU" b="1" dirty="0" smtClean="0">
                <a:solidFill>
                  <a:srgbClr val="FFFF00"/>
                </a:solidFill>
              </a:rPr>
              <a:t> группы 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28596" y="1785926"/>
          <a:ext cx="8429658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1143008"/>
                <a:gridCol w="1142983"/>
                <a:gridCol w="1143008"/>
                <a:gridCol w="1214446"/>
                <a:gridCol w="1285883"/>
              </a:tblGrid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педагоги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0-3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3-5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5-10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10-25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</a:rPr>
                        <a:t>более 25</a:t>
                      </a:r>
                      <a:endParaRPr lang="ru-RU" sz="4000" dirty="0">
                        <a:solidFill>
                          <a:srgbClr val="FFFF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региональный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8,44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4,32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9,27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44,13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33,84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</a:rPr>
                        <a:t>муниципальный</a:t>
                      </a:r>
                      <a:endParaRPr lang="ru-RU" sz="2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8,44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4,14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Calibri"/>
                        </a:rPr>
                        <a:t>12,09</a:t>
                      </a:r>
                      <a:endParaRPr lang="ru-RU" sz="32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47,52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27,81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107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Calibri"/>
                        </a:rPr>
                        <a:t>МБОУ «ООШ№8»</a:t>
                      </a:r>
                      <a:endParaRPr lang="ru-RU" sz="32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12,0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4,0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4,0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34,0</a:t>
                      </a:r>
                      <a:endParaRPr lang="ru-RU" sz="3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Times New Roman"/>
                          <a:ea typeface="Calibri"/>
                        </a:rPr>
                        <a:t>46,00</a:t>
                      </a:r>
                      <a:endParaRPr lang="ru-RU" sz="4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месь">
  <a:themeElements>
    <a:clrScheme name="Смесь 8">
      <a:dk1>
        <a:srgbClr val="000000"/>
      </a:dk1>
      <a:lt1>
        <a:srgbClr val="008000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AAC0AA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Смес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месь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месь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месь 8">
        <a:dk1>
          <a:srgbClr val="000000"/>
        </a:dk1>
        <a:lt1>
          <a:srgbClr val="008000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C0A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4849</TotalTime>
  <Words>580</Words>
  <Application>Microsoft Office PowerPoint</Application>
  <PresentationFormat>Экран (4:3)</PresentationFormat>
  <Paragraphs>224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Tahoma</vt:lpstr>
      <vt:lpstr>Calibri</vt:lpstr>
      <vt:lpstr>Times New Roman</vt:lpstr>
      <vt:lpstr>Wingdings</vt:lpstr>
      <vt:lpstr>Смесь</vt:lpstr>
      <vt:lpstr> Анкудинова О.Ю., заместитель директора по НМР  </vt:lpstr>
      <vt:lpstr>                     АКТУАЛЬНОСТЬ  темы   </vt:lpstr>
      <vt:lpstr>                     Аспекты инновационной деятельности </vt:lpstr>
      <vt:lpstr>  Что же такое  «Инновационная деятельность»? </vt:lpstr>
      <vt:lpstr>         Основные признаки  инновационного потенциала  педагога </vt:lpstr>
      <vt:lpstr>Функции мониторинга</vt:lpstr>
      <vt:lpstr>Презентация PowerPoint</vt:lpstr>
      <vt:lpstr>Кадровый потенциал Мониторинг возрастных показателей</vt:lpstr>
      <vt:lpstr>Мониторинг  Стажевой группы </vt:lpstr>
      <vt:lpstr>Мониторинг  Стажевой группы</vt:lpstr>
      <vt:lpstr>Мониторинг  ОБРАЗОВАНИЯ</vt:lpstr>
      <vt:lpstr>Методическая деятельность  МБОУ «ООШ№8»</vt:lpstr>
      <vt:lpstr>Система АИС образования Кемеровской области</vt:lpstr>
      <vt:lpstr>Мониторинг удовлетворенности населения качеством общего образования </vt:lpstr>
      <vt:lpstr>Презентация PowerPoint</vt:lpstr>
      <vt:lpstr>«-», выявленные при помощи МОНИТОРИНГА  </vt:lpstr>
      <vt:lpstr>Роль мониторинга в оценке инновационного потенциала педагогического коллектива</vt:lpstr>
      <vt:lpstr>   </vt:lpstr>
    </vt:vector>
  </TitlesOfParts>
  <Company>Prosv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стандарты общего образования</dc:title>
  <dc:creator>sivozhelezova</dc:creator>
  <cp:lastModifiedBy>mnt</cp:lastModifiedBy>
  <cp:revision>292</cp:revision>
  <dcterms:created xsi:type="dcterms:W3CDTF">2007-08-07T13:13:33Z</dcterms:created>
  <dcterms:modified xsi:type="dcterms:W3CDTF">2017-03-24T04:07:51Z</dcterms:modified>
</cp:coreProperties>
</file>