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64" r:id="rId13"/>
    <p:sldId id="265" r:id="rId14"/>
    <p:sldId id="277" r:id="rId15"/>
    <p:sldId id="278" r:id="rId16"/>
    <p:sldId id="279" r:id="rId17"/>
    <p:sldId id="280" r:id="rId18"/>
    <p:sldId id="281" r:id="rId19"/>
    <p:sldId id="282" r:id="rId20"/>
    <p:sldId id="266" r:id="rId21"/>
    <p:sldId id="267" r:id="rId22"/>
    <p:sldId id="268" r:id="rId23"/>
    <p:sldId id="283" r:id="rId24"/>
    <p:sldId id="284" r:id="rId25"/>
    <p:sldId id="286" r:id="rId26"/>
    <p:sldId id="269" r:id="rId27"/>
    <p:sldId id="270" r:id="rId28"/>
    <p:sldId id="285" r:id="rId29"/>
    <p:sldId id="288" r:id="rId30"/>
    <p:sldId id="287" r:id="rId31"/>
    <p:sldId id="271" r:id="rId32"/>
    <p:sldId id="273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2185" autoAdjust="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592446777486142E-2"/>
          <c:y val="3.0831228624714786E-2"/>
          <c:w val="0.90497545445708172"/>
          <c:h val="0.8431732650045967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Всего обучающихся 207</c:v>
                </c:pt>
                <c:pt idx="1">
                  <c:v>На подвозе 92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207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Лист1!$A$2:$A$3</c:f>
              <c:strCache>
                <c:ptCount val="2"/>
                <c:pt idx="0">
                  <c:v>Всего обучающихся 207</c:v>
                </c:pt>
                <c:pt idx="1">
                  <c:v>На подвозе 92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3824640"/>
        <c:axId val="83826176"/>
      </c:barChart>
      <c:catAx>
        <c:axId val="83824640"/>
        <c:scaling>
          <c:orientation val="minMax"/>
        </c:scaling>
        <c:delete val="0"/>
        <c:axPos val="b"/>
        <c:majorTickMark val="out"/>
        <c:minorTickMark val="none"/>
        <c:tickLblPos val="nextTo"/>
        <c:crossAx val="83826176"/>
        <c:crosses val="autoZero"/>
        <c:auto val="1"/>
        <c:lblAlgn val="ctr"/>
        <c:lblOffset val="100"/>
        <c:noMultiLvlLbl val="0"/>
      </c:catAx>
      <c:valAx>
        <c:axId val="83826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8246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976110625060759E-2"/>
          <c:y val="0.11504733909667401"/>
          <c:w val="0.42496148050938076"/>
          <c:h val="0.772711354467546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Лист1!$A$2:$A$6</c:f>
              <c:strCache>
                <c:ptCount val="5"/>
                <c:pt idx="0">
                  <c:v>Дети из полных семей  64</c:v>
                </c:pt>
                <c:pt idx="1">
                  <c:v>Дети из неполных семей  27</c:v>
                </c:pt>
                <c:pt idx="2">
                  <c:v>Дети из многодетных семей  99</c:v>
                </c:pt>
                <c:pt idx="3">
                  <c:v>Дети из малообеспеченных семей  10</c:v>
                </c:pt>
                <c:pt idx="4">
                  <c:v>Опекаемые дети  7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64</c:v>
                </c:pt>
                <c:pt idx="1">
                  <c:v>27</c:v>
                </c:pt>
                <c:pt idx="2">
                  <c:v>99</c:v>
                </c:pt>
                <c:pt idx="3">
                  <c:v>10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46386956838728499"/>
          <c:y val="8.6819092422982715E-3"/>
          <c:w val="0.50063660445222125"/>
          <c:h val="0.93876375038859139"/>
        </c:manualLayout>
      </c:layout>
      <c:overlay val="0"/>
      <c:txPr>
        <a:bodyPr/>
        <a:lstStyle/>
        <a:p>
          <a:pPr>
            <a:defRPr sz="2000" b="1">
              <a:latin typeface="+mn-lt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6251336638475744E-2"/>
          <c:y val="5.1943199712414796E-2"/>
          <c:w val="0.91282421166166727"/>
          <c:h val="0.85012159142811294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ПДН</c:v>
                </c:pt>
              </c:strCache>
            </c:strRef>
          </c:tx>
          <c:spPr>
            <a:ln w="50800">
              <a:solidFill>
                <a:schemeClr val="tx2"/>
              </a:solidFill>
              <a:headEnd w="lg" len="med"/>
              <a:tailEnd type="oval"/>
            </a:ln>
          </c:spPr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</c:v>
                </c:pt>
                <c:pt idx="1">
                  <c:v>9</c:v>
                </c:pt>
                <c:pt idx="2">
                  <c:v>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080576"/>
        <c:axId val="89082112"/>
      </c:lineChart>
      <c:catAx>
        <c:axId val="89080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082112"/>
        <c:crosses val="autoZero"/>
        <c:auto val="1"/>
        <c:lblAlgn val="ctr"/>
        <c:lblOffset val="100"/>
        <c:noMultiLvlLbl val="0"/>
      </c:catAx>
      <c:valAx>
        <c:axId val="8908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08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16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Подвозные 12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Местные 4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116672"/>
        <c:axId val="89118208"/>
      </c:barChart>
      <c:catAx>
        <c:axId val="89116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9118208"/>
        <c:crosses val="autoZero"/>
        <c:auto val="1"/>
        <c:lblAlgn val="ctr"/>
        <c:lblOffset val="100"/>
        <c:noMultiLvlLbl val="0"/>
      </c:catAx>
      <c:valAx>
        <c:axId val="89118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91166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Вовлечены в различные виды досуга постоянно 145</c:v>
                </c:pt>
                <c:pt idx="1">
                  <c:v>Вовлеченыв различные виды досуга периодически 62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145</c:v>
                </c:pt>
                <c:pt idx="1">
                  <c:v>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9646361913094192"/>
          <c:y val="1.5599066433695925E-2"/>
          <c:w val="0.39427712160979878"/>
          <c:h val="0.9542279393198736"/>
        </c:manualLayout>
      </c:layout>
      <c:overlay val="0"/>
      <c:txPr>
        <a:bodyPr/>
        <a:lstStyle/>
        <a:p>
          <a:pPr>
            <a:defRPr sz="28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spPr>
            <a:ln w="88900"/>
          </c:spPr>
          <c:marker>
            <c:symbol val="none"/>
          </c:marker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Лист1!$A$2:$A$5</c:f>
              <c:strCache>
                <c:ptCount val="4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  <c:pt idx="3">
                  <c:v>2016-2017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</c:v>
                </c:pt>
                <c:pt idx="1">
                  <c:v>9</c:v>
                </c:pt>
                <c:pt idx="2">
                  <c:v>16</c:v>
                </c:pt>
                <c:pt idx="3">
                  <c:v>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231424"/>
        <c:axId val="96232960"/>
      </c:lineChart>
      <c:catAx>
        <c:axId val="9623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96232960"/>
        <c:crosses val="autoZero"/>
        <c:auto val="1"/>
        <c:lblAlgn val="ctr"/>
        <c:lblOffset val="100"/>
        <c:noMultiLvlLbl val="0"/>
      </c:catAx>
      <c:valAx>
        <c:axId val="9623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6231424"/>
        <c:crosses val="autoZero"/>
        <c:crossBetween val="between"/>
      </c:valAx>
      <c:spPr>
        <a:ln w="9525" cap="rnd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:spPr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krasulino.school@mail.ru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628800"/>
            <a:ext cx="871296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школы в сложных социальных условиях</a:t>
            </a:r>
            <a:endParaRPr lang="ru-RU" sz="54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</a:t>
            </a: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Красулинская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ООШ» 2017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08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6002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Задачи: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Разработать  и апробировать  нормативно-правовые основы  функционирования  социокультурного центра «Перспектива»;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Интегрировать ресурсы ОУ и социальных партнёров; </a:t>
            </a:r>
          </a:p>
          <a:p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Определить направления работы центра через изучение и анализ внутренней и внешней среды образовательного учреждения;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Расширить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возможности самореализации личности учащихся.</a:t>
            </a:r>
          </a:p>
          <a:p>
            <a:endParaRPr lang="ru-RU" dirty="0"/>
          </a:p>
        </p:txBody>
      </p:sp>
      <p:pic>
        <p:nvPicPr>
          <p:cNvPr id="4" name="Picture 3" descr="C:\Users\школа 84\Desktop\для презентации\3_D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-5680"/>
            <a:ext cx="2095483" cy="15716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577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600200"/>
          </a:xfrm>
        </p:spPr>
        <p:txBody>
          <a:bodyPr/>
          <a:lstStyle/>
          <a:p>
            <a:r>
              <a:rPr lang="ru-RU" dirty="0" smtClean="0"/>
              <a:t>Концепция: </a:t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Школа-социокультурный центр села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F:\работа группы здоровье\для презентации\v_krugu_druzey_1280x8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04864"/>
            <a:ext cx="724154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608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87424"/>
            <a:ext cx="82296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Социальное партнерство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11419"/>
            <a:ext cx="684076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8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-25468"/>
            <a:ext cx="82296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Направления работы центра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20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80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97616"/>
              </p:ext>
            </p:extLst>
          </p:nvPr>
        </p:nvGraphicFramePr>
        <p:xfrm>
          <a:off x="395536" y="188638"/>
          <a:ext cx="8352928" cy="6552729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28994"/>
                <a:gridCol w="2028994"/>
                <a:gridCol w="2130680"/>
                <a:gridCol w="2164260"/>
              </a:tblGrid>
              <a:tr h="548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</a:rPr>
                        <a:t>Ценности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Comic Sans MS" pitchFamily="66" charset="0"/>
                        </a:rPr>
                        <a:t>Диагностика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</a:rPr>
                        <a:t>События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</a:rPr>
                        <a:t>Результат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111492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ГРАЖДАНСКО-ПАТРИОТИЧЕСКОЕ</a:t>
                      </a:r>
                      <a:endParaRPr lang="ru-RU" sz="11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Цель –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воспитание гражданской идентичности и патриотизма, способствующих духовно-нравственному развитию учащихся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649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Патриотизм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Методика диагностики личностного роста (авторы: И.В. Кулешова, П.В. Степанов, Д.В. Григорьев)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Музейный проект «Россия и моя малая родина</a:t>
                      </a:r>
                      <a:r>
                        <a:rPr lang="ru-RU" sz="1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» (с представителями  сельского социума)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Позитивное отношение к России, краю, малой родине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9411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Гражданственность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Лекторий «Права. Обязанности. Ответственность</a:t>
                      </a:r>
                      <a:r>
                        <a:rPr lang="ru-RU" sz="1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» (с представителями</a:t>
                      </a:r>
                      <a:r>
                        <a:rPr lang="ru-RU" sz="1200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 ОВД)</a:t>
                      </a:r>
                      <a:r>
                        <a:rPr lang="ru-RU" sz="1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,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«Закон и мораль (с представителями РПЦ)»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Повышение уровня правовой культуры.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Уменьшение правонарушений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86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Семья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Выставка - презентации «Реликвии моей семьи</a:t>
                      </a:r>
                      <a:r>
                        <a:rPr lang="ru-RU" sz="1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» (сельская общественность)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Активное участие в воспитательных событиях ОУ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" name="Picture 2" descr="C:\Users\школа 84\Desktop\для презентации\imgpreview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17032"/>
            <a:ext cx="1500198" cy="1924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6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6379125"/>
              </p:ext>
            </p:extLst>
          </p:nvPr>
        </p:nvGraphicFramePr>
        <p:xfrm>
          <a:off x="395536" y="188640"/>
          <a:ext cx="8352928" cy="655272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655536"/>
                <a:gridCol w="3107117"/>
                <a:gridCol w="2198148"/>
                <a:gridCol w="1392127"/>
              </a:tblGrid>
              <a:tr h="58761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Виды ресурсов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Ресурсы ОУ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Внешние ресурсы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omic Sans MS" pitchFamily="66" charset="0"/>
                          <a:ea typeface="Calibri"/>
                          <a:cs typeface="Times New Roman"/>
                        </a:rPr>
                        <a:t>Необходимые ресурсы</a:t>
                      </a:r>
                      <a:endParaRPr lang="ru-RU" sz="11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479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Финансовые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Стимулирующие выплаты из ФОТ  ОУ, добровольные  пожертвования родителей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Спонсорская помощь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Платные  услуги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35046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omic Sans MS" pitchFamily="66" charset="0"/>
                          <a:ea typeface="Calibri"/>
                          <a:cs typeface="Times New Roman"/>
                        </a:rPr>
                        <a:t>Материально-технические</a:t>
                      </a:r>
                      <a:endParaRPr lang="ru-RU" sz="110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Кабинеты ОУ, медицинский кабинет, спортзал, </a:t>
                      </a:r>
                      <a:r>
                        <a:rPr lang="ru-RU" sz="1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столовая, спортплощадка</a:t>
                      </a: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ru-RU" sz="1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спортивные </a:t>
                      </a: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инвентарь, интерактивный комплекс, компьютерный класс, </a:t>
                      </a:r>
                      <a:r>
                        <a:rPr lang="ru-RU" sz="1200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мультимедийное</a:t>
                      </a: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 оборудование,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школьная библиотека</a:t>
                      </a:r>
                      <a:r>
                        <a:rPr lang="ru-RU" sz="12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, пришкольный участок,  расходные материалы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Дом культуры, музыкальные инструменты и  аппаратура, сельская  библиотека 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Обновление</a:t>
                      </a:r>
                      <a:r>
                        <a:rPr lang="ru-RU" sz="1100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материально-технической базы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56657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Кадровые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Учителя, медицинские работники ОУ, волонтёрские отряды детской организации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Тренер по греко-римской борьбе, родители, повара, психолог, специалисты дома культуры и художественной школы, представители РПЦ, библиотекарь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Эксперты, логопед, тренеры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31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Информационные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Стенды, сайты ОУ, школьная газета, памятки, буклеты, презентации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Районные СМИ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Интернет</a:t>
                      </a:r>
                      <a:endParaRPr lang="ru-RU" sz="11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9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Риски и способы их минимизации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947921"/>
              </p:ext>
            </p:extLst>
          </p:nvPr>
        </p:nvGraphicFramePr>
        <p:xfrm>
          <a:off x="251520" y="1600200"/>
          <a:ext cx="8568952" cy="521497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987782"/>
                <a:gridCol w="2675839"/>
                <a:gridCol w="3905331"/>
              </a:tblGrid>
              <a:tr h="963731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0340" algn="ctr"/>
                          <a:tab pos="2000250" algn="l"/>
                        </a:tabLst>
                      </a:pPr>
                      <a:r>
                        <a:rPr lang="ru-RU" sz="1800" b="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Виды рисков</a:t>
                      </a:r>
                      <a:endParaRPr lang="ru-RU" sz="1800" b="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Меры по минимизации рисков</a:t>
                      </a:r>
                    </a:p>
                  </a:txBody>
                  <a:tcPr marL="68580" marR="68580" marT="0" marB="0"/>
                </a:tc>
              </a:tr>
              <a:tr h="4251243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Социальные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Отсутствие заинтересованности учащихся и родителей в деятельности центра, агрессивная социальная среда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ts val="192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использование 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социальных партнеров в информационно-разъяснительной работе с родителями, привлечение родителей к  принятию решений по деятельности центра, </a:t>
                      </a:r>
                      <a:r>
                        <a:rPr lang="en-US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PR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-кампании, учет интересов  учащихся и родителей, </a:t>
                      </a:r>
                      <a:r>
                        <a:rPr lang="ru-RU" sz="1400" dirty="0" smtClean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отчетные мероприятия, </a:t>
                      </a:r>
                      <a:r>
                        <a:rPr lang="ru-RU" sz="1400" dirty="0" smtClean="0">
                          <a:highlight>
                            <a:srgbClr val="FF0000"/>
                          </a:highlight>
                          <a:latin typeface="Comic Sans MS" pitchFamily="66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развитие </a:t>
                      </a:r>
                      <a:r>
                        <a:rPr lang="ru-RU" sz="1400" dirty="0">
                          <a:latin typeface="Comic Sans MS" pitchFamily="66" charset="0"/>
                        </a:rPr>
                        <a:t>взаимодействия с властями различного уровня, 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путем вовлечения центра  в событийный формат </a:t>
                      </a:r>
                      <a:r>
                        <a:rPr lang="ru-RU" sz="1400" dirty="0">
                          <a:latin typeface="Comic Sans MS" pitchFamily="66" charset="0"/>
                        </a:rPr>
                        <a:t>сельской </a:t>
                      </a:r>
                      <a:r>
                        <a:rPr lang="ru-RU" sz="1400" dirty="0" smtClean="0">
                          <a:latin typeface="Comic Sans MS" pitchFamily="66" charset="0"/>
                        </a:rPr>
                        <a:t>жизни</a:t>
                      </a:r>
                      <a:endParaRPr lang="ru-RU" sz="1400" dirty="0">
                        <a:latin typeface="Comic Sans MS" pitchFamily="66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28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140046"/>
              </p:ext>
            </p:extLst>
          </p:nvPr>
        </p:nvGraphicFramePr>
        <p:xfrm>
          <a:off x="467544" y="332655"/>
          <a:ext cx="8208912" cy="633670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024439"/>
                <a:gridCol w="2926927"/>
                <a:gridCol w="3257546"/>
              </a:tblGrid>
              <a:tr h="8640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450340" algn="ctr"/>
                          <a:tab pos="2000250" algn="l"/>
                        </a:tabLst>
                      </a:pPr>
                      <a:r>
                        <a:rPr lang="ru-RU" sz="1800" b="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Виды рисков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Содержание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Меры по минимизации рисков</a:t>
                      </a:r>
                    </a:p>
                  </a:txBody>
                  <a:tcPr marL="68580" marR="68580" marT="0" marB="0"/>
                </a:tc>
              </a:tr>
              <a:tr h="111084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Финансовые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Отсутствие спонсорских средств и добровольных пожертвований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Участие в конкурсах и грантах, поддержка администрации сельского поселения</a:t>
                      </a:r>
                    </a:p>
                  </a:txBody>
                  <a:tcPr marL="68580" marR="68580" marT="0" marB="0" anchor="ctr"/>
                </a:tc>
              </a:tr>
              <a:tr h="1851412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Материально-технические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Недостаточность материально-технической базы ОУ для удовлетворения потребностей центра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Привлечение внешних ресурсов сельского поселения, спонсоров</a:t>
                      </a:r>
                    </a:p>
                  </a:txBody>
                  <a:tcPr marL="68580" marR="68580" marT="0" marB="0" anchor="ctr"/>
                </a:tc>
              </a:tr>
              <a:tr h="2510349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Кадровые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Отсутствие специалистов, отсутствие необходимых компетенций у имеющихся специалистов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Сотрудничество с </a:t>
                      </a:r>
                      <a:r>
                        <a:rPr lang="ru-RU" sz="1400" dirty="0" err="1">
                          <a:latin typeface="Comic Sans MS" pitchFamily="66" charset="0"/>
                          <a:ea typeface="Times New Roman"/>
                          <a:cs typeface="Times New Roman"/>
                        </a:rPr>
                        <a:t>КемГУ</a:t>
                      </a:r>
                      <a:r>
                        <a:rPr lang="ru-RU" sz="1400" dirty="0">
                          <a:latin typeface="Comic Sans MS" pitchFamily="66" charset="0"/>
                          <a:ea typeface="Times New Roman"/>
                          <a:cs typeface="Times New Roman"/>
                        </a:rPr>
                        <a:t>, центром занятости населения, ИМЦ, привлечение внешних ресурсов сельского поселения, </a:t>
                      </a:r>
                      <a:r>
                        <a:rPr lang="ru-RU" sz="1400" dirty="0"/>
                        <a:t>финансовое стимулирование </a:t>
                      </a:r>
                      <a:endParaRPr lang="ru-RU" sz="1400" dirty="0">
                        <a:latin typeface="Comic Sans MS" pitchFamily="66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24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87424"/>
            <a:ext cx="8229600" cy="16002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Сохранение и увеличение количества социально-устойчивых учащихся (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99%)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среды, ориентированной на формирование у учащихся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положительных личностных качеств, занятость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учащихся до 8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0%,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расширение спектра возможностей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самореализации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Активное участие социума села  в деятельности центра «Перспектива» ( до 10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Укрепление материально-технической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базы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качества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10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%)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Повышение имиджа, </a:t>
            </a:r>
            <a:r>
              <a:rPr lang="ru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конкурентоспособности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08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Эффекты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06916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 Экономический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платные дополнительные услуги, эффективное использования  материальной базы, 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ученико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-час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эффективность использования бюджетных средств, привлечение средств внешних источников (% возможностей)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Социальный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снижение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уровня девиации, ранняя  профориентация, наполнение портфолио,  качественные характеристики ОУ, вовлеченность социума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села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	Функциональный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-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раскрытие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потенциала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педагогов</a:t>
            </a:r>
          </a:p>
          <a:p>
            <a:pPr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  Экологический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– экология личности, общества, места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18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подвозных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79247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878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Военно-патриотический музей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ДОКЛАД КЕМЕРОВО 18.01.2017\фото\музей\P61220-1302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3469828" cy="24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ДОКЛАД КЕМЕРОВО 18.01.2017\фото\музей\P61220-130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61317"/>
            <a:ext cx="3528392" cy="26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ДОКЛАД КЕМЕРОВО 18.01.2017\фото\музей\P61220-13035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84784"/>
            <a:ext cx="352839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H:\ДОКЛАД КЕМЕРОВО 18.01.2017\фото\музей\P61220-130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90" y="4043840"/>
            <a:ext cx="3535226" cy="262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85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228" y="-387424"/>
            <a:ext cx="82296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Художественная школа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132856"/>
            <a:ext cx="4313452" cy="3235089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033" y="1412776"/>
            <a:ext cx="387979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H:\ДОКЛАД КЕМЕРОВО 18.01.2017\фото\худ школа\P61220-1309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807" y="4292014"/>
            <a:ext cx="387979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069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531440"/>
            <a:ext cx="82296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библиотекой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E:\ДОКЛАД КЕМЕРОВО 18.01.2017\фото\библио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3600400" cy="268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ДОКЛАД КЕМЕРОВО 18.01.2017\фото\библио\1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96752"/>
            <a:ext cx="380682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:\ДОКЛАД КЕМЕРОВО 18.01.2017\фото\библио\1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46" y="4149080"/>
            <a:ext cx="3584508" cy="26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5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ДК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ДОКЛАД КЕМЕРОВО 18.01.2017\фото\ДК и воскр школа\1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64668"/>
            <a:ext cx="42400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ДОКЛАД КЕМЕРОВО 18.01.2017\фото\ДК и воскр школа\5-2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981" y="980728"/>
            <a:ext cx="4416152" cy="3049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ДОКЛАД КЕМЕРОВО 18.01.2017\фото\ДК и воскр школа\image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59850"/>
            <a:ext cx="5184576" cy="2360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67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980728"/>
            <a:ext cx="2376264" cy="621504"/>
          </a:xfrm>
        </p:spPr>
        <p:txBody>
          <a:bodyPr/>
          <a:lstStyle/>
          <a:p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:\ДОКЛАД КЕМЕРОВО 18.01.2017\фото\ДК и воскр школа\image (8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4008693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ДОКЛАД КЕМЕРОВО 18.01.2017\фото\ДК и воскр школа\image (2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99" y="257331"/>
            <a:ext cx="4259473" cy="6412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:\ДОКЛАД КЕМЕРОВО 18.01.2017\фото\ДК и воскр школа\1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3"/>
            <a:ext cx="4065876" cy="30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06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1600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Воскресная школа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:\ДОКЛАД КЕМЕРОВО 18.01.2017\фото\Воскр школа\IMG_005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12776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ДОКЛАД КЕМЕРОВО 18.01.2017\фото\Воскр школа\IMG_00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8784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ДОКЛАД КЕМЕРОВО 18.01.2017\фото\Воскр школа\IMG_008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200" y="1233899"/>
            <a:ext cx="2659808" cy="199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80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8229600" cy="1600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Спортивное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направление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64904"/>
            <a:ext cx="5261385" cy="3903955"/>
          </a:xfrm>
        </p:spPr>
      </p:pic>
      <p:pic>
        <p:nvPicPr>
          <p:cNvPr id="1026" name="Picture 2" descr="E:\ДОКЛАД КЕМЕРОВО 18.01.2017\фото\спорт и тр зал\8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8903"/>
            <a:ext cx="2435225" cy="289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ДОКЛАД КЕМЕРОВО 18.01.2017\фото\спорт и тр зал\IMG_20160924_1358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3108960" cy="23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ДОКЛАД КЕМЕРОВО 18.01.2017\фото\спорт и тр зал\IMG_20160924_1358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76672"/>
            <a:ext cx="304328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8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Волонтерский отряд и трудовое воспитание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00808"/>
            <a:ext cx="4320480" cy="3096344"/>
          </a:xfrm>
        </p:spPr>
      </p:pic>
      <p:pic>
        <p:nvPicPr>
          <p:cNvPr id="2050" name="Picture 2" descr="E:\ДОКЛАД КЕМЕРОВО 18.01.2017\фото\Трудовое воспитание и волонтеры\3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42" y="1700808"/>
            <a:ext cx="419784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ДОКЛАД КЕМЕРОВО 18.01.2017\фото\Трудовое воспитание и волонтеры\IMG_20161216_122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188" y="3789040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51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с центром занятости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08212"/>
            <a:ext cx="4108714" cy="308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:\ДОКЛАД КЕМЕРОВО 18.01.2017\фото\ЦЗН\20160412_1335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2936"/>
            <a:ext cx="4588768" cy="34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641080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613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1480" y="-387424"/>
            <a:ext cx="8229600" cy="1600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Отчет в КДН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-658295" y="977030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724021" y="2686686"/>
            <a:ext cx="1728192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Школа</a:t>
            </a:r>
            <a:endParaRPr lang="ru-RU" sz="28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364216" y="1754150"/>
            <a:ext cx="1664168" cy="16151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ЦЗН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6364216" y="3645024"/>
            <a:ext cx="1664168" cy="16843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Прокуратура</a:t>
            </a:r>
            <a:endParaRPr lang="ru-RU" sz="2400" dirty="0"/>
          </a:p>
        </p:txBody>
      </p:sp>
      <p:sp>
        <p:nvSpPr>
          <p:cNvPr id="14" name="Овал 13"/>
          <p:cNvSpPr/>
          <p:nvPr/>
        </p:nvSpPr>
        <p:spPr>
          <a:xfrm>
            <a:off x="1157995" y="3628224"/>
            <a:ext cx="1720030" cy="17011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ОП ПДН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1193735" y="1712843"/>
            <a:ext cx="1688834" cy="16245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КДН при АНМР</a:t>
            </a:r>
            <a:endParaRPr lang="ru-RU" dirty="0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5148064" y="2561700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Двойная стрелка влево/вправо 17"/>
          <p:cNvSpPr/>
          <p:nvPr/>
        </p:nvSpPr>
        <p:spPr>
          <a:xfrm>
            <a:off x="5121845" y="407527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Двойная стрелка влево/вправо 18"/>
          <p:cNvSpPr/>
          <p:nvPr/>
        </p:nvSpPr>
        <p:spPr>
          <a:xfrm>
            <a:off x="2883804" y="2525097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Двойная стрелка влево/вправо 19"/>
          <p:cNvSpPr/>
          <p:nvPr/>
        </p:nvSpPr>
        <p:spPr>
          <a:xfrm>
            <a:off x="2918371" y="4075272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Социальный состав обучающихся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59706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9455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Социализация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355019"/>
              </p:ext>
            </p:extLst>
          </p:nvPr>
        </p:nvGraphicFramePr>
        <p:xfrm>
          <a:off x="457200" y="1628800"/>
          <a:ext cx="822960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1811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Динамика учета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ПДН 2013-2017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0575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4193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3780" y="476672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Контакты: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МБОУ «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Красулинская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ООШ», Новокузнецкий район, с.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Красулино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пер. Школьный 5.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Тел. 8 3843 557 563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hlinkClick r:id="rId2"/>
              </a:rPr>
              <a:t>krasulino.school@mail.ru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Директор: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Фисков Дмитрий Сергеевич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Тел. 8 908 944 0474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939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Количество учеников на учете  ПДН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93461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849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Учет ПДН по месту жительства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788062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4691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Категории детей состоящих на учете ПДН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828091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42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Количество детей в многодетных семьях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835292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10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4739"/>
            <a:ext cx="8229600" cy="160020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Школа-социокультурный центр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280919" cy="453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453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388" y="-243408"/>
            <a:ext cx="8229600" cy="16002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 условий для  развития духовно-нравственных ценностей  участников образовательного процесса путём создания центра «Перспектива»  в образовательном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учреждении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школа 84\Desktop\для презентации\5105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3861048"/>
            <a:ext cx="3714776" cy="28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791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703</TotalTime>
  <Words>650</Words>
  <Application>Microsoft Office PowerPoint</Application>
  <PresentationFormat>Экран (4:3)</PresentationFormat>
  <Paragraphs>128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Исполнительная</vt:lpstr>
      <vt:lpstr>Презентация PowerPoint</vt:lpstr>
      <vt:lpstr>Количество подвозных детей</vt:lpstr>
      <vt:lpstr>Социальный состав обучающихся</vt:lpstr>
      <vt:lpstr>Количество учеников на учете  ПДН </vt:lpstr>
      <vt:lpstr>Учет ПДН по месту жительства</vt:lpstr>
      <vt:lpstr>Категории детей состоящих на учете ПДН</vt:lpstr>
      <vt:lpstr>Количество детей в многодетных семьях</vt:lpstr>
      <vt:lpstr>Школа-социокультурный центр</vt:lpstr>
      <vt:lpstr>Цель:</vt:lpstr>
      <vt:lpstr>Задачи:</vt:lpstr>
      <vt:lpstr>Концепция:  Школа-социокультурный центр села</vt:lpstr>
      <vt:lpstr>Социальное партнерство</vt:lpstr>
      <vt:lpstr>Направления работы центра</vt:lpstr>
      <vt:lpstr>Презентация PowerPoint</vt:lpstr>
      <vt:lpstr>Презентация PowerPoint</vt:lpstr>
      <vt:lpstr>Риски и способы их минимизации</vt:lpstr>
      <vt:lpstr>Презентация PowerPoint</vt:lpstr>
      <vt:lpstr>Ожидаемые результаты</vt:lpstr>
      <vt:lpstr> Эффекты</vt:lpstr>
      <vt:lpstr>Военно-патриотический музей</vt:lpstr>
      <vt:lpstr>Художественная школа</vt:lpstr>
      <vt:lpstr>Работа с библиотекой</vt:lpstr>
      <vt:lpstr>Работа с ДК</vt:lpstr>
      <vt:lpstr>Презентация PowerPoint</vt:lpstr>
      <vt:lpstr>Воскресная школа</vt:lpstr>
      <vt:lpstr>Спортивное  направление</vt:lpstr>
      <vt:lpstr>Волонтерский отряд и трудовое воспитание</vt:lpstr>
      <vt:lpstr>Работа с центром занятости</vt:lpstr>
      <vt:lpstr>Отчет в КДН</vt:lpstr>
      <vt:lpstr>Социализация</vt:lpstr>
      <vt:lpstr>Динамика учета  ПДН 2013-2017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starik</dc:creator>
  <cp:lastModifiedBy>starik</cp:lastModifiedBy>
  <cp:revision>77</cp:revision>
  <dcterms:created xsi:type="dcterms:W3CDTF">2016-12-18T06:16:35Z</dcterms:created>
  <dcterms:modified xsi:type="dcterms:W3CDTF">2017-01-17T13:31:52Z</dcterms:modified>
</cp:coreProperties>
</file>