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6" r:id="rId3"/>
    <p:sldId id="284" r:id="rId4"/>
    <p:sldId id="285" r:id="rId5"/>
    <p:sldId id="296" r:id="rId6"/>
    <p:sldId id="300" r:id="rId7"/>
    <p:sldId id="290" r:id="rId8"/>
    <p:sldId id="291" r:id="rId9"/>
    <p:sldId id="294" r:id="rId10"/>
    <p:sldId id="295" r:id="rId11"/>
    <p:sldId id="301" r:id="rId12"/>
    <p:sldId id="303" r:id="rId13"/>
    <p:sldId id="305" r:id="rId14"/>
    <p:sldId id="306" r:id="rId15"/>
    <p:sldId id="312" r:id="rId16"/>
    <p:sldId id="307" r:id="rId17"/>
    <p:sldId id="308" r:id="rId18"/>
    <p:sldId id="313" r:id="rId19"/>
    <p:sldId id="314" r:id="rId20"/>
    <p:sldId id="309" r:id="rId21"/>
    <p:sldId id="311" r:id="rId22"/>
    <p:sldId id="277" r:id="rId23"/>
    <p:sldId id="317" r:id="rId24"/>
    <p:sldId id="310" r:id="rId25"/>
    <p:sldId id="27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2000" r="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095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340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25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CC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/>
          <a:lstStyle>
            <a:lvl1pPr>
              <a:defRPr>
                <a:solidFill>
                  <a:srgbClr val="0000CC"/>
                </a:solidFill>
                <a:latin typeface="Bookman Old Style" panose="02050604050505020204" pitchFamily="18" charset="0"/>
              </a:defRPr>
            </a:lvl1pPr>
            <a:lvl2pPr>
              <a:defRPr>
                <a:solidFill>
                  <a:srgbClr val="0000CC"/>
                </a:solidFill>
                <a:latin typeface="Bookman Old Style" panose="02050604050505020204" pitchFamily="18" charset="0"/>
              </a:defRPr>
            </a:lvl2pPr>
            <a:lvl3pPr>
              <a:defRPr>
                <a:solidFill>
                  <a:srgbClr val="0000CC"/>
                </a:solidFill>
                <a:latin typeface="Bookman Old Style" panose="02050604050505020204" pitchFamily="18" charset="0"/>
              </a:defRPr>
            </a:lvl3pPr>
            <a:lvl4pPr>
              <a:defRPr>
                <a:solidFill>
                  <a:srgbClr val="0000CC"/>
                </a:solidFill>
                <a:latin typeface="Bookman Old Style" panose="02050604050505020204" pitchFamily="18" charset="0"/>
              </a:defRPr>
            </a:lvl4pPr>
            <a:lvl5pPr>
              <a:defRPr>
                <a:solidFill>
                  <a:srgbClr val="0000CC"/>
                </a:solidFill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866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4290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753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70080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70080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740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305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825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91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648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B014-8A27-4827-B65D-DFE0EA422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69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bg1">
                <a:lumMod val="50000"/>
              </a:schemeClr>
            </a:gs>
            <a:gs pos="72000">
              <a:schemeClr val="bg1">
                <a:lumMod val="75000"/>
              </a:schemeClr>
            </a:gs>
            <a:gs pos="16000">
              <a:schemeClr val="bg1">
                <a:lumMod val="85000"/>
              </a:schemeClr>
            </a:gs>
            <a:gs pos="98000">
              <a:schemeClr val="accent1">
                <a:tint val="23500"/>
                <a:satMod val="160000"/>
              </a:schemeClr>
            </a:gs>
          </a:gsLst>
          <a:path path="circle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gradFill flip="none" rotWithShape="1">
            <a:gsLst>
              <a:gs pos="23000">
                <a:srgbClr val="0000CC"/>
              </a:gs>
              <a:gs pos="96000">
                <a:srgbClr val="0000CC">
                  <a:alpha val="66000"/>
                </a:srgbClr>
              </a:gs>
              <a:gs pos="11000">
                <a:schemeClr val="accent1">
                  <a:tint val="44500"/>
                  <a:satMod val="160000"/>
                </a:schemeClr>
              </a:gs>
              <a:gs pos="86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72952-B269-4BB2-9E82-372ED791FAB4}" type="datetimeFigureOut">
              <a:rPr lang="ru-RU" smtClean="0"/>
              <a:pPr/>
              <a:t>26.05.2016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Апрельская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25143"/>
            <a:ext cx="2880320" cy="153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258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bg1"/>
          </a:solidFill>
          <a:latin typeface="Bookman Old Style" panose="02050604050505020204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rgbClr val="0000CC"/>
          </a:solidFill>
          <a:latin typeface="Bookman Old Style" panose="020506040505050202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678558"/>
            <a:ext cx="7772400" cy="1988219"/>
          </a:xfrm>
          <a:noFill/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ru-RU" sz="3600" b="1" dirty="0" smtClean="0">
                <a:solidFill>
                  <a:srgbClr val="0000CC"/>
                </a:solidFill>
                <a:ea typeface="+mn-ea"/>
                <a:cs typeface="+mn-cs"/>
              </a:rPr>
              <a:t>Проектная деятельность учащихся </a:t>
            </a:r>
            <a:r>
              <a:rPr lang="ru-RU" sz="3600" b="1" dirty="0" smtClean="0">
                <a:solidFill>
                  <a:srgbClr val="0000CC"/>
                </a:solidFill>
                <a:ea typeface="+mn-ea"/>
                <a:cs typeface="+mn-cs"/>
              </a:rPr>
              <a:t> во внеурочной деятельности при изучении курса географии  </a:t>
            </a:r>
            <a:r>
              <a:rPr lang="ru-RU" sz="3600" b="1" dirty="0">
                <a:solidFill>
                  <a:srgbClr val="0000CC"/>
                </a:solidFill>
                <a:ea typeface="+mn-ea"/>
                <a:cs typeface="+mn-cs"/>
              </a:rPr>
              <a:t/>
            </a:r>
            <a:br>
              <a:rPr lang="ru-RU" sz="3600" b="1" dirty="0">
                <a:solidFill>
                  <a:srgbClr val="0000CC"/>
                </a:solidFill>
                <a:ea typeface="+mn-ea"/>
                <a:cs typeface="+mn-cs"/>
              </a:rPr>
            </a:br>
            <a:endParaRPr lang="ru-RU" sz="3600" b="1" dirty="0">
              <a:solidFill>
                <a:srgbClr val="0000CC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643446"/>
            <a:ext cx="4214842" cy="2000264"/>
          </a:xfrm>
          <a:noFill/>
        </p:spPr>
        <p:txBody>
          <a:bodyPr>
            <a:normAutofit/>
          </a:bodyPr>
          <a:lstStyle/>
          <a:p>
            <a:pPr lvl="0" algn="l">
              <a:spcBef>
                <a:spcPts val="0"/>
              </a:spcBef>
            </a:pPr>
            <a:r>
              <a:rPr lang="ru-RU" sz="2000" b="1" dirty="0" smtClean="0">
                <a:solidFill>
                  <a:srgbClr val="0000FF"/>
                </a:solidFill>
                <a:latin typeface="Bookman Old Style"/>
              </a:rPr>
              <a:t>Ю.Н. Клюшникова</a:t>
            </a:r>
          </a:p>
          <a:p>
            <a:pPr lvl="0" algn="l">
              <a:spcBef>
                <a:spcPts val="0"/>
              </a:spcBef>
            </a:pPr>
            <a:r>
              <a:rPr lang="ru-RU" sz="2000" b="1" dirty="0" smtClean="0">
                <a:solidFill>
                  <a:srgbClr val="0000FF"/>
                </a:solidFill>
                <a:latin typeface="Bookman Old Style"/>
              </a:rPr>
              <a:t>учитель географии</a:t>
            </a:r>
          </a:p>
          <a:p>
            <a:pPr lvl="0" algn="l">
              <a:spcBef>
                <a:spcPts val="0"/>
              </a:spcBef>
            </a:pPr>
            <a:r>
              <a:rPr lang="ru-RU" sz="2000" b="1" dirty="0" smtClean="0">
                <a:solidFill>
                  <a:srgbClr val="0000FF"/>
                </a:solidFill>
                <a:latin typeface="Bookman Old Style"/>
              </a:rPr>
              <a:t>МБОУ «СОШ№12</a:t>
            </a:r>
            <a:r>
              <a:rPr lang="ru-RU" sz="2000" b="1" dirty="0" smtClean="0">
                <a:solidFill>
                  <a:srgbClr val="0000FF"/>
                </a:solidFill>
                <a:latin typeface="Bookman Old Style"/>
              </a:rPr>
              <a:t>» Анжеро-Судженский городской округ</a:t>
            </a:r>
            <a:endParaRPr lang="ru-RU" sz="2000" b="1" dirty="0" smtClean="0">
              <a:solidFill>
                <a:srgbClr val="0000FF"/>
              </a:solidFill>
              <a:latin typeface="Bookman Old Style"/>
            </a:endParaRPr>
          </a:p>
          <a:p>
            <a:pPr lvl="0" algn="l">
              <a:spcBef>
                <a:spcPts val="0"/>
              </a:spcBef>
            </a:pPr>
            <a:endParaRPr lang="ru-RU" sz="2000" b="1" dirty="0" smtClean="0">
              <a:solidFill>
                <a:srgbClr val="0000FF"/>
              </a:solidFill>
              <a:latin typeface="Bookman Old Style"/>
            </a:endParaRPr>
          </a:p>
          <a:p>
            <a:pPr lvl="0" algn="l">
              <a:spcBef>
                <a:spcPts val="0"/>
              </a:spcBef>
            </a:pPr>
            <a:endParaRPr lang="ru-RU" sz="2000" b="1" dirty="0">
              <a:solidFill>
                <a:srgbClr val="FF0000"/>
              </a:solidFill>
              <a:latin typeface="Bookman Old Style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30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586690" cy="1643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УУД</a:t>
            </a:r>
            <a:br>
              <a:rPr 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357430"/>
            <a:ext cx="8858312" cy="4214842"/>
          </a:xfrm>
          <a:noFill/>
        </p:spPr>
        <p:txBody>
          <a:bodyPr/>
          <a:lstStyle/>
          <a:p>
            <a:r>
              <a:rPr lang="ru-RU" i="1" dirty="0" smtClean="0"/>
              <a:t>Работа над проектом – сложный процесс, требующий многократных, разнообразных действий, способствующий построению ряда компетенций: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УУД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51520" y="1428736"/>
            <a:ext cx="4320480" cy="5143536"/>
          </a:xfrm>
          <a:noFill/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чёткого определения целей действий</a:t>
            </a:r>
          </a:p>
          <a:p>
            <a:pPr lvl="0"/>
            <a:r>
              <a:rPr lang="ru-RU" dirty="0" smtClean="0"/>
              <a:t>формулировки проблем, аргументов, суждений</a:t>
            </a:r>
          </a:p>
          <a:p>
            <a:pPr lvl="0"/>
            <a:r>
              <a:rPr lang="ru-RU" dirty="0" smtClean="0"/>
              <a:t>планирования и организации собственной и групповой работы</a:t>
            </a:r>
          </a:p>
          <a:p>
            <a:pPr lvl="0"/>
            <a:r>
              <a:rPr lang="ru-RU" dirty="0" smtClean="0"/>
              <a:t>использования разнообразных источников информации и критического к ним подхода</a:t>
            </a:r>
          </a:p>
          <a:p>
            <a:pPr lvl="0"/>
            <a:r>
              <a:rPr lang="ru-RU" dirty="0" smtClean="0"/>
              <a:t>решения проблем</a:t>
            </a:r>
          </a:p>
          <a:p>
            <a:pPr lvl="0"/>
            <a:r>
              <a:rPr lang="ru-RU" dirty="0" smtClean="0"/>
              <a:t>работы в группе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786314" y="1428736"/>
            <a:ext cx="4184326" cy="5143536"/>
          </a:xfrm>
          <a:noFill/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разрешения конфликтов</a:t>
            </a:r>
          </a:p>
          <a:p>
            <a:pPr lvl="0"/>
            <a:r>
              <a:rPr lang="ru-RU" dirty="0" smtClean="0"/>
              <a:t>принятия решений</a:t>
            </a:r>
          </a:p>
          <a:p>
            <a:pPr lvl="0"/>
            <a:r>
              <a:rPr lang="ru-RU" dirty="0" smtClean="0"/>
              <a:t>коммуникации</a:t>
            </a:r>
          </a:p>
          <a:p>
            <a:pPr lvl="0"/>
            <a:r>
              <a:rPr lang="ru-RU" dirty="0" smtClean="0"/>
              <a:t>умения слушать других участников</a:t>
            </a:r>
          </a:p>
          <a:p>
            <a:pPr lvl="0"/>
            <a:r>
              <a:rPr lang="ru-RU" dirty="0" smtClean="0"/>
              <a:t>эмоциональной устойчивости и способности строить диалог</a:t>
            </a:r>
          </a:p>
          <a:p>
            <a:pPr lvl="0"/>
            <a:r>
              <a:rPr lang="ru-RU" dirty="0" smtClean="0"/>
              <a:t>творческого мышления</a:t>
            </a:r>
          </a:p>
          <a:p>
            <a:pPr lvl="0"/>
            <a:r>
              <a:rPr lang="ru-RU" dirty="0" smtClean="0"/>
              <a:t>адекватного оценивания собственной работы</a:t>
            </a:r>
          </a:p>
          <a:p>
            <a:pPr lvl="0"/>
            <a:r>
              <a:rPr lang="ru-RU" dirty="0" smtClean="0"/>
              <a:t>презентации результатов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Карта  - это язык географии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i="1" dirty="0" smtClean="0"/>
              <a:t>По северным морям проложить путь морского конвоя в годы Великой Отечественной войны.</a:t>
            </a:r>
          </a:p>
          <a:p>
            <a:pPr algn="just">
              <a:buNone/>
            </a:pP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Написать путевые заметки или дать географическое описание вымышленной страны, её флору, фауну, историю, нарисовать её карту.</a:t>
            </a:r>
          </a:p>
          <a:p>
            <a:pPr algn="just"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Виртуальная экскурсия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Составить и провести виртуальную экскурсию по городу, региону, стране (по карте, можно с использованием ИКТ).</a:t>
            </a:r>
          </a:p>
          <a:p>
            <a:pPr algn="ctr">
              <a:buNone/>
            </a:pPr>
            <a:r>
              <a:rPr lang="ru-RU" i="1" dirty="0" smtClean="0"/>
              <a:t> Приветствуется использование произведений художественной литературы,</a:t>
            </a:r>
          </a:p>
          <a:p>
            <a:pPr algn="ctr">
              <a:buNone/>
            </a:pPr>
            <a:r>
              <a:rPr lang="ru-RU" i="1" dirty="0" smtClean="0"/>
              <a:t>(например А. Никитин «Хождение за три моря», «Дети капитана Гранта»)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«Составить план местности»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Составить план – местности к любимой сказке.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Географический детектив</a:t>
            </a:r>
          </a:p>
          <a:p>
            <a:pPr>
              <a:buNone/>
            </a:pPr>
            <a:r>
              <a:rPr lang="ru-RU" i="1" dirty="0" smtClean="0"/>
              <a:t>По зашифрованному тексту найти по карте географический объект, объяснить ход своих рассуждений и допущенные ошибки автором  текста.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Новые названия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algn="just">
              <a:buNone/>
            </a:pPr>
            <a:r>
              <a:rPr lang="ru-RU" i="1" dirty="0" smtClean="0"/>
              <a:t>Найдите на карте новые названия городов, государств, островов</a:t>
            </a:r>
          </a:p>
          <a:p>
            <a:endParaRPr lang="ru-RU" dirty="0" smtClean="0"/>
          </a:p>
          <a:p>
            <a:pPr algn="just">
              <a:buNone/>
            </a:pPr>
            <a:r>
              <a:rPr lang="ru-RU" i="1" dirty="0" smtClean="0"/>
              <a:t>Приготовьте сообщения о причинах переименования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Биогеография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 lnSpcReduction="10000"/>
          </a:bodyPr>
          <a:lstStyle/>
          <a:p>
            <a:r>
              <a:rPr lang="ru-RU" i="1" dirty="0" smtClean="0"/>
              <a:t>Спроектируёте зоопарк, так, чтобы животные были размещены в соответствии с их реальным местом жительства в дикой природе по материкам (экосистемам)</a:t>
            </a:r>
          </a:p>
          <a:p>
            <a:r>
              <a:rPr lang="ru-RU" i="1" dirty="0" smtClean="0"/>
              <a:t>Составьте меню на один день из дикорастущих трав определённой местности.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«Визитная карточка кенгуру»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algn="ctr">
              <a:buNone/>
            </a:pPr>
            <a:r>
              <a:rPr lang="ru-RU" i="1" dirty="0" smtClean="0"/>
              <a:t>Сообщение от имени австралийского животного или растения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dirty="0" smtClean="0"/>
              <a:t>(Конечного можно использовать растения и животных других материков)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Удивительные растения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040560"/>
          </a:xfrm>
          <a:noFill/>
        </p:spPr>
        <p:txBody>
          <a:bodyPr>
            <a:normAutofit lnSpcReduction="10000"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«Очаровательный сорняк» </a:t>
            </a:r>
            <a:r>
              <a:rPr lang="ru-RU" dirty="0" smtClean="0"/>
              <a:t>– проект-исследование </a:t>
            </a:r>
          </a:p>
          <a:p>
            <a:pPr>
              <a:buNone/>
            </a:pPr>
            <a:r>
              <a:rPr lang="ru-RU" sz="2800" u="sng" dirty="0" smtClean="0"/>
              <a:t>Цель проекта</a:t>
            </a:r>
          </a:p>
          <a:p>
            <a:pPr>
              <a:buNone/>
            </a:pPr>
            <a:r>
              <a:rPr lang="ru-RU" dirty="0" smtClean="0"/>
              <a:t>-</a:t>
            </a:r>
            <a:r>
              <a:rPr lang="ru-RU" sz="2400" dirty="0" smtClean="0"/>
              <a:t>выявить </a:t>
            </a:r>
            <a:r>
              <a:rPr lang="ru-RU" sz="2400" dirty="0" smtClean="0"/>
              <a:t>растения – сорняки, обосновать условия произрастания</a:t>
            </a:r>
            <a:r>
              <a:rPr lang="ru-RU" sz="2400" dirty="0" smtClean="0"/>
              <a:t>;</a:t>
            </a:r>
          </a:p>
          <a:p>
            <a:pPr>
              <a:buFontTx/>
              <a:buChar char="-"/>
            </a:pPr>
            <a:r>
              <a:rPr lang="ru-RU" sz="2400" dirty="0" smtClean="0"/>
              <a:t>выяснить </a:t>
            </a:r>
            <a:r>
              <a:rPr lang="ru-RU" sz="2400" dirty="0" smtClean="0"/>
              <a:t>как еще можно использовать растения – сорняки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800" u="sng" dirty="0" smtClean="0"/>
              <a:t>Готовый продукт</a:t>
            </a:r>
          </a:p>
          <a:p>
            <a:pPr>
              <a:buNone/>
            </a:pPr>
            <a:r>
              <a:rPr lang="ru-RU" sz="2400" dirty="0" smtClean="0"/>
              <a:t>Рецепты из сорняков;</a:t>
            </a:r>
          </a:p>
          <a:p>
            <a:pPr>
              <a:buNone/>
            </a:pPr>
            <a:r>
              <a:rPr lang="ru-RU" sz="2400" dirty="0" smtClean="0"/>
              <a:t>Сборник сказок, легенд, стихов о сорняках;</a:t>
            </a:r>
          </a:p>
          <a:p>
            <a:pPr>
              <a:buNone/>
            </a:pPr>
            <a:r>
              <a:rPr lang="ru-RU" sz="2400" dirty="0" smtClean="0"/>
              <a:t>Памятка «Удивительный лекарь»!</a:t>
            </a:r>
            <a:endParaRPr lang="ru-RU" sz="2400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Растения - хищники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  <a:noFill/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Проект-исследование</a:t>
            </a:r>
          </a:p>
          <a:p>
            <a:pPr>
              <a:buNone/>
            </a:pPr>
            <a:r>
              <a:rPr lang="ru-RU" i="1" u="sng" dirty="0" smtClean="0"/>
              <a:t>Гипотеза</a:t>
            </a:r>
            <a:r>
              <a:rPr lang="ru-RU" i="1" u="sng" dirty="0" smtClean="0"/>
              <a:t>: </a:t>
            </a:r>
            <a:endParaRPr lang="ru-RU" dirty="0" smtClean="0"/>
          </a:p>
          <a:p>
            <a:pPr>
              <a:buNone/>
            </a:pPr>
            <a:r>
              <a:rPr lang="ru-RU" sz="2400" i="1" dirty="0" smtClean="0"/>
              <a:t>Предполагаем, что </a:t>
            </a:r>
            <a:r>
              <a:rPr lang="ru-RU" sz="2400" i="1" dirty="0" smtClean="0"/>
              <a:t>растения -хищники растут </a:t>
            </a:r>
            <a:r>
              <a:rPr lang="ru-RU" sz="2400" i="1" dirty="0" smtClean="0"/>
              <a:t>не только в тропических широтах.  Их можно использовать, в других </a:t>
            </a:r>
            <a:r>
              <a:rPr lang="ru-RU" sz="2400" i="1" dirty="0" smtClean="0"/>
              <a:t>целях</a:t>
            </a:r>
          </a:p>
          <a:p>
            <a:pPr>
              <a:buNone/>
            </a:pPr>
            <a:r>
              <a:rPr lang="ru-RU" sz="2800" i="1" u="sng" dirty="0" smtClean="0"/>
              <a:t>Готовый продукт:</a:t>
            </a:r>
          </a:p>
          <a:p>
            <a:pPr>
              <a:buNone/>
            </a:pPr>
            <a:r>
              <a:rPr lang="ru-RU" sz="2400" i="1" dirty="0" smtClean="0"/>
              <a:t>1.Рекомендации по выращиванию растений –хищников;</a:t>
            </a:r>
          </a:p>
          <a:p>
            <a:pPr>
              <a:buNone/>
            </a:pPr>
            <a:r>
              <a:rPr lang="ru-RU" sz="2400" i="1" dirty="0" smtClean="0"/>
              <a:t>2.	Набор открыток – «Растения –хищники»;</a:t>
            </a:r>
          </a:p>
          <a:p>
            <a:pPr>
              <a:buNone/>
            </a:pPr>
            <a:r>
              <a:rPr lang="ru-RU" sz="2400" i="1" dirty="0" smtClean="0"/>
              <a:t>3.Диск с видео «Осторожно - хищник»;</a:t>
            </a:r>
          </a:p>
          <a:p>
            <a:pPr>
              <a:buNone/>
            </a:pPr>
            <a:r>
              <a:rPr lang="ru-RU" sz="2400" i="1" dirty="0" smtClean="0"/>
              <a:t>4.Памятка об использовании растений –хищников в лечебных целях</a:t>
            </a:r>
          </a:p>
          <a:p>
            <a:pPr>
              <a:buNone/>
            </a:pPr>
            <a:endParaRPr lang="ru-RU" sz="2400" i="1" dirty="0" smtClean="0"/>
          </a:p>
          <a:p>
            <a:pPr>
              <a:buNone/>
            </a:pPr>
            <a:endParaRPr lang="ru-RU" sz="2800" i="1" u="sng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Джордж Пойа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«Хороших методов существует ровно столько, сколько существует хороших учителей».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Провести эксперимент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Провести самостоятельно эксперимент по заданному алгоритму</a:t>
            </a:r>
          </a:p>
          <a:p>
            <a:pPr algn="just">
              <a:buNone/>
            </a:pPr>
            <a:r>
              <a:rPr lang="ru-RU" b="1" i="1" dirty="0" smtClean="0"/>
              <a:t>Пример:</a:t>
            </a:r>
          </a:p>
          <a:p>
            <a:pPr algn="just">
              <a:buNone/>
            </a:pPr>
            <a:r>
              <a:rPr lang="ru-RU" i="1" dirty="0" smtClean="0"/>
              <a:t>Из школьного курса географии тебе известно, как образуется ветер. Попробуй найти доказательство причин его образования</a:t>
            </a:r>
          </a:p>
          <a:p>
            <a:pPr algn="just"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Собрать, оформить, описать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 lnSpcReduction="10000"/>
          </a:bodyPr>
          <a:lstStyle/>
          <a:p>
            <a:r>
              <a:rPr lang="ru-RU" i="1" dirty="0" smtClean="0"/>
              <a:t>Коллекция горных пород своей местности</a:t>
            </a:r>
          </a:p>
          <a:p>
            <a:endParaRPr lang="ru-RU" dirty="0" smtClean="0"/>
          </a:p>
          <a:p>
            <a:r>
              <a:rPr lang="ru-RU" i="1" dirty="0" smtClean="0"/>
              <a:t>Коллекция марок географической тематики</a:t>
            </a:r>
          </a:p>
          <a:p>
            <a:endParaRPr lang="ru-RU" dirty="0" smtClean="0"/>
          </a:p>
          <a:p>
            <a:r>
              <a:rPr lang="ru-RU" i="1" dirty="0" smtClean="0"/>
              <a:t>Коллекция национальных костюмов (в рисунках или в виде одежды для кукол </a:t>
            </a:r>
            <a:r>
              <a:rPr lang="ru-RU" i="1" dirty="0" err="1" smtClean="0"/>
              <a:t>и.т.д</a:t>
            </a:r>
            <a:r>
              <a:rPr lang="ru-RU" i="1" dirty="0" smtClean="0"/>
              <a:t>)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6500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Энтузиаст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algn="just"/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(повышает мотивацию учащихся, поддерживает, поощряя и направляя их в сторону достижения цели);</a:t>
            </a:r>
          </a:p>
          <a:p>
            <a:pPr algn="just"/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Специалист</a:t>
            </a:r>
          </a:p>
          <a:p>
            <a:pPr algn="just"/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(обладает знаниями и умениями в нескольких – но не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вовсех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– областях);</a:t>
            </a:r>
          </a:p>
          <a:p>
            <a:pPr algn="just"/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Консультант</a:t>
            </a:r>
          </a:p>
          <a:p>
            <a:pPr algn="just"/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(организатор доступа к ресурсам, в том числе к другим специалистам);</a:t>
            </a:r>
          </a:p>
          <a:p>
            <a:pPr algn="just"/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Руководитель</a:t>
            </a:r>
          </a:p>
          <a:p>
            <a:pPr algn="just"/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(особенно в вопросах планирования времени);</a:t>
            </a:r>
          </a:p>
          <a:p>
            <a:pPr algn="just"/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всего процесса;</a:t>
            </a:r>
          </a:p>
          <a:p>
            <a:pPr algn="just"/>
            <a:r>
              <a:rPr 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Эксперт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(даёт чёткий анализ результатов выполненного времени).</a:t>
            </a:r>
          </a:p>
          <a:p>
            <a:pPr algn="ctr"/>
            <a:endParaRPr lang="ru-RU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620688"/>
            <a:ext cx="7848872" cy="561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«Всякое знание остаётся мёртвым, если в учащихся не развивается</a:t>
            </a:r>
          </a:p>
          <a:p>
            <a:pPr algn="ctr"/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нициатива и самодеятельность : учащихся нужно приучать  не только к мышлению , но и к хотению»</a:t>
            </a:r>
          </a:p>
          <a:p>
            <a:pPr algn="r"/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Н.А. Умов</a:t>
            </a:r>
            <a:endParaRPr 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Использованная литература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661648" cy="5184576"/>
          </a:xfrm>
          <a:noFill/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1900" dirty="0" smtClean="0"/>
              <a:t>1.	</a:t>
            </a:r>
            <a:r>
              <a:rPr lang="ru-RU" sz="1900" dirty="0" err="1" smtClean="0"/>
              <a:t>Галеева</a:t>
            </a:r>
            <a:r>
              <a:rPr lang="ru-RU" sz="1900" dirty="0" smtClean="0"/>
              <a:t> Н.Л., Мельчук Н.Л.</a:t>
            </a:r>
          </a:p>
          <a:p>
            <a:pPr algn="just">
              <a:buNone/>
            </a:pPr>
            <a:r>
              <a:rPr lang="ru-RU" sz="1900" dirty="0" smtClean="0"/>
              <a:t>	«Сто приёмов для учебного успеха ученика на уроках географии: Методическое пособие для учителя по освоению и использованию педагогической технологии «ИСУД» – дидактического ресурса личностно-ориентированного образовательного процесса. – М,: «5 за </a:t>
            </a:r>
            <a:r>
              <a:rPr lang="ru-RU" sz="1900" dirty="0" err="1" smtClean="0"/>
              <a:t>зания</a:t>
            </a:r>
            <a:r>
              <a:rPr lang="ru-RU" sz="1900" dirty="0" smtClean="0"/>
              <a:t>», 2006. – 128 с. – ( Методическая библиотека»).</a:t>
            </a:r>
          </a:p>
          <a:p>
            <a:pPr algn="just">
              <a:buNone/>
            </a:pPr>
            <a:r>
              <a:rPr lang="ru-RU" sz="1900" dirty="0" smtClean="0"/>
              <a:t>2.Поливанова К.Н. Проектная деятельность школьников: пособие для учителя /К.Н. Поливанова. – 2-е изд. – М.: </a:t>
            </a:r>
            <a:r>
              <a:rPr lang="ru-RU" sz="1900" dirty="0" err="1" smtClean="0"/>
              <a:t>Просвешение</a:t>
            </a:r>
            <a:r>
              <a:rPr lang="ru-RU" sz="1900" dirty="0" smtClean="0"/>
              <a:t>, 2011. – 192 с. </a:t>
            </a:r>
          </a:p>
          <a:p>
            <a:pPr marL="457200" indent="-457200" algn="just">
              <a:buAutoNum type="arabicPeriod" startAt="3"/>
            </a:pPr>
            <a:r>
              <a:rPr lang="ru-RU" sz="1900" dirty="0" smtClean="0"/>
              <a:t>Николина В.В. География. Проекты </a:t>
            </a:r>
            <a:r>
              <a:rPr lang="ru-RU" sz="1900" dirty="0" err="1" smtClean="0"/>
              <a:t>ти</a:t>
            </a:r>
            <a:r>
              <a:rPr lang="ru-RU" sz="1900" dirty="0" smtClean="0"/>
              <a:t> творческие работы. 5-9 классы: пособие для учителей общеобразовательных учреждений/В.В. Николина, Е.К. Липкина; Рос. Акад. </a:t>
            </a:r>
            <a:r>
              <a:rPr lang="ru-RU" sz="1900" dirty="0" err="1" smtClean="0"/>
              <a:t>Наук,изд</a:t>
            </a:r>
            <a:r>
              <a:rPr lang="ru-RU" sz="1900" dirty="0" smtClean="0"/>
              <a:t>. «Просвещение» </a:t>
            </a:r>
            <a:r>
              <a:rPr lang="ru-RU" sz="1900" dirty="0" err="1" smtClean="0"/>
              <a:t>М,:Просвещение</a:t>
            </a:r>
            <a:r>
              <a:rPr lang="ru-RU" sz="1900" dirty="0" smtClean="0"/>
              <a:t>, 2012. – 176с.</a:t>
            </a:r>
          </a:p>
          <a:p>
            <a:pPr marL="457200" indent="-457200" algn="just">
              <a:buAutoNum type="arabicPeriod" startAt="3"/>
            </a:pPr>
            <a:r>
              <a:rPr lang="ru-RU" sz="1900" dirty="0" err="1" smtClean="0"/>
              <a:t>Блаженов</a:t>
            </a:r>
            <a:r>
              <a:rPr lang="ru-RU" sz="1900" dirty="0" smtClean="0"/>
              <a:t>, В.А. Приёмы развивающего обучения географии /В.А. </a:t>
            </a:r>
            <a:r>
              <a:rPr lang="ru-RU" sz="1900" dirty="0" err="1" smtClean="0"/>
              <a:t>Блаженов</a:t>
            </a:r>
            <a:r>
              <a:rPr lang="ru-RU" sz="1900" dirty="0" smtClean="0"/>
              <a:t>. – М.: Дрофа, 2006. – 60с.</a:t>
            </a:r>
          </a:p>
          <a:p>
            <a:pPr marL="457200" indent="-457200" algn="just">
              <a:buAutoNum type="arabicPeriod" startAt="3"/>
            </a:pPr>
            <a:r>
              <a:rPr lang="ru-RU" sz="1900" dirty="0" smtClean="0"/>
              <a:t>Зотова А.М. Игры на уроках географии. 6-7 классы: метод. Пособие для учителя /А.М. Зотова, - М.: Дрофа, 2004. – 127 С.</a:t>
            </a:r>
          </a:p>
          <a:p>
            <a:pPr marL="457200" indent="-457200" algn="just">
              <a:buAutoNum type="arabicPeriod" startAt="3"/>
            </a:pPr>
            <a:r>
              <a:rPr lang="ru-RU" sz="1900" dirty="0" smtClean="0"/>
              <a:t>Материалы газеты «География».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642918"/>
            <a:ext cx="7000924" cy="5000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/>
            <a:r>
              <a:rPr lang="ru-RU" sz="60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/>
            <a:r>
              <a:rPr lang="ru-RU" sz="60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60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Проект</a:t>
            </a:r>
            <a:r>
              <a:rPr lang="ru-RU" dirty="0" smtClean="0"/>
              <a:t> – это «Брошенный вперёд»….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None/>
            </a:pPr>
            <a:r>
              <a:rPr lang="ru-RU" b="1" dirty="0" smtClean="0"/>
              <a:t>Метод проектов </a:t>
            </a:r>
            <a:r>
              <a:rPr lang="ru-RU" dirty="0" smtClean="0"/>
              <a:t>(от греческого – путь исследования)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Проектность </a:t>
            </a:r>
            <a:r>
              <a:rPr lang="ru-RU" dirty="0" smtClean="0"/>
              <a:t>– определяющая черта современного мышления.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Проектирование </a:t>
            </a:r>
            <a:r>
              <a:rPr lang="ru-RU" dirty="0" smtClean="0"/>
              <a:t>–это деятельность.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Суть метода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ru-RU" i="1" dirty="0" smtClean="0"/>
              <a:t>Сводится к тому, что ребёнка обучают этапам достижения цели, предлагая выполнить конкретное задание.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208279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компоненты проекта можно представить в виде образной формулы: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714620"/>
            <a:ext cx="8715436" cy="3929090"/>
          </a:xfrm>
          <a:noFill/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Проект — это шесть «П»: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i="1" dirty="0" smtClean="0"/>
              <a:t>П</a:t>
            </a:r>
            <a:r>
              <a:rPr lang="ru-RU" dirty="0" smtClean="0"/>
              <a:t>роблема,</a:t>
            </a:r>
          </a:p>
          <a:p>
            <a:r>
              <a:rPr lang="ru-RU" dirty="0" smtClean="0"/>
              <a:t> </a:t>
            </a:r>
            <a:r>
              <a:rPr lang="ru-RU" b="1" i="1" dirty="0" smtClean="0"/>
              <a:t>П</a:t>
            </a:r>
            <a:r>
              <a:rPr lang="ru-RU" dirty="0" smtClean="0"/>
              <a:t>ланирование,</a:t>
            </a:r>
          </a:p>
          <a:p>
            <a:r>
              <a:rPr lang="ru-RU" dirty="0" smtClean="0"/>
              <a:t> </a:t>
            </a:r>
            <a:r>
              <a:rPr lang="ru-RU" b="1" i="1" dirty="0" smtClean="0"/>
              <a:t>П</a:t>
            </a:r>
            <a:r>
              <a:rPr lang="ru-RU" dirty="0" smtClean="0"/>
              <a:t>оиск информации,</a:t>
            </a:r>
          </a:p>
          <a:p>
            <a:r>
              <a:rPr lang="ru-RU" dirty="0" smtClean="0"/>
              <a:t> </a:t>
            </a:r>
            <a:r>
              <a:rPr lang="ru-RU" b="1" i="1" dirty="0" smtClean="0"/>
              <a:t>П</a:t>
            </a:r>
            <a:r>
              <a:rPr lang="ru-RU" dirty="0" smtClean="0"/>
              <a:t>родукт, </a:t>
            </a:r>
          </a:p>
          <a:p>
            <a:r>
              <a:rPr lang="ru-RU" b="1" i="1" dirty="0" smtClean="0"/>
              <a:t>П</a:t>
            </a:r>
            <a:r>
              <a:rPr lang="ru-RU" dirty="0" smtClean="0"/>
              <a:t>резентация, </a:t>
            </a:r>
          </a:p>
          <a:p>
            <a:r>
              <a:rPr lang="ru-RU" b="1" i="1" dirty="0" err="1" smtClean="0"/>
              <a:t>П</a:t>
            </a:r>
            <a:r>
              <a:rPr lang="ru-RU" dirty="0" err="1" smtClean="0"/>
              <a:t>ортфолио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Хочется добавить!!!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ru-RU" sz="6000" b="1" i="1" dirty="0" smtClean="0"/>
              <a:t>П</a:t>
            </a:r>
            <a:r>
              <a:rPr lang="ru-RU" sz="6000" dirty="0" smtClean="0"/>
              <a:t>огружение,  </a:t>
            </a:r>
          </a:p>
          <a:p>
            <a:r>
              <a:rPr lang="ru-RU" sz="6000" dirty="0" smtClean="0"/>
              <a:t> </a:t>
            </a:r>
            <a:r>
              <a:rPr lang="ru-RU" sz="6000" b="1" i="1" dirty="0" smtClean="0"/>
              <a:t>П</a:t>
            </a:r>
            <a:r>
              <a:rPr lang="ru-RU" sz="6000" dirty="0" smtClean="0"/>
              <a:t>реодоление,  </a:t>
            </a:r>
          </a:p>
          <a:p>
            <a:r>
              <a:rPr lang="ru-RU" sz="6000" dirty="0" smtClean="0"/>
              <a:t> </a:t>
            </a:r>
            <a:r>
              <a:rPr lang="ru-RU" sz="6000" b="1" i="1" dirty="0" smtClean="0"/>
              <a:t>П</a:t>
            </a:r>
            <a:r>
              <a:rPr lang="ru-RU" sz="6000" dirty="0" smtClean="0"/>
              <a:t>ольза, </a:t>
            </a:r>
          </a:p>
          <a:p>
            <a:r>
              <a:rPr lang="ru-RU" sz="6000" dirty="0" smtClean="0"/>
              <a:t>  </a:t>
            </a:r>
            <a:r>
              <a:rPr lang="ru-RU" sz="6000" b="1" i="1" dirty="0" smtClean="0"/>
              <a:t>П</a:t>
            </a:r>
            <a:r>
              <a:rPr lang="ru-RU" sz="6000" dirty="0" smtClean="0"/>
              <a:t>родвижение 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Положительные стороны метода проектов: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ru-RU" dirty="0" smtClean="0"/>
              <a:t>Направленность на индивидуализацию обучения;</a:t>
            </a:r>
          </a:p>
          <a:p>
            <a:r>
              <a:rPr lang="ru-RU" dirty="0" smtClean="0"/>
              <a:t>Активность учения;</a:t>
            </a:r>
          </a:p>
          <a:p>
            <a:r>
              <a:rPr lang="ru-RU" dirty="0" smtClean="0"/>
              <a:t>Стимулирование инициативы и роста творческих возможностей.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Слабые стороны метода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ru-RU" dirty="0" smtClean="0"/>
              <a:t>Недостаточное формирование теоретического мышления учащихся;</a:t>
            </a:r>
          </a:p>
          <a:p>
            <a:r>
              <a:rPr lang="ru-RU" dirty="0" smtClean="0"/>
              <a:t>Сведение роли учителя только к консультационной;</a:t>
            </a:r>
          </a:p>
          <a:p>
            <a:r>
              <a:rPr lang="ru-RU" dirty="0" smtClean="0"/>
              <a:t>Невозможность выработать общие подходы к решению задач.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первую очередь продумайте предстоящую работу.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  </a:t>
            </a:r>
            <a:r>
              <a:rPr lang="ru-RU" b="1" dirty="0" smtClean="0"/>
              <a:t>Задайте себе несколько вопросов:</a:t>
            </a:r>
          </a:p>
          <a:p>
            <a:pPr lvl="0"/>
            <a:r>
              <a:rPr lang="ru-RU" b="1" dirty="0" smtClean="0"/>
              <a:t>- «Зачем вы делаете этот проект?» </a:t>
            </a:r>
            <a:r>
              <a:rPr lang="ru-RU" dirty="0" smtClean="0"/>
              <a:t>и исходя из него, сформулируйте цели работы, выбирайте цели, значимые для вас, проблемы, решение которых важно для вас; </a:t>
            </a:r>
          </a:p>
          <a:p>
            <a:pPr lvl="0"/>
            <a:r>
              <a:rPr lang="ru-RU" dirty="0" smtClean="0"/>
              <a:t>- </a:t>
            </a:r>
            <a:r>
              <a:rPr lang="ru-RU" b="1" dirty="0" smtClean="0"/>
              <a:t>«Что для этого нужно сделать?» </a:t>
            </a:r>
            <a:r>
              <a:rPr lang="ru-RU" dirty="0" smtClean="0"/>
              <a:t>и сформулируйте по пунктам задачи проекта; </a:t>
            </a:r>
          </a:p>
          <a:p>
            <a:pPr lvl="0"/>
            <a:r>
              <a:rPr lang="ru-RU" b="1" dirty="0" smtClean="0"/>
              <a:t>- «Как это делать?» </a:t>
            </a:r>
            <a:r>
              <a:rPr lang="ru-RU" dirty="0" smtClean="0"/>
              <a:t>и сформулируйте способы реализации проекта; подходите к выбору способов творчески; </a:t>
            </a:r>
          </a:p>
          <a:p>
            <a:pPr lvl="0"/>
            <a:r>
              <a:rPr lang="ru-RU" dirty="0" smtClean="0"/>
              <a:t>- </a:t>
            </a:r>
            <a:r>
              <a:rPr lang="ru-RU" b="1" dirty="0" smtClean="0"/>
              <a:t>«Чего вы хотите добиться в итоге?» </a:t>
            </a:r>
            <a:r>
              <a:rPr lang="ru-RU" dirty="0" smtClean="0"/>
              <a:t>и сформулируйте ожидаемый результат проектной работы.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4</Template>
  <TotalTime>504</TotalTime>
  <Words>705</Words>
  <Application>Microsoft Office PowerPoint</Application>
  <PresentationFormat>Экран (4:3)</PresentationFormat>
  <Paragraphs>142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шаблон 4</vt:lpstr>
      <vt:lpstr>Проектная деятельность учащихся  во внеурочной деятельности при изучении курса географии   </vt:lpstr>
      <vt:lpstr>Джордж Пойа</vt:lpstr>
      <vt:lpstr>Проект – это «Брошенный вперёд»….</vt:lpstr>
      <vt:lpstr>Суть метода</vt:lpstr>
      <vt:lpstr>Основные компоненты проекта можно представить в виде образной формулы: </vt:lpstr>
      <vt:lpstr>Хочется добавить!!!</vt:lpstr>
      <vt:lpstr>Положительные стороны метода проектов:</vt:lpstr>
      <vt:lpstr>Слабые стороны метода</vt:lpstr>
      <vt:lpstr>В первую очередь продумайте предстоящую работу. </vt:lpstr>
      <vt:lpstr> Формирование УУД </vt:lpstr>
      <vt:lpstr>Формирование УУД </vt:lpstr>
      <vt:lpstr>Карта  - это язык географии</vt:lpstr>
      <vt:lpstr>Виртуальная экскурсия</vt:lpstr>
      <vt:lpstr>«Составить план местности»</vt:lpstr>
      <vt:lpstr>Новые названия</vt:lpstr>
      <vt:lpstr>Биогеография</vt:lpstr>
      <vt:lpstr>«Визитная карточка кенгуру»</vt:lpstr>
      <vt:lpstr>Удивительные растения</vt:lpstr>
      <vt:lpstr>Растения - хищники</vt:lpstr>
      <vt:lpstr>Провести эксперимент</vt:lpstr>
      <vt:lpstr>Собрать, оформить, описать</vt:lpstr>
      <vt:lpstr>Слайд 22</vt:lpstr>
      <vt:lpstr>Слайд 23</vt:lpstr>
      <vt:lpstr>Использованная литература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Апрельская</dc:creator>
  <cp:lastModifiedBy>first</cp:lastModifiedBy>
  <cp:revision>56</cp:revision>
  <dcterms:created xsi:type="dcterms:W3CDTF">2015-04-13T19:04:11Z</dcterms:created>
  <dcterms:modified xsi:type="dcterms:W3CDTF">2016-05-26T07:01:50Z</dcterms:modified>
</cp:coreProperties>
</file>