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12" r:id="rId3"/>
    <p:sldId id="269" r:id="rId4"/>
    <p:sldId id="271" r:id="rId5"/>
    <p:sldId id="288" r:id="rId6"/>
    <p:sldId id="294" r:id="rId7"/>
    <p:sldId id="291" r:id="rId8"/>
    <p:sldId id="293" r:id="rId9"/>
    <p:sldId id="284" r:id="rId10"/>
    <p:sldId id="310" r:id="rId11"/>
    <p:sldId id="311" r:id="rId12"/>
    <p:sldId id="282" r:id="rId13"/>
    <p:sldId id="283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6" r:id="rId22"/>
    <p:sldId id="274" r:id="rId23"/>
    <p:sldId id="270" r:id="rId24"/>
    <p:sldId id="262" r:id="rId25"/>
    <p:sldId id="264" r:id="rId26"/>
    <p:sldId id="265" r:id="rId27"/>
    <p:sldId id="266" r:id="rId28"/>
    <p:sldId id="267" r:id="rId29"/>
    <p:sldId id="268" r:id="rId30"/>
    <p:sldId id="257" r:id="rId31"/>
    <p:sldId id="259" r:id="rId32"/>
    <p:sldId id="297" r:id="rId33"/>
    <p:sldId id="298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64" autoAdjust="0"/>
  </p:normalViewPr>
  <p:slideViewPr>
    <p:cSldViewPr>
      <p:cViewPr varScale="1">
        <p:scale>
          <a:sx n="61" d="100"/>
          <a:sy n="61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99756-E215-4A80-83D8-CE7CFC25506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3DE8-5DB5-41FA-9C55-8A8A96EC5A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825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268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739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5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33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60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979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26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29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807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085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68C4-42E4-4CB5-9670-446EB67954E9}" type="datetimeFigureOut">
              <a:rPr lang="ru-RU" smtClean="0"/>
              <a:pPr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0A18-0167-4D0D-BEA1-B0CD20C9DC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66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rumc09.ru/fgt/FGT-aquarelle.rtf" TargetMode="External"/><Relationship Id="rId3" Type="http://schemas.openxmlformats.org/officeDocument/2006/relationships/hyperlink" Target="http://rumc09.ru/doc/prikaz1_2013.gif" TargetMode="External"/><Relationship Id="rId7" Type="http://schemas.openxmlformats.org/officeDocument/2006/relationships/hyperlink" Target="http://rumc09.ru/fgt/prikaz_minkultury_rossii_ot_14.08.2013_1144_arkhit.pdf" TargetMode="External"/><Relationship Id="rId2" Type="http://schemas.openxmlformats.org/officeDocument/2006/relationships/hyperlink" Target="http://daurov.org/fgt/zhiv2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urov.org/fgt/teatr.pdf" TargetMode="External"/><Relationship Id="rId5" Type="http://schemas.openxmlformats.org/officeDocument/2006/relationships/hyperlink" Target="http://rumc09.ru/fgt/dizajn.doc" TargetMode="External"/><Relationship Id="rId4" Type="http://schemas.openxmlformats.org/officeDocument/2006/relationships/hyperlink" Target="http://daurov.org/fgt/dpi2.pdf" TargetMode="Externa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malenkajastrana.ru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hyperlink" Target="http://artdeadline.ru/tag/detya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openxmlformats.org/officeDocument/2006/relationships/hyperlink" Target="http://ginger-cat.ru/index.php" TargetMode="External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arkuzbassa.ru/competitions/artists/kuzbassrainbow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kuzbass.kem-edu.ru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Новые подходы в преподавании специальных дисциплин в учреждениях художественного образования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Казарина Т.Ю., </a:t>
            </a:r>
            <a:r>
              <a:rPr lang="ru-RU" sz="1800" b="1" dirty="0" smtClean="0">
                <a:solidFill>
                  <a:srgbClr val="002060"/>
                </a:solidFill>
              </a:rPr>
              <a:t>директор института визуальных искусств Кемеровского государственного института культуры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Файл:KemGIK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4621"/>
            <a:ext cx="1417015" cy="1461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11798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7" t="7585" r="3785" b="4948"/>
          <a:stretch/>
        </p:blipFill>
        <p:spPr bwMode="auto">
          <a:xfrm>
            <a:off x="-1" y="908720"/>
            <a:ext cx="9168335" cy="48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60648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Сайт КРИРПО </a:t>
            </a:r>
            <a:r>
              <a:rPr lang="en-US" sz="2400" dirty="0" smtClean="0"/>
              <a:t>http://www.krirpo.ru/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738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3" t="7535" r="11695" b="5259"/>
          <a:stretch/>
        </p:blipFill>
        <p:spPr bwMode="auto">
          <a:xfrm>
            <a:off x="0" y="783192"/>
            <a:ext cx="9117134" cy="60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16632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Сайт КемГИК  </a:t>
            </a:r>
            <a:r>
              <a:rPr lang="en-US" sz="2400" dirty="0" smtClean="0"/>
              <a:t>http://www.kemguki.ru/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1954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640763" cy="792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/>
              <a:t>Учебно-методический центр по художественному образованию    </a:t>
            </a:r>
            <a:r>
              <a:rPr lang="en-US" sz="2400" dirty="0" smtClean="0"/>
              <a:t>http://rumc09.ru/index/meroprijatija/0-15</a:t>
            </a:r>
            <a:endParaRPr lang="ru-RU" sz="2400" dirty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4" t="11307" r="15000" b="7497"/>
          <a:stretch/>
        </p:blipFill>
        <p:spPr>
          <a:xfrm>
            <a:off x="-25152" y="1196752"/>
            <a:ext cx="9177330" cy="5112568"/>
          </a:xfrm>
        </p:spPr>
      </p:pic>
    </p:spTree>
    <p:extLst>
      <p:ext uri="{BB962C8B-B14F-4D97-AF65-F5344CB8AC3E}">
        <p14:creationId xmlns:p14="http://schemas.microsoft.com/office/powerpoint/2010/main" xmlns="" val="42259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879046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Федеральные государственные требования по специальности "Живопись"</a:t>
            </a:r>
            <a:endParaRPr lang="ru-RU" dirty="0"/>
          </a:p>
          <a:p>
            <a:r>
              <a:rPr lang="ru-RU" dirty="0">
                <a:hlinkClick r:id="rId3"/>
              </a:rPr>
              <a:t>Приказ о внесении изменений в ФГТ "Живопись", определяющий количество часов на вариативную часть (до 40%).</a:t>
            </a:r>
            <a:endParaRPr lang="ru-RU" dirty="0"/>
          </a:p>
          <a:p>
            <a:r>
              <a:rPr lang="ru-RU" dirty="0">
                <a:hlinkClick r:id="rId4"/>
              </a:rPr>
              <a:t>Федеральные государственные требования по специальности "Декоративно-прикладное творчество"</a:t>
            </a:r>
            <a:endParaRPr lang="ru-RU" dirty="0"/>
          </a:p>
          <a:p>
            <a:r>
              <a:rPr lang="ru-RU" dirty="0">
                <a:hlinkClick r:id="rId5"/>
              </a:rPr>
              <a:t>Федеральные государственные требования по специальности "Дизайн"</a:t>
            </a:r>
            <a:endParaRPr lang="ru-RU" dirty="0"/>
          </a:p>
          <a:p>
            <a:r>
              <a:rPr lang="ru-RU" dirty="0">
                <a:hlinkClick r:id="rId6"/>
              </a:rPr>
              <a:t>Федеральные государственные требования по специальности "Искусство театра"</a:t>
            </a:r>
            <a:endParaRPr lang="ru-RU" dirty="0"/>
          </a:p>
          <a:p>
            <a:r>
              <a:rPr lang="ru-RU" dirty="0">
                <a:hlinkClick r:id="rId7"/>
              </a:rPr>
              <a:t>Федеральные государственные требования по специальности "Архитектура"</a:t>
            </a:r>
            <a:endParaRPr lang="ru-RU" dirty="0"/>
          </a:p>
          <a:p>
            <a:r>
              <a:rPr lang="ru-RU" dirty="0">
                <a:hlinkClick r:id="rId8"/>
              </a:rPr>
              <a:t>Федеральные государственные требования по специальности "Акварельная живопись" (2015 г.)</a:t>
            </a:r>
            <a:r>
              <a:rPr lang="ru-RU" dirty="0"/>
              <a:t> - новое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78" r="2050" b="23996"/>
          <a:stretch/>
        </p:blipFill>
        <p:spPr bwMode="auto">
          <a:xfrm>
            <a:off x="0" y="-27384"/>
            <a:ext cx="9143999" cy="358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68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35938" cy="896938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/>
              <a:t>РАО Институт художественного образования (ИХО) </a:t>
            </a:r>
            <a:r>
              <a:rPr lang="en-US" altLang="ru-RU" sz="2800" dirty="0" smtClean="0"/>
              <a:t>http://www.art-education.ru/</a:t>
            </a:r>
            <a:endParaRPr lang="ru-RU" altLang="ru-RU" sz="2800" dirty="0" smtClean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73025" y="1628775"/>
            <a:ext cx="9301163" cy="5229225"/>
          </a:xfrm>
        </p:spPr>
      </p:pic>
    </p:spTree>
    <p:extLst>
      <p:ext uri="{BB962C8B-B14F-4D97-AF65-F5344CB8AC3E}">
        <p14:creationId xmlns:p14="http://schemas.microsoft.com/office/powerpoint/2010/main" xmlns="" val="16484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79388" y="228600"/>
            <a:ext cx="8964612" cy="990600"/>
          </a:xfrm>
        </p:spPr>
        <p:txBody>
          <a:bodyPr/>
          <a:lstStyle/>
          <a:p>
            <a:r>
              <a:rPr lang="ru-RU" altLang="ru-RU" sz="2800" b="1" smtClean="0"/>
              <a:t>Электронный научный журнал «Педагогика искусства»</a:t>
            </a:r>
            <a:r>
              <a:rPr lang="en-US" altLang="ru-RU" sz="2800" smtClean="0"/>
              <a:t/>
            </a:r>
            <a:br>
              <a:rPr lang="en-US" altLang="ru-RU" sz="2800" smtClean="0"/>
            </a:br>
            <a:r>
              <a:rPr lang="en-US" altLang="ru-RU" sz="2800" smtClean="0"/>
              <a:t>http://www.art-education.ru/AE-magazine/</a:t>
            </a:r>
            <a:endParaRPr lang="ru-RU" altLang="ru-RU" sz="2800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xmlns="" val="10927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16632"/>
            <a:ext cx="8964612" cy="648072"/>
          </a:xfrm>
        </p:spPr>
        <p:txBody>
          <a:bodyPr>
            <a:normAutofit fontScale="90000"/>
          </a:bodyPr>
          <a:lstStyle/>
          <a:p>
            <a:r>
              <a:rPr lang="ru-RU" altLang="ru-RU" sz="3000" b="1" dirty="0" smtClean="0"/>
              <a:t>Фестиваль педагогических идей «Открытый урок» </a:t>
            </a:r>
            <a:r>
              <a:rPr lang="en-US" altLang="ru-RU" sz="3200" dirty="0" smtClean="0"/>
              <a:t>http://festival.1september.ru/</a:t>
            </a:r>
            <a:endParaRPr lang="ru-RU" altLang="ru-RU" sz="32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1" t="12103" r="22560" b="6647"/>
          <a:stretch/>
        </p:blipFill>
        <p:spPr bwMode="auto">
          <a:xfrm>
            <a:off x="0" y="1124744"/>
            <a:ext cx="915269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66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228600"/>
            <a:ext cx="8641084" cy="82413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/>
              <a:t>Электронный журнал «Искусство» издательского дома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 «Первое сентября» </a:t>
            </a:r>
            <a:r>
              <a:rPr lang="en-US" altLang="ru-RU" sz="2400" dirty="0" smtClean="0"/>
              <a:t>http://art.1september.ru/index.php</a:t>
            </a:r>
            <a:endParaRPr lang="ru-RU" altLang="ru-RU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11" t="8345" r="26121" b="5366"/>
          <a:stretch/>
        </p:blipFill>
        <p:spPr bwMode="auto">
          <a:xfrm>
            <a:off x="1521203" y="1052736"/>
            <a:ext cx="5859519" cy="58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03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2193925" cy="299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2195513" cy="301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60350"/>
            <a:ext cx="2160587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2192338" cy="300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2159000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00438"/>
            <a:ext cx="2195513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9325"/>
            <a:ext cx="2232025" cy="303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775" y="3500438"/>
            <a:ext cx="2181225" cy="2992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7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50825" y="228600"/>
            <a:ext cx="8893175" cy="990600"/>
          </a:xfrm>
        </p:spPr>
        <p:txBody>
          <a:bodyPr>
            <a:normAutofit/>
          </a:bodyPr>
          <a:lstStyle/>
          <a:p>
            <a:r>
              <a:rPr lang="ru-RU" altLang="ru-RU" sz="2400" b="1" dirty="0" smtClean="0"/>
              <a:t>Музей </a:t>
            </a:r>
            <a:r>
              <a:rPr lang="ru-RU" altLang="ru-RU" sz="2400" b="1" dirty="0" err="1" smtClean="0"/>
              <a:t>филимоновской</a:t>
            </a:r>
            <a:r>
              <a:rPr lang="ru-RU" altLang="ru-RU" sz="2400" b="1" dirty="0" smtClean="0"/>
              <a:t> игрушки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en-US" altLang="ru-RU" sz="2400" dirty="0" smtClean="0"/>
              <a:t>http://www.filimonovo-museum.ru/museum/video.html</a:t>
            </a:r>
            <a:endParaRPr lang="ru-RU" altLang="ru-RU" sz="2400" dirty="0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3" t="13484" r="1119" b="8859"/>
          <a:stretch/>
        </p:blipFill>
        <p:spPr>
          <a:xfrm>
            <a:off x="0" y="1521020"/>
            <a:ext cx="9180512" cy="4212235"/>
          </a:xfrm>
          <a:noFill/>
        </p:spPr>
      </p:pic>
    </p:spTree>
    <p:extLst>
      <p:ext uri="{BB962C8B-B14F-4D97-AF65-F5344CB8AC3E}">
        <p14:creationId xmlns:p14="http://schemas.microsoft.com/office/powerpoint/2010/main" xmlns="" val="2939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6255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15350" cy="990600"/>
          </a:xfrm>
        </p:spPr>
        <p:txBody>
          <a:bodyPr>
            <a:normAutofit/>
          </a:bodyPr>
          <a:lstStyle/>
          <a:p>
            <a:r>
              <a:rPr lang="ru-RU" altLang="ru-RU" sz="2400" b="1" dirty="0" smtClean="0"/>
              <a:t>Гжельский фарфоровый завод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en-US" altLang="ru-RU" sz="2400" dirty="0" smtClean="0"/>
              <a:t>http://www.efarfor.ru/narodniy-promisel.html</a:t>
            </a:r>
            <a:endParaRPr lang="ru-RU" altLang="ru-RU" sz="2400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7" t="12724" r="1291" b="9260"/>
          <a:stretch/>
        </p:blipFill>
        <p:spPr bwMode="auto">
          <a:xfrm>
            <a:off x="-3508" y="1484784"/>
            <a:ext cx="919743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75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9" t="7454" r="7246" b="5449"/>
          <a:stretch/>
        </p:blipFill>
        <p:spPr bwMode="auto">
          <a:xfrm>
            <a:off x="0" y="1109050"/>
            <a:ext cx="9144000" cy="520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5" t="14415" r="17015" b="27924"/>
          <a:stretch/>
        </p:blipFill>
        <p:spPr bwMode="auto">
          <a:xfrm>
            <a:off x="5148064" y="4461587"/>
            <a:ext cx="3192294" cy="233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4667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/>
              <a:t>Центр корейского бумажного творчества  </a:t>
            </a:r>
            <a:r>
              <a:rPr lang="en-US" altLang="ru-RU" sz="2400" dirty="0" smtClean="0"/>
              <a:t>http://www.paper-art.ru</a:t>
            </a:r>
            <a:r>
              <a:rPr lang="en-US" altLang="ru-RU" dirty="0" smtClean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17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" t="7724" r="2395" b="7685"/>
          <a:stretch/>
        </p:blipFill>
        <p:spPr bwMode="auto">
          <a:xfrm>
            <a:off x="0" y="1032387"/>
            <a:ext cx="9144000" cy="456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Сайт Союза педагогов-художников </a:t>
            </a:r>
            <a:r>
              <a:rPr lang="en-US" dirty="0" smtClean="0"/>
              <a:t>http://art-teachers.ru/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65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53" t="8154" r="18872" b="5153"/>
          <a:stretch/>
        </p:blipFill>
        <p:spPr bwMode="auto">
          <a:xfrm>
            <a:off x="899592" y="0"/>
            <a:ext cx="73551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47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79388" y="228600"/>
            <a:ext cx="8964612" cy="9906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/>
              <a:t>Единая коллекция цифровых образовательных ресурсов </a:t>
            </a:r>
            <a:br>
              <a:rPr lang="ru-RU" altLang="ru-RU" sz="2400" b="1" dirty="0" smtClean="0"/>
            </a:br>
            <a:r>
              <a:rPr lang="en-US" altLang="ru-RU" sz="2400" dirty="0" smtClean="0"/>
              <a:t>http://school-collection.edu.ru/catalog/rubr/55a01b11-28d6-46dc-87e4-9e2c8c8c6196/119046/?letter=%C0&amp;interface=themcol</a:t>
            </a:r>
            <a:endParaRPr lang="ru-RU" altLang="ru-RU" sz="2400" dirty="0" smtClean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1" t="7420" r="4114" b="10239"/>
          <a:stretch/>
        </p:blipFill>
        <p:spPr>
          <a:xfrm>
            <a:off x="0" y="1678080"/>
            <a:ext cx="9118811" cy="4752528"/>
          </a:xfrm>
        </p:spPr>
      </p:pic>
    </p:spTree>
    <p:extLst>
      <p:ext uri="{BB962C8B-B14F-4D97-AF65-F5344CB8AC3E}">
        <p14:creationId xmlns:p14="http://schemas.microsoft.com/office/powerpoint/2010/main" xmlns="" val="31531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250825" y="228600"/>
            <a:ext cx="8642350" cy="990600"/>
          </a:xfrm>
        </p:spPr>
        <p:txBody>
          <a:bodyPr/>
          <a:lstStyle/>
          <a:p>
            <a:r>
              <a:rPr lang="ru-RU" altLang="ru-RU" sz="2800" b="1" smtClean="0"/>
              <a:t>Открой искусство. Словарь терминов изобразительного искусства   </a:t>
            </a:r>
            <a:r>
              <a:rPr lang="en-US" altLang="ru-RU" sz="2800" smtClean="0"/>
              <a:t>http://artdic.ru/index.htm</a:t>
            </a:r>
            <a:endParaRPr lang="ru-RU" altLang="ru-RU" sz="2800" smtClean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0" t="8514" r="1461" b="7789"/>
          <a:stretch/>
        </p:blipFill>
        <p:spPr>
          <a:xfrm>
            <a:off x="-1" y="1412776"/>
            <a:ext cx="9129123" cy="4464496"/>
          </a:xfrm>
        </p:spPr>
      </p:pic>
    </p:spTree>
    <p:extLst>
      <p:ext uri="{BB962C8B-B14F-4D97-AF65-F5344CB8AC3E}">
        <p14:creationId xmlns:p14="http://schemas.microsoft.com/office/powerpoint/2010/main" xmlns="" val="42431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964612" cy="9366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 dirty="0" smtClean="0"/>
              <a:t>Словарь терминов изобразительного искусства с иллюстрациями    </a:t>
            </a:r>
            <a:r>
              <a:rPr lang="en-US" sz="2800" dirty="0" smtClean="0"/>
              <a:t>http://artdic.eu/</a:t>
            </a:r>
            <a:endParaRPr lang="ru-RU" sz="2800" dirty="0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3" t="8002" r="1372" b="8203"/>
          <a:stretch/>
        </p:blipFill>
        <p:spPr>
          <a:xfrm>
            <a:off x="0" y="1412776"/>
            <a:ext cx="9144000" cy="4478695"/>
          </a:xfrm>
        </p:spPr>
      </p:pic>
    </p:spTree>
    <p:extLst>
      <p:ext uri="{BB962C8B-B14F-4D97-AF65-F5344CB8AC3E}">
        <p14:creationId xmlns:p14="http://schemas.microsoft.com/office/powerpoint/2010/main" xmlns="" val="33613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3999" cy="464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/>
              <a:t>Академический рисунок </a:t>
            </a:r>
            <a:r>
              <a:rPr lang="en-US" sz="2800" dirty="0" smtClean="0"/>
              <a:t>http://vk.com/academic_drawing</a:t>
            </a:r>
            <a:endParaRPr lang="ru-RU" sz="2800" dirty="0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7" t="7474" r="14981" b="7730"/>
          <a:stretch/>
        </p:blipFill>
        <p:spPr>
          <a:xfrm>
            <a:off x="179512" y="860235"/>
            <a:ext cx="8712968" cy="5997765"/>
          </a:xfrm>
        </p:spPr>
      </p:pic>
    </p:spTree>
    <p:extLst>
      <p:ext uri="{BB962C8B-B14F-4D97-AF65-F5344CB8AC3E}">
        <p14:creationId xmlns:p14="http://schemas.microsoft.com/office/powerpoint/2010/main" xmlns="" val="14831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7" t="8631" r="18451" b="5552"/>
          <a:stretch/>
        </p:blipFill>
        <p:spPr bwMode="auto">
          <a:xfrm>
            <a:off x="0" y="-1"/>
            <a:ext cx="9144000" cy="69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59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3999" cy="464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/>
              <a:t>Академическая живопись </a:t>
            </a:r>
            <a:r>
              <a:rPr lang="en-US" sz="2800" dirty="0" smtClean="0"/>
              <a:t>ttp://vk.com/academic_painting</a:t>
            </a:r>
            <a:endParaRPr lang="ru-RU" sz="2800" dirty="0"/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81" t="7289" r="12097" b="7210"/>
          <a:stretch/>
        </p:blipFill>
        <p:spPr>
          <a:xfrm>
            <a:off x="0" y="970413"/>
            <a:ext cx="9144000" cy="5834929"/>
          </a:xfrm>
        </p:spPr>
      </p:pic>
    </p:spTree>
    <p:extLst>
      <p:ext uri="{BB962C8B-B14F-4D97-AF65-F5344CB8AC3E}">
        <p14:creationId xmlns:p14="http://schemas.microsoft.com/office/powerpoint/2010/main" xmlns="" val="25982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388" y="333375"/>
            <a:ext cx="8964612" cy="6335713"/>
          </a:xfrm>
        </p:spPr>
        <p:txBody>
          <a:bodyPr>
            <a:normAutofit fontScale="92500" lnSpcReduction="10000"/>
          </a:bodyPr>
          <a:lstStyle/>
          <a:p>
            <a:pPr marL="87313" indent="0">
              <a:buFont typeface="Wingdings" pitchFamily="2" charset="2"/>
              <a:buNone/>
              <a:defRPr/>
            </a:pPr>
            <a:r>
              <a:rPr lang="ru-RU" sz="2200" b="1" dirty="0"/>
              <a:t>В Российской Федерации </a:t>
            </a:r>
            <a:r>
              <a:rPr lang="ru-RU" sz="2200" b="1" dirty="0" smtClean="0"/>
              <a:t>с 2013 года действуют </a:t>
            </a:r>
            <a:r>
              <a:rPr lang="ru-RU" sz="2200" b="1" dirty="0"/>
              <a:t>следующие </a:t>
            </a:r>
            <a:r>
              <a:rPr lang="ru-RU" sz="2200" b="1" dirty="0" smtClean="0"/>
              <a:t>уровни общего образования</a:t>
            </a:r>
            <a:r>
              <a:rPr lang="ru-RU" sz="2200" dirty="0"/>
              <a:t>:</a:t>
            </a:r>
          </a:p>
          <a:p>
            <a:pPr>
              <a:defRPr/>
            </a:pPr>
            <a:r>
              <a:rPr lang="ru-RU" sz="2200" dirty="0" smtClean="0"/>
              <a:t>дошкольное образование (ДО);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начальное </a:t>
            </a:r>
            <a:r>
              <a:rPr lang="ru-RU" sz="2200" dirty="0"/>
              <a:t>общее </a:t>
            </a:r>
            <a:r>
              <a:rPr lang="ru-RU" sz="2200" dirty="0" smtClean="0"/>
              <a:t>образование (НОО);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основное </a:t>
            </a:r>
            <a:r>
              <a:rPr lang="ru-RU" sz="2200" dirty="0"/>
              <a:t>общее </a:t>
            </a:r>
            <a:r>
              <a:rPr lang="ru-RU" sz="2200" dirty="0" smtClean="0"/>
              <a:t>образование (ООО);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среднее </a:t>
            </a:r>
            <a:r>
              <a:rPr lang="ru-RU" sz="2200" dirty="0"/>
              <a:t>общее </a:t>
            </a:r>
            <a:r>
              <a:rPr lang="ru-RU" sz="2200" dirty="0" smtClean="0"/>
              <a:t>образование (СОО);</a:t>
            </a:r>
            <a:endParaRPr lang="ru-RU" sz="2200" dirty="0"/>
          </a:p>
          <a:p>
            <a:pPr marL="87313" indent="-87313">
              <a:buFont typeface="Wingdings" pitchFamily="2" charset="2"/>
              <a:buNone/>
              <a:defRPr/>
            </a:pPr>
            <a:r>
              <a:rPr lang="ru-RU" sz="2200" b="1" dirty="0" smtClean="0"/>
              <a:t>уровни </a:t>
            </a:r>
            <a:r>
              <a:rPr lang="ru-RU" sz="2200" b="1" dirty="0"/>
              <a:t>профессионального </a:t>
            </a:r>
            <a:r>
              <a:rPr lang="ru-RU" sz="2200" b="1" dirty="0" smtClean="0"/>
              <a:t>образования</a:t>
            </a:r>
            <a:r>
              <a:rPr lang="ru-RU" sz="2200" dirty="0" smtClean="0"/>
              <a:t>: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среднее </a:t>
            </a:r>
            <a:r>
              <a:rPr lang="ru-RU" sz="2200" dirty="0"/>
              <a:t>профессиональное </a:t>
            </a:r>
            <a:r>
              <a:rPr lang="ru-RU" sz="2200" dirty="0" smtClean="0"/>
              <a:t>образование (СПО);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высшее </a:t>
            </a:r>
            <a:r>
              <a:rPr lang="ru-RU" sz="2200" dirty="0"/>
              <a:t>образование </a:t>
            </a:r>
            <a:r>
              <a:rPr lang="ru-RU" sz="2200" dirty="0" smtClean="0"/>
              <a:t> (ВО) – </a:t>
            </a:r>
            <a:r>
              <a:rPr lang="ru-RU" sz="2200" dirty="0" err="1" smtClean="0"/>
              <a:t>бакалавриат</a:t>
            </a:r>
            <a:r>
              <a:rPr lang="ru-RU" sz="2200" dirty="0" smtClean="0"/>
              <a:t>, магистратура, </a:t>
            </a:r>
            <a:r>
              <a:rPr lang="ru-RU" sz="2200" dirty="0" err="1" smtClean="0"/>
              <a:t>специалитет</a:t>
            </a:r>
            <a:r>
              <a:rPr lang="ru-RU" sz="2200" dirty="0" smtClean="0"/>
              <a:t>;</a:t>
            </a:r>
            <a:endParaRPr lang="ru-RU" sz="2200" dirty="0"/>
          </a:p>
          <a:p>
            <a:pPr>
              <a:defRPr/>
            </a:pPr>
            <a:r>
              <a:rPr lang="ru-RU" sz="2200" dirty="0" smtClean="0"/>
              <a:t>высшее </a:t>
            </a:r>
            <a:r>
              <a:rPr lang="ru-RU" sz="2200" dirty="0"/>
              <a:t>образование </a:t>
            </a:r>
            <a:r>
              <a:rPr lang="ru-RU" sz="2200" dirty="0" smtClean="0"/>
              <a:t>(ВО)  - </a:t>
            </a:r>
            <a:r>
              <a:rPr lang="ru-RU" sz="2200" dirty="0"/>
              <a:t>подготовка кадров высшей </a:t>
            </a:r>
            <a:r>
              <a:rPr lang="ru-RU" sz="2200" dirty="0" smtClean="0"/>
              <a:t>квалификации (аспирантура, </a:t>
            </a:r>
            <a:r>
              <a:rPr lang="ru-RU" sz="2200" dirty="0" err="1" smtClean="0"/>
              <a:t>ассистентура</a:t>
            </a:r>
            <a:r>
              <a:rPr lang="ru-RU" sz="2200" dirty="0" smtClean="0"/>
              <a:t>-стажировка).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200" b="1" dirty="0"/>
              <a:t>Дополнительное образование </a:t>
            </a:r>
            <a:r>
              <a:rPr lang="ru-RU" sz="2200" dirty="0"/>
              <a:t>включает в себя такие подвиды, как дополнительное образование детей </a:t>
            </a:r>
            <a:r>
              <a:rPr lang="ru-RU" sz="2200" dirty="0" smtClean="0"/>
              <a:t> (ДШИ, ДХШ, ЦДОД) и </a:t>
            </a:r>
            <a:r>
              <a:rPr lang="ru-RU" sz="2200" dirty="0"/>
              <a:t>взрослых </a:t>
            </a:r>
            <a:r>
              <a:rPr lang="ru-RU" sz="2200" dirty="0" smtClean="0"/>
              <a:t>(культурные центры и т.п.) и </a:t>
            </a:r>
            <a:r>
              <a:rPr lang="ru-RU" sz="2200" dirty="0"/>
              <a:t>дополнительное профессиональное </a:t>
            </a:r>
            <a:r>
              <a:rPr lang="ru-RU" sz="2200" dirty="0" smtClean="0"/>
              <a:t>образование (ИДПО).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900" dirty="0" smtClean="0"/>
          </a:p>
          <a:p>
            <a:pPr marL="0" indent="0">
              <a:buNone/>
            </a:pPr>
            <a:r>
              <a:rPr lang="ru-RU" sz="2200" b="1" dirty="0"/>
              <a:t>Федеральный закон от 29 декабря 2012 г. N 273-ФЗ "Об образовании в Российской Федерации"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200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682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3" t="7822" r="13271" b="5686"/>
          <a:stretch/>
        </p:blipFill>
        <p:spPr bwMode="auto">
          <a:xfrm>
            <a:off x="0" y="878629"/>
            <a:ext cx="9117153" cy="59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Академия акварели и изящных искусств Сергея </a:t>
            </a:r>
            <a:r>
              <a:rPr lang="ru-RU" sz="2400" b="1" dirty="0" err="1" smtClean="0"/>
              <a:t>Андрияки</a:t>
            </a:r>
            <a:r>
              <a:rPr lang="ru-RU" sz="2400" b="1" dirty="0" smtClean="0"/>
              <a:t> </a:t>
            </a:r>
            <a:r>
              <a:rPr lang="en-US" sz="2400" dirty="0" smtClean="0"/>
              <a:t>http://academy.andriaka.ru/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8843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323850" y="228600"/>
            <a:ext cx="8569325" cy="990600"/>
          </a:xfrm>
        </p:spPr>
        <p:txBody>
          <a:bodyPr/>
          <a:lstStyle/>
          <a:p>
            <a:r>
              <a:rPr lang="ru-RU" altLang="ru-RU" sz="2800" b="1" dirty="0" smtClean="0"/>
              <a:t>Школа акварели Сергея </a:t>
            </a:r>
            <a:r>
              <a:rPr lang="ru-RU" altLang="ru-RU" sz="2800" b="1" dirty="0" err="1" smtClean="0"/>
              <a:t>Андрияки</a:t>
            </a:r>
            <a:r>
              <a:rPr lang="ru-RU" altLang="ru-RU" sz="2800" b="1" dirty="0" smtClean="0"/>
              <a:t> </a:t>
            </a:r>
            <a:r>
              <a:rPr lang="en-US" altLang="ru-RU" sz="2800" dirty="0" smtClean="0"/>
              <a:t>http://vk.com/andriakaschool</a:t>
            </a:r>
            <a:endParaRPr lang="ru-RU" altLang="ru-RU" sz="2800" dirty="0" smtClean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8" t="7840" r="6840" b="8094"/>
          <a:stretch/>
        </p:blipFill>
        <p:spPr>
          <a:xfrm>
            <a:off x="0" y="1196752"/>
            <a:ext cx="9144000" cy="4998492"/>
          </a:xfrm>
        </p:spPr>
      </p:pic>
    </p:spTree>
    <p:extLst>
      <p:ext uri="{BB962C8B-B14F-4D97-AF65-F5344CB8AC3E}">
        <p14:creationId xmlns:p14="http://schemas.microsoft.com/office/powerpoint/2010/main" xmlns="" val="1791550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льфийские игр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815"/>
            <a:ext cx="1800200" cy="17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1769" y="503815"/>
            <a:ext cx="1776175" cy="17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12" t="36844" r="55513" b="36379"/>
          <a:stretch/>
        </p:blipFill>
        <p:spPr bwMode="auto">
          <a:xfrm>
            <a:off x="6345392" y="467722"/>
            <a:ext cx="1899016" cy="181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65" t="11969" r="56115" b="63519"/>
          <a:stretch/>
        </p:blipFill>
        <p:spPr bwMode="auto">
          <a:xfrm>
            <a:off x="4309842" y="467721"/>
            <a:ext cx="1846334" cy="182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658" y="2448996"/>
            <a:ext cx="7423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http://delphic.moscow/games/world/second/informatsiya/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2" t="7731" r="54995" b="54395"/>
          <a:stretch/>
        </p:blipFill>
        <p:spPr bwMode="auto">
          <a:xfrm>
            <a:off x="107504" y="3031748"/>
            <a:ext cx="2788384" cy="154938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http://www.orinfo.ru/sites/default/files/avatar_crop/93231_26859.jpg.crop_displ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784" y="2992112"/>
            <a:ext cx="5320632" cy="35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85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69" t="11969" r="7953" b="46037"/>
          <a:stretch/>
        </p:blipFill>
        <p:spPr bwMode="auto">
          <a:xfrm>
            <a:off x="179512" y="-1"/>
            <a:ext cx="8126322" cy="302249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00" t="38083" r="7239" b="16631"/>
          <a:stretch/>
        </p:blipFill>
        <p:spPr bwMode="auto">
          <a:xfrm>
            <a:off x="179511" y="1667195"/>
            <a:ext cx="8126323" cy="326037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42" t="37011" r="7251" b="17262"/>
          <a:stretch/>
        </p:blipFill>
        <p:spPr bwMode="auto">
          <a:xfrm>
            <a:off x="183138" y="3297381"/>
            <a:ext cx="8122696" cy="319429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62" t="37550" r="16315" b="42329"/>
          <a:stretch/>
        </p:blipFill>
        <p:spPr bwMode="auto">
          <a:xfrm>
            <a:off x="199021" y="5091041"/>
            <a:ext cx="8106814" cy="164011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34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332656"/>
            <a:ext cx="453650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/>
              <a:t>Арт-конкурсы в России и мире </a:t>
            </a:r>
            <a:r>
              <a:rPr lang="ru-RU" sz="2000" dirty="0" smtClean="0"/>
              <a:t>  </a:t>
            </a:r>
            <a:r>
              <a:rPr lang="ru-RU" sz="2000" b="1" dirty="0" smtClean="0"/>
              <a:t> </a:t>
            </a:r>
          </a:p>
          <a:p>
            <a:pPr>
              <a:lnSpc>
                <a:spcPts val="2400"/>
              </a:lnSpc>
            </a:pPr>
            <a:r>
              <a:rPr lang="ru-RU" sz="2000" b="1" dirty="0" smtClean="0"/>
              <a:t>и другие возможности для художников визуальных искусств    </a:t>
            </a:r>
            <a:r>
              <a:rPr lang="en-US" sz="2200" b="1" dirty="0" smtClean="0">
                <a:hlinkClick r:id="rId2"/>
              </a:rPr>
              <a:t>http://artdeadline.ru/tag/detyam</a:t>
            </a:r>
            <a:endParaRPr lang="ru-RU" sz="800" b="1" dirty="0"/>
          </a:p>
        </p:txBody>
      </p:sp>
      <p:pic>
        <p:nvPicPr>
          <p:cNvPr id="3081" name="Picture 9" descr="http://ginger-cat.ru/uploads/image/large/design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528392" cy="1298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5" name="Прямоугольник 4"/>
          <p:cNvSpPr/>
          <p:nvPr/>
        </p:nvSpPr>
        <p:spPr>
          <a:xfrm>
            <a:off x="3779912" y="2060848"/>
            <a:ext cx="4536504" cy="12157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Всероссийские олимпиады и конкурсы «Рыжий кот»</a:t>
            </a:r>
          </a:p>
          <a:p>
            <a:r>
              <a:rPr lang="en-US" sz="2200" b="1" dirty="0" smtClean="0">
                <a:hlinkClick r:id="rId5"/>
              </a:rPr>
              <a:t>http://ginger-cat.ru/index.php</a:t>
            </a:r>
            <a:endParaRPr lang="ru-RU" sz="2200" b="1" dirty="0" smtClean="0"/>
          </a:p>
          <a:p>
            <a:endParaRPr lang="ru-RU" sz="1100" b="1" dirty="0"/>
          </a:p>
        </p:txBody>
      </p:sp>
      <p:pic>
        <p:nvPicPr>
          <p:cNvPr id="3083" name="Picture 11" descr="Детские творческие конкурс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3544688" cy="543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xtLst/>
        </p:spPr>
      </p:pic>
      <p:pic>
        <p:nvPicPr>
          <p:cNvPr id="3085" name="Picture 13" descr="Маленькая стран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3544688" cy="1169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12" name="Прямоугольник 11"/>
          <p:cNvSpPr/>
          <p:nvPr/>
        </p:nvSpPr>
        <p:spPr>
          <a:xfrm flipH="1">
            <a:off x="3779912" y="3717032"/>
            <a:ext cx="4536504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/>
              <a:t>Маленькая страна. </a:t>
            </a:r>
            <a:r>
              <a:rPr lang="ru-RU" sz="2000" b="1" dirty="0" err="1" smtClean="0"/>
              <a:t>ру</a:t>
            </a:r>
            <a:endParaRPr lang="ru-RU" sz="2000" b="1" dirty="0"/>
          </a:p>
          <a:p>
            <a:r>
              <a:rPr lang="ru-RU" sz="2000" b="1" dirty="0" smtClean="0"/>
              <a:t>Сайт творческих конкурсов </a:t>
            </a:r>
            <a:r>
              <a:rPr lang="en-US" sz="2200" b="1" dirty="0" smtClean="0">
                <a:hlinkClick r:id="rId8"/>
              </a:rPr>
              <a:t>http://malenkajastrana.ru/</a:t>
            </a:r>
            <a:endParaRPr lang="ru-RU" sz="2200" b="1" dirty="0" smtClean="0"/>
          </a:p>
          <a:p>
            <a:endParaRPr lang="ru-RU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4" t="15149" r="58186" b="70282"/>
          <a:stretch/>
        </p:blipFill>
        <p:spPr bwMode="auto">
          <a:xfrm>
            <a:off x="107504" y="332656"/>
            <a:ext cx="3544689" cy="11794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://www.arhschool22.ru/documents/school_curriculum/%D0%9A%D0%BE%D0%BD%D0%BA%D1%83%D1%80%D1%8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525" y="5140853"/>
            <a:ext cx="1649639" cy="1528507"/>
          </a:xfrm>
          <a:prstGeom prst="rect">
            <a:avLst/>
          </a:prstGeom>
          <a:noFill/>
          <a:ln>
            <a:solidFill>
              <a:srgbClr val="FFC40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metidistkuztsid.ru/u/pic/9a/163ffa9ada11e48c40e9aefd167f61/-/%D0%9A%D0%BE%D0%BD%D0%BA%D1%83%D1%80%D1%81%D1%8B%D1%8B%D1%8B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67"/>
          <a:stretch/>
        </p:blipFill>
        <p:spPr bwMode="auto">
          <a:xfrm>
            <a:off x="5807768" y="5949280"/>
            <a:ext cx="786447" cy="720080"/>
          </a:xfrm>
          <a:prstGeom prst="rect">
            <a:avLst/>
          </a:prstGeom>
          <a:noFill/>
          <a:ln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6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473" y="188641"/>
            <a:ext cx="4462535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Всероссийский молодёжный форум «</a:t>
            </a:r>
            <a:r>
              <a:rPr lang="ru-RU" sz="2000" b="1" dirty="0" smtClean="0">
                <a:solidFill>
                  <a:srgbClr val="0070C0"/>
                </a:solidFill>
              </a:rPr>
              <a:t>Таврида», </a:t>
            </a:r>
            <a:r>
              <a:rPr lang="ru-RU" sz="2000" b="1" dirty="0">
                <a:solidFill>
                  <a:srgbClr val="C00000"/>
                </a:solidFill>
              </a:rPr>
              <a:t>конкурс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«Молодёжные Дельфийские игры 2015»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dirty="0" smtClean="0"/>
              <a:t>и др. – проекты Министерства образования и науки РФ (Федеральное агентство по делам молодежи «</a:t>
            </a:r>
            <a:r>
              <a:rPr lang="ru-RU" sz="2000" dirty="0" err="1" smtClean="0"/>
              <a:t>Росмолодежь</a:t>
            </a:r>
            <a:r>
              <a:rPr lang="ru-RU" sz="2000" dirty="0" smtClean="0"/>
              <a:t>», </a:t>
            </a:r>
          </a:p>
          <a:p>
            <a:r>
              <a:rPr lang="ru-RU" sz="2000" dirty="0" smtClean="0"/>
              <a:t>г. Москва)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869159"/>
            <a:ext cx="4570217" cy="1694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Всероссийский конкурс социальной рекламы «Новый Взгляд» </a:t>
            </a:r>
            <a:r>
              <a:rPr lang="ru-RU" sz="2000" dirty="0" smtClean="0"/>
              <a:t>- </a:t>
            </a:r>
            <a:r>
              <a:rPr lang="ru-RU" sz="2000" dirty="0"/>
              <a:t>это ежегодный крупнейший молодежный проект в области социальной </a:t>
            </a:r>
            <a:r>
              <a:rPr lang="ru-RU" sz="2000" dirty="0" smtClean="0"/>
              <a:t>рекламы (г. Москва)</a:t>
            </a:r>
            <a:endParaRPr lang="ru-RU" sz="2000" dirty="0"/>
          </a:p>
        </p:txBody>
      </p:sp>
      <p:pic>
        <p:nvPicPr>
          <p:cNvPr id="2058" name="Picture 10" descr="http://tvoykonkurs.ru/wp-content/uploads/2013/11/Logo-NV-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99" y="4824461"/>
            <a:ext cx="3419997" cy="17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9135" y="2204864"/>
            <a:ext cx="2460994" cy="24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473" y="2642136"/>
            <a:ext cx="5506652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>
                <a:solidFill>
                  <a:srgbClr val="C00000"/>
                </a:solidFill>
              </a:rPr>
              <a:t>АРТ </a:t>
            </a:r>
            <a:r>
              <a:rPr lang="ru-RU" sz="2000" b="1" dirty="0" smtClean="0">
                <a:solidFill>
                  <a:srgbClr val="C00000"/>
                </a:solidFill>
              </a:rPr>
              <a:t>ПРОСТРАНСТВО АМУР»</a:t>
            </a:r>
            <a:r>
              <a:rPr lang="ru-RU" sz="2000" dirty="0"/>
              <a:t> </a:t>
            </a:r>
            <a:r>
              <a:rPr lang="ru-RU" sz="2000" dirty="0" smtClean="0"/>
              <a:t> - Международный фестиваль (Амурский </a:t>
            </a:r>
            <a:r>
              <a:rPr lang="ru-RU" sz="2000" dirty="0"/>
              <a:t>государственный </a:t>
            </a:r>
            <a:r>
              <a:rPr lang="ru-RU" sz="2000" dirty="0" smtClean="0"/>
              <a:t>университет, </a:t>
            </a:r>
            <a:r>
              <a:rPr lang="ru-RU" sz="2000" dirty="0"/>
              <a:t>ф</a:t>
            </a:r>
            <a:r>
              <a:rPr lang="ru-RU" sz="2000" dirty="0" smtClean="0"/>
              <a:t>акультет </a:t>
            </a:r>
            <a:r>
              <a:rPr lang="ru-RU" sz="2000" dirty="0"/>
              <a:t>дизайна и технологии, при поддержке Союза дизайнеров России, Союза архитекторов России и Союза художников </a:t>
            </a:r>
            <a:r>
              <a:rPr lang="ru-RU" sz="2000" dirty="0" smtClean="0"/>
              <a:t>России; г. Благовещенск)</a:t>
            </a:r>
            <a:endParaRPr lang="ru-RU" sz="2000" dirty="0"/>
          </a:p>
        </p:txBody>
      </p:sp>
      <p:pic>
        <p:nvPicPr>
          <p:cNvPr id="4098" name="Picture 2" descr="http://tvoysaratov.ru/images/upload/thumb/users/01ae2a894da64056b1b92a0b34467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140" y="200057"/>
            <a:ext cx="3579022" cy="17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99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p.vk.me/c403227/v403227693/4a23/oPELNBz-wv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51" b="52378"/>
          <a:stretch/>
        </p:blipFill>
        <p:spPr bwMode="auto">
          <a:xfrm>
            <a:off x="236692" y="3803478"/>
            <a:ext cx="2898101" cy="87880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Артпроспект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67" y="4992515"/>
            <a:ext cx="2663349" cy="17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5229200"/>
            <a:ext cx="4968550" cy="15388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Четвертый международный фестиваль-конкурс «</a:t>
            </a:r>
            <a:r>
              <a:rPr lang="ru-RU" sz="2000" b="1" dirty="0" err="1"/>
              <a:t>АртПроспект</a:t>
            </a:r>
            <a:r>
              <a:rPr lang="ru-RU" sz="2000" b="1" dirty="0"/>
              <a:t>» </a:t>
            </a:r>
            <a:r>
              <a:rPr lang="en-US" sz="2000" b="1" dirty="0" smtClean="0"/>
              <a:t> </a:t>
            </a:r>
          </a:p>
          <a:p>
            <a:r>
              <a:rPr lang="ru-RU" b="1" dirty="0" smtClean="0"/>
              <a:t>(г. Кемерово, институт визуальных искусств </a:t>
            </a:r>
            <a:r>
              <a:rPr lang="ru-RU" b="1" dirty="0" err="1" smtClean="0"/>
              <a:t>КемГИК</a:t>
            </a:r>
            <a:r>
              <a:rPr lang="ru-RU" dirty="0" smtClean="0"/>
              <a:t>  </a:t>
            </a:r>
            <a:r>
              <a:rPr lang="ru-RU" b="1" dirty="0" smtClean="0"/>
              <a:t>в </a:t>
            </a:r>
            <a:r>
              <a:rPr lang="ru-RU" b="1" dirty="0"/>
              <a:t>рамках Федеральной целевой программы «Культура </a:t>
            </a:r>
            <a:r>
              <a:rPr lang="ru-RU" b="1" dirty="0" smtClean="0"/>
              <a:t>России», ноябрь 2015)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91880" y="3717032"/>
            <a:ext cx="496855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VII </a:t>
            </a:r>
            <a:r>
              <a:rPr lang="ru-RU" sz="2000" b="1" dirty="0" smtClean="0"/>
              <a:t>международный фестиваль</a:t>
            </a:r>
            <a:r>
              <a:rPr lang="en-US" sz="2000" b="1" dirty="0" smtClean="0"/>
              <a:t> </a:t>
            </a:r>
            <a:r>
              <a:rPr lang="ru-RU" sz="2000" b="1" dirty="0" smtClean="0"/>
              <a:t>короткометражного кино и анимации «Видение» </a:t>
            </a:r>
            <a:endParaRPr lang="en-US" sz="2000" b="1" dirty="0" smtClean="0"/>
          </a:p>
          <a:p>
            <a:r>
              <a:rPr lang="ru-RU" b="1" dirty="0" smtClean="0"/>
              <a:t>(г. Кемерово, октябрь-ноябрь 2015)</a:t>
            </a:r>
            <a:endParaRPr lang="ru-RU" dirty="0"/>
          </a:p>
        </p:txBody>
      </p:sp>
      <p:pic>
        <p:nvPicPr>
          <p:cNvPr id="4098" name="Picture 2" descr="ConcursVer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67" y="1700808"/>
            <a:ext cx="2677649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3491879" y="53617"/>
            <a:ext cx="4968551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V </a:t>
            </a:r>
            <a:r>
              <a:rPr lang="ru-RU" sz="2000" b="1" dirty="0" smtClean="0"/>
              <a:t>Областной </a:t>
            </a:r>
            <a:r>
              <a:rPr lang="ru-RU" sz="2000" b="1" dirty="0"/>
              <a:t>конкурс </a:t>
            </a:r>
            <a:r>
              <a:rPr lang="ru-RU" sz="2000" b="1" dirty="0" smtClean="0"/>
              <a:t>«Анимация</a:t>
            </a:r>
            <a:r>
              <a:rPr lang="ru-RU" sz="2000" b="1" dirty="0"/>
              <a:t>. Школа. </a:t>
            </a:r>
            <a:r>
              <a:rPr lang="ru-RU" sz="2000" b="1" dirty="0" smtClean="0"/>
              <a:t>Кузбасс» </a:t>
            </a:r>
          </a:p>
          <a:p>
            <a:r>
              <a:rPr lang="ru-RU" b="1" dirty="0" smtClean="0"/>
              <a:t>(г. Кемерово, февраль-май 2015)</a:t>
            </a:r>
            <a:endParaRPr lang="ru-RU" dirty="0"/>
          </a:p>
        </p:txBody>
      </p:sp>
      <p:pic>
        <p:nvPicPr>
          <p:cNvPr id="4102" name="Picture 6" descr="Файл:735px-Logo-konkurs-AShK2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516"/>
          <a:stretch/>
        </p:blipFill>
        <p:spPr bwMode="auto">
          <a:xfrm>
            <a:off x="239645" y="53617"/>
            <a:ext cx="2677278" cy="14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3491880" y="1722591"/>
            <a:ext cx="496855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V </a:t>
            </a:r>
            <a:r>
              <a:rPr lang="ru-RU" sz="2000" b="1" dirty="0" smtClean="0"/>
              <a:t>Открытый </a:t>
            </a:r>
            <a:r>
              <a:rPr lang="ru-RU" sz="2000" b="1" dirty="0" err="1"/>
              <a:t>Всесибирский</a:t>
            </a:r>
            <a:r>
              <a:rPr lang="ru-RU" sz="2000" b="1" dirty="0"/>
              <a:t> фестиваль-конкурс искусств имени Михаила Матвеевича </a:t>
            </a:r>
            <a:r>
              <a:rPr lang="ru-RU" sz="2000" b="1" dirty="0" smtClean="0"/>
              <a:t>Вернера</a:t>
            </a:r>
          </a:p>
          <a:p>
            <a:r>
              <a:rPr lang="ru-RU" b="1" dirty="0" smtClean="0"/>
              <a:t>(г. Кемерово, май-июнь 2015 )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77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artweek.ru/images/logo/logo-artweek.ru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78" y="1412777"/>
            <a:ext cx="7951321" cy="115212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3" name="Picture 8" descr="http://www.siberianartweek.com/images/logo/logo-siberianartweek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46" y="2780928"/>
            <a:ext cx="7932354" cy="80775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/>
            </a:solidFill>
          </a:ln>
          <a:extLst/>
        </p:spPr>
      </p:pic>
      <p:pic>
        <p:nvPicPr>
          <p:cNvPr id="3074" name="Picture 2" descr="http://www.uralartweek.com/images/logo-uralartweek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48" y="3933056"/>
            <a:ext cx="7945852" cy="881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xtLst/>
        </p:spPr>
      </p:pic>
      <p:pic>
        <p:nvPicPr>
          <p:cNvPr id="5" name="Picture 4" descr="http://www.chinaartweek.com/images/logo-artweeks.c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42" y="5117491"/>
            <a:ext cx="7956257" cy="627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xtLst/>
        </p:spPr>
      </p:pic>
      <p:pic>
        <p:nvPicPr>
          <p:cNvPr id="3078" name="Picture 6" descr="http://www.artweek.eu/images/logo-artweekeu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02" y="188640"/>
            <a:ext cx="7944897" cy="1066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61653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Неделя искусств. </a:t>
            </a:r>
            <a:r>
              <a:rPr lang="en-US" sz="2400" b="1" dirty="0" err="1" smtClean="0">
                <a:solidFill>
                  <a:schemeClr val="bg1"/>
                </a:solidFill>
              </a:rPr>
              <a:t>ArtWeek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http://www.artweek.eu/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3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2447"/>
            <a:ext cx="7848872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НОРМАТИВНАЯ БАЗА  ДЛЯ РАЗВИТИЯ СОВРЕМЕННОГО КОНКУРСНОГО ДВИЖЕНИЯ В СФЕРЕ ВИЗУАЛЬНЫХ ИСКУССТВ В РОССИИ: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614567"/>
            <a:ext cx="7848872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Концепция общенациональной системы выявления и развития молодых талантов (2012 г.).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Федеральные государственные требования для реализации дополнительных предпрофессиональных общеобразовательных программ в области искусств </a:t>
            </a:r>
          </a:p>
          <a:p>
            <a:r>
              <a:rPr lang="ru-RU" sz="2200" b="1" dirty="0" smtClean="0"/>
              <a:t>     (2012 г.).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Типовое Положение об образовательном учреждении дополнительного образования детей (от 26 июня 2012 г.).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Национальный координационный совет по поддержке молодых талантов России (от 10 сентября 2012 г.).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Федеральная целевая программа «Культура России (2012-2018 гг.)»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Федеральная целевая программа развития образования на 2016 - 2020 годы (2015 г.) и т.д.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31070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убернаторский культурный центр «ЮНЫЕ ДАРОВАНИЯ КУЗБАССА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7" t="19859" r="34303" b="6553"/>
          <a:stretch/>
        </p:blipFill>
        <p:spPr bwMode="auto">
          <a:xfrm>
            <a:off x="223579" y="139788"/>
            <a:ext cx="3052277" cy="157817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60648"/>
            <a:ext cx="4540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Губернаторский культурный центр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Юные дарования Кузбасса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7" t="7540" r="10215" b="6625"/>
          <a:stretch/>
        </p:blipFill>
        <p:spPr bwMode="auto">
          <a:xfrm>
            <a:off x="223580" y="1818274"/>
            <a:ext cx="8020828" cy="48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7917" y="3212976"/>
            <a:ext cx="1914216" cy="461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Конкурсы</a:t>
            </a:r>
          </a:p>
        </p:txBody>
      </p:sp>
      <p:cxnSp>
        <p:nvCxnSpPr>
          <p:cNvPr id="6" name="Прямая со стрелкой 5"/>
          <p:cNvCxnSpPr>
            <a:endCxn id="4" idx="1"/>
          </p:cNvCxnSpPr>
          <p:nvPr/>
        </p:nvCxnSpPr>
        <p:spPr>
          <a:xfrm flipV="1">
            <a:off x="2987824" y="3443809"/>
            <a:ext cx="860093" cy="5612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847917" y="3645024"/>
            <a:ext cx="1914216" cy="212365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Художники</a:t>
            </a:r>
          </a:p>
          <a:p>
            <a:r>
              <a:rPr lang="ru-RU" sz="2400" b="1" u="sng" dirty="0">
                <a:hlinkClick r:id="rId4"/>
              </a:rPr>
              <a:t>Рисуем радугу Кузбасса</a:t>
            </a:r>
            <a:endParaRPr lang="ru-RU" sz="2400" b="1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45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990600" y="1600200"/>
            <a:ext cx="8153400" cy="4495800"/>
          </a:xfrm>
        </p:spPr>
        <p:txBody>
          <a:bodyPr>
            <a:normAutofit/>
          </a:bodyPr>
          <a:lstStyle/>
          <a:p>
            <a:pPr marL="87313" indent="0">
              <a:buFont typeface="Wingdings" pitchFamily="2" charset="2"/>
              <a:buNone/>
              <a:defRPr/>
            </a:pPr>
            <a:endParaRPr lang="ru-RU" dirty="0"/>
          </a:p>
          <a:p>
            <a:pPr marL="0" indent="0"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637916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7781"/>
                <a:gridCol w="4226219"/>
              </a:tblGrid>
              <a:tr h="128660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Федеральные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</a:rPr>
                        <a:t> государственные образовательные стандарты (ФГОС)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Федеральные государственные требования (ФГТ)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/>
                </a:tc>
              </a:tr>
              <a:tr h="89072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дошкольное образование </a:t>
                      </a:r>
                      <a:r>
                        <a:rPr lang="ru-RU" sz="24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–</a:t>
                      </a:r>
                      <a:r>
                        <a:rPr lang="ru-RU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детские</a:t>
                      </a:r>
                      <a:r>
                        <a:rPr lang="ru-RU" sz="2400" b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сады разного типа</a:t>
                      </a:r>
                      <a:endParaRPr lang="ru-RU" sz="24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дополнительное образование – </a:t>
                      </a:r>
                      <a:r>
                        <a:rPr lang="ru-RU" sz="2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детские школы искусств, детские</a:t>
                      </a:r>
                      <a:r>
                        <a:rPr lang="ru-RU" sz="24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художественные школы, дома творчества и др.</a:t>
                      </a:r>
                      <a:endParaRPr lang="ru-RU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T="45723" marB="45723"/>
                </a:tc>
              </a:tr>
              <a:tr h="168248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общее образование (начальное, основное, среднее)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–общеобразовательные  школы, гимназии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ru-RU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8660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– колледжи, техникумы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23" marB="45723"/>
                </a:tc>
              </a:tr>
              <a:tr h="121671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высшее </a:t>
                      </a:r>
                      <a:r>
                        <a:rPr lang="ru-RU" sz="24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образование </a:t>
                      </a:r>
                      <a:r>
                        <a:rPr lang="ru-RU" sz="2400" b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– институты, университеты (федеральные, национальные исследовательские)</a:t>
                      </a:r>
                      <a:endParaRPr lang="ru-RU" sz="24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23" marB="45723"/>
                </a:tc>
              </a:tr>
              <a:tr h="49485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5985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6" t="7925" r="15021" b="5255"/>
          <a:stretch/>
        </p:blipFill>
        <p:spPr bwMode="auto">
          <a:xfrm>
            <a:off x="1241376" y="11699"/>
            <a:ext cx="6731156" cy="41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08520" y="908720"/>
            <a:ext cx="2699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r>
              <a:rPr lang="en-US" sz="2000" b="1" dirty="0" smtClean="0">
                <a:solidFill>
                  <a:schemeClr val="bg1"/>
                </a:solidFill>
              </a:rPr>
              <a:t>http</a:t>
            </a:r>
            <a:r>
              <a:rPr lang="en-US" sz="2000" b="1" dirty="0">
                <a:solidFill>
                  <a:schemeClr val="bg1"/>
                </a:solidFill>
              </a:rPr>
              <a:t>://muzeon42.ru/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0" t="6805" r="4853" b="38144"/>
          <a:stretch/>
        </p:blipFill>
        <p:spPr bwMode="auto">
          <a:xfrm>
            <a:off x="791989" y="4317117"/>
            <a:ext cx="7560840" cy="25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717032"/>
            <a:ext cx="172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Новости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2" r="3931" b="4842"/>
          <a:stretch/>
        </p:blipFill>
        <p:spPr bwMode="auto">
          <a:xfrm>
            <a:off x="203889" y="203156"/>
            <a:ext cx="8064896" cy="407725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3" y="4668877"/>
            <a:ext cx="59046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АРТПРОСПЕКТ - </a:t>
            </a:r>
            <a:r>
              <a:rPr lang="ru-RU" sz="1600" b="1" dirty="0">
                <a:solidFill>
                  <a:schemeClr val="bg1"/>
                </a:solidFill>
              </a:rPr>
              <a:t>это: 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- открытая Интернет-выставка творческих проектов; 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2000" b="1" dirty="0" smtClean="0"/>
              <a:t>Открытая </a:t>
            </a:r>
            <a:r>
              <a:rPr lang="ru-RU" sz="2000" b="1" dirty="0"/>
              <a:t>Интернет-выставка творческих </a:t>
            </a:r>
            <a:r>
              <a:rPr lang="ru-RU" sz="2000" b="1" dirty="0" smtClean="0"/>
              <a:t>проектов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://kuzbass.kem-edu.ru</a:t>
            </a:r>
            <a:r>
              <a:rPr lang="ru-RU" sz="2000" b="1" dirty="0" err="1" smtClean="0">
                <a:solidFill>
                  <a:schemeClr val="bg1"/>
                </a:solidFill>
              </a:rPr>
              <a:t>альный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проект, который является альтернативой выставок в закрытых (или открытых) экспозиционных помещениях и выставочных пространствах; 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- площадка для демонстрации и продвижения собственных творческих проектов.</a:t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" t="9659" r="87841" b="70006"/>
          <a:stretch/>
        </p:blipFill>
        <p:spPr bwMode="auto">
          <a:xfrm>
            <a:off x="203890" y="4668877"/>
            <a:ext cx="1670916" cy="17124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581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Факторы современного </a:t>
            </a:r>
            <a:r>
              <a:rPr lang="ru-RU" sz="2400" b="1" dirty="0">
                <a:solidFill>
                  <a:srgbClr val="C00000"/>
                </a:solidFill>
              </a:rPr>
              <a:t>конкурсного </a:t>
            </a:r>
            <a:r>
              <a:rPr lang="ru-RU" sz="2400" b="1" dirty="0" smtClean="0">
                <a:solidFill>
                  <a:srgbClr val="C00000"/>
                </a:solidFill>
              </a:rPr>
              <a:t>движения</a:t>
            </a:r>
          </a:p>
          <a:p>
            <a:pPr algn="ctr"/>
            <a:endParaRPr lang="ru-RU" sz="800" b="1" dirty="0">
              <a:solidFill>
                <a:srgbClr val="C00000"/>
              </a:solidFill>
            </a:endParaRPr>
          </a:p>
          <a:p>
            <a:r>
              <a:rPr lang="ru-RU" sz="2000" b="1" i="1" dirty="0">
                <a:solidFill>
                  <a:srgbClr val="C00000"/>
                </a:solidFill>
              </a:rPr>
              <a:t>во-первых,</a:t>
            </a:r>
            <a:r>
              <a:rPr lang="ru-RU" sz="2000" dirty="0"/>
              <a:t> </a:t>
            </a:r>
            <a:r>
              <a:rPr lang="ru-RU" sz="2000" dirty="0" smtClean="0"/>
              <a:t>формирование нормативно-правовой </a:t>
            </a:r>
            <a:r>
              <a:rPr lang="ru-RU" sz="2000" dirty="0"/>
              <a:t>базы для развития современного конкурсного движения (с 2012 г.);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во-вторых</a:t>
            </a:r>
            <a:r>
              <a:rPr lang="ru-RU" sz="2000" b="1" dirty="0">
                <a:solidFill>
                  <a:srgbClr val="C00000"/>
                </a:solidFill>
              </a:rPr>
              <a:t>,</a:t>
            </a:r>
            <a:r>
              <a:rPr lang="ru-RU" sz="2000" dirty="0"/>
              <a:t> </a:t>
            </a:r>
            <a:r>
              <a:rPr lang="ru-RU" sz="2000" dirty="0" smtClean="0"/>
              <a:t>появление федеральных и региональных программ, связанных </a:t>
            </a:r>
            <a:r>
              <a:rPr lang="ru-RU" sz="2000" dirty="0"/>
              <a:t>с поддержкой и финансированием в области искусства (ФЦП «Культура России»; Федеральное агентство по делам молодежи «</a:t>
            </a:r>
            <a:r>
              <a:rPr lang="ru-RU" sz="2000" dirty="0" err="1"/>
              <a:t>Росмолодежь</a:t>
            </a:r>
            <a:r>
              <a:rPr lang="ru-RU" sz="2000" dirty="0"/>
              <a:t>»; Губернаторский культурный центр «Юные дарования Кузбасса», многочисленные фонды и др.);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в-третьих</a:t>
            </a:r>
            <a:r>
              <a:rPr lang="ru-RU" sz="2000" b="1" dirty="0">
                <a:solidFill>
                  <a:srgbClr val="C00000"/>
                </a:solidFill>
              </a:rPr>
              <a:t>,</a:t>
            </a:r>
            <a:r>
              <a:rPr lang="ru-RU" sz="2000" dirty="0"/>
              <a:t> </a:t>
            </a:r>
            <a:r>
              <a:rPr lang="ru-RU" sz="2000" dirty="0" smtClean="0"/>
              <a:t>развитие художественных технологий </a:t>
            </a:r>
            <a:r>
              <a:rPr lang="ru-RU" sz="2000" dirty="0"/>
              <a:t>в визуальных искусствах (появление новых художественных материалов, художественных технологий и техник выполнения);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в-четвертых</a:t>
            </a:r>
            <a:r>
              <a:rPr lang="ru-RU" sz="2000" b="1" dirty="0">
                <a:solidFill>
                  <a:srgbClr val="C00000"/>
                </a:solidFill>
              </a:rPr>
              <a:t>,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компьютеризация в </a:t>
            </a:r>
            <a:r>
              <a:rPr lang="ru-RU" sz="2000" dirty="0" smtClean="0"/>
              <a:t>искусстве и  изменение содержания </a:t>
            </a:r>
            <a:r>
              <a:rPr lang="ru-RU" sz="2000" dirty="0"/>
              <a:t>работ и </a:t>
            </a:r>
            <a:r>
              <a:rPr lang="ru-RU" sz="2000" dirty="0" smtClean="0"/>
              <a:t>формата </a:t>
            </a:r>
            <a:r>
              <a:rPr lang="ru-RU" sz="2000" dirty="0"/>
              <a:t>проведения конкурсов (компьютерная графика, интернет-конкурсы, видеоинсталляции, </a:t>
            </a:r>
            <a:r>
              <a:rPr lang="ru-RU" sz="2000" dirty="0" err="1"/>
              <a:t>видеоарт</a:t>
            </a:r>
            <a:r>
              <a:rPr lang="ru-RU" sz="2000" dirty="0"/>
              <a:t> и др.);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в-пятых,</a:t>
            </a:r>
            <a:r>
              <a:rPr lang="ru-RU" sz="2000" dirty="0"/>
              <a:t> массовость конкурсов, расширение границ конкурсного движения, интеграция российского и </a:t>
            </a:r>
            <a:r>
              <a:rPr lang="ru-RU" sz="2000" dirty="0" smtClean="0"/>
              <a:t>мирового </a:t>
            </a:r>
            <a:r>
              <a:rPr lang="ru-RU" sz="2000" dirty="0"/>
              <a:t>конкурсного движения; 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в-шестых,</a:t>
            </a:r>
            <a:r>
              <a:rPr lang="ru-RU" sz="2000" dirty="0"/>
              <a:t> коммерциализация  больших международных проектов и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0674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64488" cy="6229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Взаимодействие  традиционных и  современных подходов</a:t>
            </a:r>
            <a:endParaRPr lang="ru-RU" sz="2800" dirty="0"/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908720"/>
            <a:ext cx="8928992" cy="556510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sz="2600" dirty="0" smtClean="0"/>
              <a:t>опора на традиции российской академической художественной школы;</a:t>
            </a:r>
          </a:p>
          <a:p>
            <a:pPr eaLnBrk="1" hangingPunct="1"/>
            <a:r>
              <a:rPr lang="ru-RU" altLang="ru-RU" sz="2600" dirty="0" smtClean="0"/>
              <a:t>применение натурного метода;</a:t>
            </a:r>
          </a:p>
          <a:p>
            <a:pPr eaLnBrk="1" hangingPunct="1"/>
            <a:r>
              <a:rPr lang="ru-RU" altLang="ru-RU" sz="2600" dirty="0" smtClean="0"/>
              <a:t>использование современных методов и форм обучения: музейная педагогика, компьютерные технологии, метод проектов</a:t>
            </a:r>
            <a:r>
              <a:rPr lang="ru-RU" altLang="ru-RU" sz="2600" dirty="0"/>
              <a:t> </a:t>
            </a:r>
            <a:r>
              <a:rPr lang="ru-RU" altLang="ru-RU" sz="2600" dirty="0" smtClean="0"/>
              <a:t>и др.;</a:t>
            </a:r>
          </a:p>
          <a:p>
            <a:pPr eaLnBrk="1" hangingPunct="1"/>
            <a:r>
              <a:rPr lang="ru-RU" altLang="ru-RU" sz="2600" dirty="0" smtClean="0"/>
              <a:t>применение натурных постановок нового типа;</a:t>
            </a:r>
          </a:p>
          <a:p>
            <a:pPr eaLnBrk="1" hangingPunct="1"/>
            <a:r>
              <a:rPr lang="ru-RU" altLang="ru-RU" sz="2600" dirty="0" smtClean="0"/>
              <a:t>дистанционное обучение;</a:t>
            </a:r>
          </a:p>
          <a:p>
            <a:r>
              <a:rPr lang="ru-RU" altLang="ru-RU" sz="2600" dirty="0" smtClean="0"/>
              <a:t>пленэрная практика;</a:t>
            </a:r>
          </a:p>
          <a:p>
            <a:r>
              <a:rPr lang="ru-RU" altLang="ru-RU" sz="2600" dirty="0" smtClean="0"/>
              <a:t>метод копирования;</a:t>
            </a:r>
          </a:p>
          <a:p>
            <a:r>
              <a:rPr lang="ru-RU" altLang="ru-RU" sz="2600" dirty="0" smtClean="0"/>
              <a:t>индивидуальный подход в обучении одаренных детей;</a:t>
            </a:r>
          </a:p>
          <a:p>
            <a:r>
              <a:rPr lang="ru-RU" altLang="ru-RU" sz="2600" dirty="0" smtClean="0"/>
              <a:t>учет возрастных и индивидуальных особенностей обучающихся;</a:t>
            </a:r>
          </a:p>
          <a:p>
            <a:r>
              <a:rPr lang="ru-RU" altLang="ru-RU" sz="2600" dirty="0" smtClean="0"/>
              <a:t>обучение детей с ограничением по здоровью;</a:t>
            </a:r>
          </a:p>
          <a:p>
            <a:r>
              <a:rPr lang="ru-RU" altLang="ru-RU" sz="2600" dirty="0" smtClean="0"/>
              <a:t>подготовка детей к конкурсам, выставкам, фестивалям.</a:t>
            </a:r>
          </a:p>
          <a:p>
            <a:pPr eaLnBrk="1" hangingPunct="1"/>
            <a:endParaRPr lang="ru-RU" altLang="ru-RU" sz="2600" dirty="0" smtClean="0"/>
          </a:p>
          <a:p>
            <a:pPr eaLnBrk="1" hangingPunct="1"/>
            <a:endParaRPr lang="ru-RU" altLang="ru-RU" sz="2600" dirty="0" smtClean="0"/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4793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C00000"/>
                </a:solidFill>
              </a:rPr>
              <a:t>Основные элементы учебного рисунка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92697"/>
            <a:ext cx="8186738" cy="595099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600" dirty="0" smtClean="0"/>
              <a:t>Натурная постановка.</a:t>
            </a:r>
          </a:p>
          <a:p>
            <a:pPr>
              <a:defRPr/>
            </a:pPr>
            <a:r>
              <a:rPr lang="ru-RU" sz="2600" dirty="0" smtClean="0"/>
              <a:t>Использование способа визирования.</a:t>
            </a:r>
          </a:p>
          <a:p>
            <a:pPr>
              <a:defRPr/>
            </a:pPr>
            <a:r>
              <a:rPr lang="ru-RU" sz="2600" dirty="0" smtClean="0"/>
              <a:t>Знание перспективных закономерностей и светотеневых градаций и их практическое применение.</a:t>
            </a:r>
          </a:p>
          <a:p>
            <a:pPr>
              <a:defRPr/>
            </a:pPr>
            <a:r>
              <a:rPr lang="ru-RU" sz="2600" dirty="0" smtClean="0"/>
              <a:t>Конструктивный анализ формы предметов (комбинация геометрических тел).</a:t>
            </a:r>
          </a:p>
          <a:p>
            <a:pPr>
              <a:defRPr/>
            </a:pPr>
            <a:r>
              <a:rPr lang="ru-RU" sz="2600" dirty="0" smtClean="0"/>
              <a:t>Знания принципов рисования (от общего к частному, от частного к общему) и их практическое применение.</a:t>
            </a:r>
          </a:p>
          <a:p>
            <a:pPr>
              <a:defRPr/>
            </a:pPr>
            <a:r>
              <a:rPr lang="ru-RU" sz="2600" dirty="0" smtClean="0"/>
              <a:t>Последовательное рисование (компоновка – общие пропорции постановки – пропорциональное построение предметов – выявление конструкции – тональные отношения – детализация – обобщение).</a:t>
            </a:r>
          </a:p>
          <a:p>
            <a:pPr>
              <a:defRPr/>
            </a:pPr>
            <a:r>
              <a:rPr lang="ru-RU" sz="2600" dirty="0" smtClean="0"/>
              <a:t>Техника выполнения академического рисунка штрихом (штриховка), тоном (светотеневые отношения).</a:t>
            </a:r>
          </a:p>
          <a:p>
            <a:pPr>
              <a:defRPr/>
            </a:pPr>
            <a:r>
              <a:rPr lang="ru-RU" sz="26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10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Особенности обучения рисунку, живописи, композиции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dirty="0" smtClean="0"/>
              <a:t>реализация задачи «постановки глаза»;</a:t>
            </a:r>
          </a:p>
          <a:p>
            <a:pPr>
              <a:defRPr/>
            </a:pPr>
            <a:r>
              <a:rPr lang="ru-RU" dirty="0" smtClean="0"/>
              <a:t>работа в системе упражнений и творческих заданий;</a:t>
            </a:r>
          </a:p>
          <a:p>
            <a:pPr>
              <a:defRPr/>
            </a:pPr>
            <a:r>
              <a:rPr lang="ru-RU" dirty="0" smtClean="0"/>
              <a:t>последовательное выполнение тонального рисунка;</a:t>
            </a:r>
          </a:p>
          <a:p>
            <a:pPr>
              <a:defRPr/>
            </a:pPr>
            <a:r>
              <a:rPr lang="ru-RU" dirty="0" smtClean="0"/>
              <a:t>выполнение этюдов и зарисовок, набросков с натуры;</a:t>
            </a:r>
          </a:p>
          <a:p>
            <a:pPr>
              <a:defRPr/>
            </a:pPr>
            <a:r>
              <a:rPr lang="ru-RU" dirty="0" smtClean="0"/>
              <a:t>использование метода работы отношениями;</a:t>
            </a:r>
          </a:p>
          <a:p>
            <a:pPr>
              <a:defRPr/>
            </a:pPr>
            <a:r>
              <a:rPr lang="ru-RU" dirty="0"/>
              <a:t>о</a:t>
            </a:r>
            <a:r>
              <a:rPr lang="ru-RU" dirty="0" smtClean="0"/>
              <a:t>своение композиции через обращение к темам, раскрывающим самобытную русскую культуру;</a:t>
            </a:r>
          </a:p>
          <a:p>
            <a:pPr>
              <a:defRPr/>
            </a:pPr>
            <a:r>
              <a:rPr lang="ru-RU" dirty="0"/>
              <a:t>и</a:t>
            </a:r>
            <a:r>
              <a:rPr lang="ru-RU" dirty="0" smtClean="0"/>
              <a:t>спользование заданий, связанных с литературными произведениями;</a:t>
            </a:r>
          </a:p>
          <a:p>
            <a:r>
              <a:rPr lang="ru-RU" altLang="ru-RU" dirty="0" smtClean="0"/>
              <a:t>региональная культурная изобразительная традиция;</a:t>
            </a:r>
          </a:p>
          <a:p>
            <a:pPr>
              <a:defRPr/>
            </a:pPr>
            <a:r>
              <a:rPr lang="ru-RU" dirty="0" smtClean="0"/>
              <a:t>применение традиционного метода работы над композицией по схеме: эскиз - сбор материала - картон - работа в полном формате (метод В.И. Сурикова);</a:t>
            </a:r>
          </a:p>
          <a:p>
            <a:pPr marL="285750" indent="-285750">
              <a:defRPr/>
            </a:pPr>
            <a:r>
              <a:rPr lang="ru-RU" dirty="0" smtClean="0"/>
              <a:t>применение </a:t>
            </a:r>
            <a:r>
              <a:rPr lang="ru-RU" dirty="0"/>
              <a:t>новейших художественных материалов; </a:t>
            </a:r>
          </a:p>
          <a:p>
            <a:pPr marL="285750" indent="-285750">
              <a:defRPr/>
            </a:pPr>
            <a:r>
              <a:rPr lang="ru-RU" dirty="0"/>
              <a:t>использование компьютерных технологий;</a:t>
            </a:r>
          </a:p>
          <a:p>
            <a:pPr marL="285750" indent="-285750">
              <a:defRPr/>
            </a:pPr>
            <a:r>
              <a:rPr lang="ru-RU" dirty="0"/>
              <a:t>использование поискового подхода и метода проектов;</a:t>
            </a:r>
          </a:p>
          <a:p>
            <a:pPr marL="285750" indent="-285750">
              <a:defRPr/>
            </a:pPr>
            <a:r>
              <a:rPr lang="ru-RU" dirty="0"/>
              <a:t>использование нетрадиционных форм ведения урока;</a:t>
            </a:r>
          </a:p>
          <a:p>
            <a:pPr marL="285750" indent="-285750">
              <a:defRPr/>
            </a:pPr>
            <a:r>
              <a:rPr lang="ru-RU" dirty="0" smtClean="0"/>
              <a:t>внедрение </a:t>
            </a:r>
            <a:r>
              <a:rPr lang="ru-RU" dirty="0"/>
              <a:t>натурных постановок нового типа;</a:t>
            </a:r>
          </a:p>
          <a:p>
            <a:pPr marL="285750" indent="-285750">
              <a:defRPr/>
            </a:pPr>
            <a:r>
              <a:rPr lang="ru-RU" dirty="0"/>
              <a:t>применение конструктивного подхода в решении композиционных </a:t>
            </a:r>
            <a:r>
              <a:rPr lang="ru-RU" dirty="0" smtClean="0"/>
              <a:t>задач.</a:t>
            </a: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16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Новое в преподавании спецдисциплин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8435280" cy="563711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dirty="0" smtClean="0"/>
              <a:t>метод </a:t>
            </a:r>
            <a:r>
              <a:rPr lang="ru-RU" dirty="0" err="1" smtClean="0"/>
              <a:t>текстурирования</a:t>
            </a:r>
            <a:r>
              <a:rPr lang="ru-RU" dirty="0" smtClean="0"/>
              <a:t>;</a:t>
            </a:r>
          </a:p>
          <a:p>
            <a:pPr>
              <a:defRPr/>
            </a:pPr>
            <a:r>
              <a:rPr lang="ru-RU" dirty="0" smtClean="0"/>
              <a:t>работа в смешанной технике (акварель - гелиевая ручка; акриловые восковые мелки - черная гуашь)</a:t>
            </a:r>
          </a:p>
          <a:p>
            <a:pPr>
              <a:defRPr/>
            </a:pPr>
            <a:r>
              <a:rPr lang="ru-RU" dirty="0" smtClean="0"/>
              <a:t>работа на тонированной бумаге (акварель, гуашь, пастель, акрил, тушь);</a:t>
            </a:r>
          </a:p>
          <a:p>
            <a:pPr>
              <a:defRPr/>
            </a:pPr>
            <a:r>
              <a:rPr lang="ru-RU" dirty="0" smtClean="0"/>
              <a:t>живопись в ограниченной цветовой гамме;</a:t>
            </a:r>
          </a:p>
          <a:p>
            <a:pPr>
              <a:defRPr/>
            </a:pPr>
            <a:r>
              <a:rPr lang="ru-RU" dirty="0" smtClean="0"/>
              <a:t>работа новыми графическими материалами (восковые акриловые мелки; цветные карандаши; акварельные карандаши; пастель мягкая, твердая, масляная; соус-ассорти; фломастеры);</a:t>
            </a:r>
          </a:p>
          <a:p>
            <a:pPr>
              <a:defRPr/>
            </a:pPr>
            <a:r>
              <a:rPr lang="ru-RU" dirty="0" smtClean="0"/>
              <a:t>работа новыми инструментами (рапидограф, </a:t>
            </a:r>
            <a:r>
              <a:rPr lang="ru-RU" dirty="0" err="1" smtClean="0"/>
              <a:t>линер</a:t>
            </a:r>
            <a:r>
              <a:rPr lang="ru-RU" dirty="0" smtClean="0"/>
              <a:t>);</a:t>
            </a:r>
          </a:p>
          <a:p>
            <a:pPr>
              <a:defRPr/>
            </a:pPr>
            <a:r>
              <a:rPr lang="ru-RU" dirty="0" smtClean="0"/>
              <a:t>использование оригинальных техник в композиции («выдувание линии и пятна»; «</a:t>
            </a:r>
            <a:r>
              <a:rPr lang="ru-RU" dirty="0" err="1" smtClean="0"/>
              <a:t>ниткография</a:t>
            </a:r>
            <a:r>
              <a:rPr lang="ru-RU" dirty="0" smtClean="0"/>
              <a:t>»; монотипия; «мыльные пузыри» и др.).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74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2" t="7840" r="10940" b="5373"/>
          <a:stretch/>
        </p:blipFill>
        <p:spPr bwMode="auto">
          <a:xfrm>
            <a:off x="0" y="980728"/>
            <a:ext cx="9144000" cy="557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31031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Сайт </a:t>
            </a:r>
            <a:r>
              <a:rPr lang="ru-RU" sz="2400" b="1" dirty="0" err="1" smtClean="0"/>
              <a:t>КРИПКиПРО</a:t>
            </a:r>
            <a:r>
              <a:rPr lang="ru-RU" sz="2400" b="1" dirty="0" smtClean="0"/>
              <a:t> </a:t>
            </a:r>
            <a:r>
              <a:rPr lang="en-US" sz="2400" dirty="0" smtClean="0"/>
              <a:t>http://ipk.kuz-edu.ru/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772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1296</Words>
  <Application>Microsoft Office PowerPoint</Application>
  <PresentationFormat>Экран (4:3)</PresentationFormat>
  <Paragraphs>140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Новые подходы в преподавании специальных дисциплин в учреждениях художественного образования </vt:lpstr>
      <vt:lpstr>Слайд 2</vt:lpstr>
      <vt:lpstr>Слайд 3</vt:lpstr>
      <vt:lpstr>Слайд 4</vt:lpstr>
      <vt:lpstr>Взаимодействие  традиционных и  современных подходов</vt:lpstr>
      <vt:lpstr>Основные элементы учебного рисунка </vt:lpstr>
      <vt:lpstr>Особенности обучения рисунку, живописи, композиции</vt:lpstr>
      <vt:lpstr>Новое в преподавании спецдисциплин </vt:lpstr>
      <vt:lpstr>Слайд 9</vt:lpstr>
      <vt:lpstr>Слайд 10</vt:lpstr>
      <vt:lpstr>Слайд 11</vt:lpstr>
      <vt:lpstr>Учебно-методический центр по художественному образованию    http://rumc09.ru/index/meroprijatija/0-15</vt:lpstr>
      <vt:lpstr>Слайд 13</vt:lpstr>
      <vt:lpstr>РАО Институт художественного образования (ИХО) http://www.art-education.ru/</vt:lpstr>
      <vt:lpstr>Электронный научный журнал «Педагогика искусства» http://www.art-education.ru/AE-magazine/</vt:lpstr>
      <vt:lpstr>Фестиваль педагогических идей «Открытый урок» http://festival.1september.ru/</vt:lpstr>
      <vt:lpstr>Электронный журнал «Искусство» издательского дома  «Первое сентября» http://art.1september.ru/index.php</vt:lpstr>
      <vt:lpstr>Слайд 18</vt:lpstr>
      <vt:lpstr>Музей филимоновской игрушки http://www.filimonovo-museum.ru/museum/video.html</vt:lpstr>
      <vt:lpstr>Гжельский фарфоровый завод http://www.efarfor.ru/narodniy-promisel.html</vt:lpstr>
      <vt:lpstr>Слайд 21</vt:lpstr>
      <vt:lpstr>Слайд 22</vt:lpstr>
      <vt:lpstr>Слайд 23</vt:lpstr>
      <vt:lpstr>Единая коллекция цифровых образовательных ресурсов  http://school-collection.edu.ru/catalog/rubr/55a01b11-28d6-46dc-87e4-9e2c8c8c6196/119046/?letter=%C0&amp;interface=themcol</vt:lpstr>
      <vt:lpstr>Открой искусство. Словарь терминов изобразительного искусства   http://artdic.ru/index.htm</vt:lpstr>
      <vt:lpstr>Словарь терминов изобразительного искусства с иллюстрациями    http://artdic.eu/</vt:lpstr>
      <vt:lpstr>Академический рисунок http://vk.com/academic_drawing</vt:lpstr>
      <vt:lpstr>Слайд 28</vt:lpstr>
      <vt:lpstr>Академическая живопись ttp://vk.com/academic_painting</vt:lpstr>
      <vt:lpstr>Слайд 30</vt:lpstr>
      <vt:lpstr>Школа акварели Сергея Андрияки http://vk.com/andriakaschool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подходы в преподавании специальных дисциплин в учреждениях художественного образования</dc:title>
  <dc:creator>Татьяна Казарина</dc:creator>
  <cp:lastModifiedBy>webinar</cp:lastModifiedBy>
  <cp:revision>22</cp:revision>
  <dcterms:created xsi:type="dcterms:W3CDTF">2016-04-25T13:40:43Z</dcterms:created>
  <dcterms:modified xsi:type="dcterms:W3CDTF">2016-07-07T03:03:47Z</dcterms:modified>
</cp:coreProperties>
</file>