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83" r:id="rId9"/>
    <p:sldId id="286" r:id="rId10"/>
    <p:sldId id="284" r:id="rId11"/>
    <p:sldId id="285" r:id="rId12"/>
    <p:sldId id="267" r:id="rId13"/>
    <p:sldId id="281" r:id="rId14"/>
    <p:sldId id="282" r:id="rId15"/>
    <p:sldId id="287" r:id="rId16"/>
    <p:sldId id="268" r:id="rId17"/>
    <p:sldId id="261" r:id="rId18"/>
    <p:sldId id="273" r:id="rId19"/>
    <p:sldId id="278" r:id="rId20"/>
    <p:sldId id="272" r:id="rId21"/>
    <p:sldId id="269" r:id="rId22"/>
    <p:sldId id="271" r:id="rId23"/>
    <p:sldId id="270" r:id="rId24"/>
    <p:sldId id="274" r:id="rId25"/>
    <p:sldId id="275" r:id="rId26"/>
    <p:sldId id="276" r:id="rId27"/>
    <p:sldId id="277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4EEBC-7939-459B-8A81-3A9F78052379}" type="datetimeFigureOut">
              <a:rPr lang="ru-RU" smtClean="0"/>
              <a:pPr/>
              <a:t>01.07.2016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B09AA-DC84-416D-9B8A-654DE1C4E5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5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</a:t>
            </a:r>
            <a:r>
              <a:rPr lang="ru-RU" baseline="0" dirty="0" smtClean="0"/>
              <a:t>аздел «Методические материалы» содержит методические рекомендации и методическую копилку (представлен опыт работы учителей)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B09AA-DC84-416D-9B8A-654DE1C4E5B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8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package" Target="../embeddings/_________Microsoft_Word1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centrdot.kuz-edu.r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idaktor.ru/about/" TargetMode="External"/><Relationship Id="rId2" Type="http://schemas.openxmlformats.org/officeDocument/2006/relationships/hyperlink" Target="http://didaktor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idaktor.ru/about/" TargetMode="External"/><Relationship Id="rId2" Type="http://schemas.openxmlformats.org/officeDocument/2006/relationships/hyperlink" Target="http://didaktor.r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didaktor.ru/tekst-v-multimedijnom-uroke/" TargetMode="External"/><Relationship Id="rId3" Type="http://schemas.openxmlformats.org/officeDocument/2006/relationships/hyperlink" Target="http://didaktor.ru/plan-uroka-kak-vizualnyj-obraz/" TargetMode="External"/><Relationship Id="rId7" Type="http://schemas.openxmlformats.org/officeDocument/2006/relationships/hyperlink" Target="http://didaktor.ru/organizacionnye-usloviya-provedeniya-multimedijnogo-uroka/" TargetMode="External"/><Relationship Id="rId2" Type="http://schemas.openxmlformats.org/officeDocument/2006/relationships/hyperlink" Target="http://didaktor.ru/kak-usilit-vizualizaciyu-na-urok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daktor.ru/chetyre-principa-pri-ispolzovanii-zvuka-video-i-animacii-v-multimedijnom-uroke/" TargetMode="External"/><Relationship Id="rId5" Type="http://schemas.openxmlformats.org/officeDocument/2006/relationships/hyperlink" Target="http://didaktor.ru/multimedijnyj-urok-kak-mini-texnologiya/" TargetMode="External"/><Relationship Id="rId10" Type="http://schemas.openxmlformats.org/officeDocument/2006/relationships/hyperlink" Target="http://didaktor.ru/kak-ispolzovat-interaktivnuyu-dosku-na-vse-100/" TargetMode="External"/><Relationship Id="rId4" Type="http://schemas.openxmlformats.org/officeDocument/2006/relationships/hyperlink" Target="http://didaktor.ru/didakticheskie-trebovaniya-k-videolekciyam-i-videourokam/" TargetMode="External"/><Relationship Id="rId9" Type="http://schemas.openxmlformats.org/officeDocument/2006/relationships/hyperlink" Target="http://didaktor.ru/shest-osnovnyx-principov-predyavleniya-naglyadnosti-na-multimedijnom-urok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didaktor.ru/wp-content/uploads/2010/04/Strelez.jpg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idaktor.ru/wp-content/uploads/2011/10/skrin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emf"/><Relationship Id="rId4" Type="http://schemas.openxmlformats.org/officeDocument/2006/relationships/package" Target="../embeddings/______Microsoft_PowerPoint2.sldx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idaktor.ru/category/kollekcii/" TargetMode="External"/><Relationship Id="rId2" Type="http://schemas.openxmlformats.org/officeDocument/2006/relationships/hyperlink" Target="http://didaktor.ru/category/avtorskaya-kollekciya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00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Дополнительная профессиональная программа повышения квалификации «</a:t>
            </a:r>
            <a:r>
              <a:rPr lang="ru-RU" sz="4000" b="1" dirty="0" smtClean="0"/>
              <a:t>Достижение </a:t>
            </a:r>
            <a:r>
              <a:rPr lang="ru-RU" sz="4000" b="1" dirty="0" err="1" smtClean="0"/>
              <a:t>метапредметных</a:t>
            </a:r>
            <a:r>
              <a:rPr lang="ru-RU" sz="4000" b="1" dirty="0" smtClean="0"/>
              <a:t>  образовательных результатов обучающихся средствами преподавания учебных предметов общего образования: </a:t>
            </a:r>
            <a:r>
              <a:rPr lang="ru-RU" sz="4000" b="1" i="1" dirty="0" smtClean="0"/>
              <a:t>изобразительное искусство, </a:t>
            </a:r>
            <a:r>
              <a:rPr lang="ru-RU" sz="4000" b="1" dirty="0" smtClean="0"/>
              <a:t>музыка, </a:t>
            </a:r>
            <a:r>
              <a:rPr lang="ru-RU" sz="4000" b="1" i="1" dirty="0" smtClean="0"/>
              <a:t>мировая  художественная культура</a:t>
            </a:r>
            <a:r>
              <a:rPr lang="ru-RU" sz="4000" dirty="0" smtClean="0"/>
              <a:t>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58948" y="-1"/>
            <a:ext cx="9144000" cy="1063681"/>
          </a:xfrm>
        </p:spPr>
        <p:txBody>
          <a:bodyPr>
            <a:normAutofit/>
          </a:bodyPr>
          <a:lstStyle/>
          <a:p>
            <a:r>
              <a:rPr lang="ru-RU" sz="2800" b="1" dirty="0"/>
              <a:t>Авторские технологии в предметной области искусства</a:t>
            </a:r>
            <a:endParaRPr lang="ru-RU" sz="2800" dirty="0"/>
          </a:p>
        </p:txBody>
      </p:sp>
      <p:pic>
        <p:nvPicPr>
          <p:cNvPr id="8" name="Объект 7" descr="C:\Users\k201\AppData\Local\Microsoft\Windows\INetCache\Content.Word\20160701_07435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28" y="2318072"/>
            <a:ext cx="4404519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6783" y="1799951"/>
            <a:ext cx="5890156" cy="4417617"/>
          </a:xfrm>
        </p:spPr>
      </p:pic>
    </p:spTree>
    <p:extLst>
      <p:ext uri="{BB962C8B-B14F-4D97-AF65-F5344CB8AC3E}">
        <p14:creationId xmlns:p14="http://schemas.microsoft.com/office/powerpoint/2010/main" val="28129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9141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Григорьев, Д. В. Внеурочная деятельность школьников. Методический конструктор </a:t>
            </a:r>
            <a:r>
              <a:rPr lang="en-US" sz="2000" dirty="0" smtClean="0"/>
              <a:t>[</a:t>
            </a:r>
            <a:r>
              <a:rPr lang="ru-RU" sz="2000" dirty="0" smtClean="0"/>
              <a:t>Текст</a:t>
            </a:r>
            <a:r>
              <a:rPr lang="en-US" sz="2000" dirty="0" smtClean="0"/>
              <a:t>]</a:t>
            </a:r>
            <a:r>
              <a:rPr lang="ru-RU" sz="2000" dirty="0" smtClean="0"/>
              <a:t>: пособие для </a:t>
            </a:r>
            <a:r>
              <a:rPr lang="ru-RU" sz="2000" dirty="0" smtClean="0"/>
              <a:t>учителя / Д. В. Григорьев, П. В. Степанов. – Просвещение, 2010. - 223 с. –  (Стандарты второго поколения)</a:t>
            </a:r>
            <a:br>
              <a:rPr lang="ru-RU" sz="2000" dirty="0" smtClean="0"/>
            </a:br>
            <a:r>
              <a:rPr lang="ru-RU" sz="2000" dirty="0"/>
              <a:t>Пьянкова, Н. И. Изобразительное искусство в современной школе </a:t>
            </a:r>
            <a:r>
              <a:rPr lang="en-US" sz="2000" dirty="0"/>
              <a:t>[</a:t>
            </a:r>
            <a:r>
              <a:rPr lang="ru-RU" sz="2000" dirty="0"/>
              <a:t>Текст</a:t>
            </a:r>
            <a:r>
              <a:rPr lang="en-US" sz="2000" dirty="0"/>
              <a:t>] </a:t>
            </a:r>
            <a:r>
              <a:rPr lang="ru-RU" sz="2000" dirty="0" smtClean="0"/>
              <a:t>/ </a:t>
            </a:r>
            <a:r>
              <a:rPr lang="ru-RU" sz="2000" dirty="0"/>
              <a:t>Н. И. Пьянкова, - М. : Просвещение, 2006.- 176 с- (Библиотека учителя. Изобразительное </a:t>
            </a:r>
            <a:r>
              <a:rPr lang="ru-RU" sz="2000" dirty="0" smtClean="0"/>
              <a:t>искусство)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0731" y="2456731"/>
            <a:ext cx="5023450" cy="3767588"/>
          </a:xfrm>
        </p:spPr>
      </p:pic>
      <p:pic>
        <p:nvPicPr>
          <p:cNvPr id="5" name="Объект 6" descr="D:\Desktop\РПМО 2016\20160701_07472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7392" y="2523226"/>
            <a:ext cx="5045015" cy="358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499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/>
              <a:t>Методические пособия изданные в </a:t>
            </a:r>
            <a:r>
              <a:rPr lang="ru-RU" sz="2800" i="1" dirty="0" err="1" smtClean="0"/>
              <a:t>КРИПКиПРО</a:t>
            </a:r>
            <a:r>
              <a:rPr lang="ru-RU" sz="2800" i="1" dirty="0" smtClean="0"/>
              <a:t> по преподаванию предметной области «Искусство»</a:t>
            </a:r>
            <a:endParaRPr lang="ru-RU" sz="2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/>
              <a:t>	</a:t>
            </a:r>
            <a:r>
              <a:rPr lang="ru-RU" sz="1800" dirty="0" smtClean="0"/>
              <a:t>	</a:t>
            </a:r>
            <a:r>
              <a:rPr lang="ru-RU" sz="1800" b="1" dirty="0" smtClean="0"/>
              <a:t>Музыкальная культура Кузбасса</a:t>
            </a:r>
            <a:r>
              <a:rPr lang="ru-RU" sz="1800" dirty="0" smtClean="0"/>
              <a:t> [Текст]: учебно-методическое пособие/ сост. О. В. Гусева, Н. П. Сокольникова, И. Л. Шаталова.- 2-е изд., </a:t>
            </a:r>
            <a:r>
              <a:rPr lang="ru-RU" sz="1800" dirty="0" err="1" smtClean="0"/>
              <a:t>перераб</a:t>
            </a:r>
            <a:r>
              <a:rPr lang="ru-RU" sz="1800" dirty="0" smtClean="0"/>
              <a:t>. – Кемерово: Изд-во </a:t>
            </a:r>
            <a:r>
              <a:rPr lang="ru-RU" sz="1800" dirty="0" err="1" smtClean="0"/>
              <a:t>КРИПКиПРО</a:t>
            </a:r>
            <a:r>
              <a:rPr lang="ru-RU" sz="1800" dirty="0" smtClean="0"/>
              <a:t>, 2010. – 101с. с СD- диском.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9949" y="2943225"/>
            <a:ext cx="4648200" cy="3181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2286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 smtClean="0"/>
              <a:t>Реализация </a:t>
            </a:r>
            <a:r>
              <a:rPr lang="ru-RU" sz="1800" b="1" dirty="0"/>
              <a:t>требований</a:t>
            </a:r>
            <a:r>
              <a:rPr lang="ru-RU" sz="1800" dirty="0"/>
              <a:t> ФГОС начального и основного общего образования: художественно-эстетическое направление (музыка) [Текст] : методические материалы : в 2 частях / сост.: Н. П. Сокольникова, И. Л. Шаталова. – Кемерово, 2014. – Ч. 1. – 129 с. (Серия «Реализация ФГОС общего образования</a:t>
            </a:r>
            <a:r>
              <a:rPr lang="ru-RU" sz="1800" dirty="0" smtClean="0"/>
              <a:t>»).</a:t>
            </a:r>
            <a:br>
              <a:rPr lang="ru-RU" sz="1800" dirty="0" smtClean="0"/>
            </a:br>
            <a:r>
              <a:rPr lang="ru-RU" sz="1800" b="1" dirty="0"/>
              <a:t>Художественно-эстетическое и музыкальное образование </a:t>
            </a:r>
            <a:r>
              <a:rPr lang="ru-RU" sz="1800" dirty="0"/>
              <a:t>учащихся в условиях реализации требований ФГОС ООО Учебно-методическое пособие [Текст] : методические материалы  / сост.: В. П. Новоселова, И. Л. Шаталова. – Кемерово, 2015. – 260 с. (Серия «Реализация ФГОС общего образования»).</a:t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7" name="Объект 6" descr="D:\Desktop\РПМО 2016\20160701_07412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1311" y="2888060"/>
            <a:ext cx="4571999" cy="336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D:\Desktop\РПМО 2016\20160701_07415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3340" y="2888060"/>
            <a:ext cx="4572000" cy="3367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0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200" b="1" dirty="0" smtClean="0"/>
              <a:t>Организация </a:t>
            </a:r>
            <a:r>
              <a:rPr lang="ru-RU" sz="2200" b="1" dirty="0"/>
              <a:t>контроля и оценки </a:t>
            </a:r>
            <a:r>
              <a:rPr lang="ru-RU" sz="2200" dirty="0"/>
              <a:t>качества знаний обучающихся по предметам «Изобразительное искусство» и «Мировая художественная культура» в соответствии с требованиями ФГОС общего образования [Текст] : методические материалы / сост.: В. П. Новоселова</a:t>
            </a:r>
            <a:r>
              <a:rPr lang="ru-RU" sz="2200" dirty="0" smtClean="0"/>
              <a:t>, Т</a:t>
            </a:r>
            <a:r>
              <a:rPr lang="ru-RU" sz="2200" dirty="0"/>
              <a:t>. Ю. Казарина, М. М. Шевцова. – Кемерово : Изд-во </a:t>
            </a:r>
            <a:r>
              <a:rPr lang="ru-RU" sz="2200" dirty="0" err="1"/>
              <a:t>КРИПКиПРО</a:t>
            </a:r>
            <a:r>
              <a:rPr lang="ru-RU" sz="2200" dirty="0"/>
              <a:t>, 2015. – </a:t>
            </a:r>
            <a:r>
              <a:rPr lang="ru-RU" sz="2200" dirty="0" smtClean="0"/>
              <a:t> 69 с</a:t>
            </a:r>
            <a:r>
              <a:rPr lang="ru-RU" sz="2200" dirty="0"/>
              <a:t>. (Серия «Реализация ФГОС общего образования»</a:t>
            </a:r>
          </a:p>
        </p:txBody>
      </p:sp>
      <p:pic>
        <p:nvPicPr>
          <p:cNvPr id="5" name="Объект 4" descr="D:\Desktop\РПМО 2016\20160701_074243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1217" y="2790825"/>
            <a:ext cx="464820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D:\Desktop\20160701_08121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5562599" cy="403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1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/>
              <a:t>Пример на электронном носители </a:t>
            </a:r>
            <a:r>
              <a:rPr lang="ru-RU" sz="1800" dirty="0" smtClean="0"/>
              <a:t>к методическим материалам «</a:t>
            </a:r>
            <a:r>
              <a:rPr lang="ru-RU" sz="1800" b="1" dirty="0" smtClean="0"/>
              <a:t>Организация </a:t>
            </a:r>
            <a:r>
              <a:rPr lang="ru-RU" sz="1800" b="1" dirty="0"/>
              <a:t>контроля и оценки </a:t>
            </a:r>
            <a:r>
              <a:rPr lang="ru-RU" sz="1800" dirty="0"/>
              <a:t>качества знаний обучающихся по предметам «Изобразительное искусство» и «Мировая художественная культура» в соответствии с требованиями ФГОС общего </a:t>
            </a:r>
            <a:r>
              <a:rPr lang="ru-RU" sz="1800" dirty="0" smtClean="0"/>
              <a:t>образования»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17638"/>
            <a:ext cx="5334000" cy="544036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1.1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художественного полотна по фрагменту и имя художника.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Какую часть в композиции занимает представленный фрагмент?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 изображено на картине?</a:t>
            </a:r>
          </a:p>
          <a:p>
            <a:pPr marL="0" indent="0" algn="ctr">
              <a:buNone/>
            </a:pPr>
            <a:r>
              <a:rPr lang="ru-RU" dirty="0"/>
              <a:t>Ключ</a:t>
            </a:r>
          </a:p>
          <a:p>
            <a:pPr marL="0" indent="0">
              <a:buNone/>
            </a:pPr>
            <a:r>
              <a:rPr lang="ru-RU" dirty="0"/>
              <a:t>Картина «Петр Великий» Серов Валентин Александрович</a:t>
            </a:r>
          </a:p>
          <a:p>
            <a:pPr marL="0" indent="0">
              <a:buNone/>
            </a:pPr>
            <a:r>
              <a:rPr lang="ru-RU" dirty="0"/>
              <a:t>Петр со свитой шествует по </a:t>
            </a:r>
            <a:r>
              <a:rPr lang="ru-RU" dirty="0" smtClean="0"/>
              <a:t>необжитой, </a:t>
            </a:r>
            <a:r>
              <a:rPr lang="ru-RU" dirty="0"/>
              <a:t>суровой земле, где бродят </a:t>
            </a:r>
            <a:r>
              <a:rPr lang="ru-RU" dirty="0" smtClean="0"/>
              <a:t>коровы…</a:t>
            </a:r>
          </a:p>
          <a:p>
            <a:pPr marL="0" indent="0">
              <a:buNone/>
            </a:pPr>
            <a:r>
              <a:rPr lang="ru-RU" dirty="0"/>
              <a:t>На дальнем же плане - панорама города, ряд построек вдоль берега </a:t>
            </a:r>
            <a:r>
              <a:rPr lang="ru-RU" dirty="0" smtClean="0"/>
              <a:t>реки … и т.п.</a:t>
            </a:r>
          </a:p>
          <a:p>
            <a:pPr marL="0" indent="0" algn="ctr">
              <a:buNone/>
            </a:pPr>
            <a:r>
              <a:rPr lang="ru-RU" i="1" dirty="0"/>
              <a:t>Анализ </a:t>
            </a:r>
            <a:r>
              <a:rPr lang="ru-RU" i="1" dirty="0" smtClean="0"/>
              <a:t>ответа</a:t>
            </a:r>
          </a:p>
          <a:p>
            <a:pPr marL="0" indent="0">
              <a:buNone/>
            </a:pPr>
            <a:r>
              <a:rPr lang="ru-RU" dirty="0" smtClean="0"/>
              <a:t>Верно </a:t>
            </a:r>
            <a:r>
              <a:rPr lang="ru-RU" dirty="0"/>
              <a:t>называет полотно и его </a:t>
            </a:r>
            <a:r>
              <a:rPr lang="ru-RU" dirty="0" smtClean="0"/>
              <a:t>автора, </a:t>
            </a:r>
            <a:r>
              <a:rPr lang="ru-RU" dirty="0"/>
              <a:t>правильно определяет место фрагмента в </a:t>
            </a:r>
            <a:r>
              <a:rPr lang="ru-RU" dirty="0" smtClean="0"/>
              <a:t>композиции, </a:t>
            </a:r>
            <a:r>
              <a:rPr lang="ru-RU" dirty="0"/>
              <a:t>помнит общую композицию произведения и воспроизводит 4 его </a:t>
            </a:r>
            <a:r>
              <a:rPr lang="ru-RU" dirty="0" smtClean="0"/>
              <a:t>детали, </a:t>
            </a:r>
            <a:r>
              <a:rPr lang="ru-RU" dirty="0"/>
              <a:t>выходит за пределы задания и дает характеристику настроению полотна и </a:t>
            </a:r>
            <a:r>
              <a:rPr lang="ru-RU" dirty="0" smtClean="0"/>
              <a:t>персонажей, </a:t>
            </a:r>
            <a:r>
              <a:rPr lang="ru-RU" dirty="0"/>
              <a:t>дает связный ответ без грамматических и речевых </a:t>
            </a:r>
            <a:r>
              <a:rPr lang="ru-RU" dirty="0" smtClean="0"/>
              <a:t>ошибок.</a:t>
            </a:r>
            <a:endParaRPr lang="ru-RU" dirty="0"/>
          </a:p>
        </p:txBody>
      </p:sp>
      <p:pic>
        <p:nvPicPr>
          <p:cNvPr id="5" name="Picture 8" descr="Петр Великий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1912172" cy="151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1086534"/>
              </p:ext>
            </p:extLst>
          </p:nvPr>
        </p:nvGraphicFramePr>
        <p:xfrm>
          <a:off x="5486400" y="1600200"/>
          <a:ext cx="3657600" cy="536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2" name="Документ" r:id="rId4" imgW="5940803" imgH="9140008" progId="Word.Document.12">
                  <p:embed/>
                </p:oleObj>
              </mc:Choice>
              <mc:Fallback>
                <p:oleObj name="Документ" r:id="rId4" imgW="5940803" imgH="914000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00200"/>
                        <a:ext cx="3657600" cy="5369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4416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Электронный </a:t>
            </a:r>
            <a:r>
              <a:rPr lang="ru-RU" sz="2400" dirty="0"/>
              <a:t>адрес </a:t>
            </a:r>
            <a:r>
              <a:rPr lang="ru-RU" sz="2400" dirty="0" smtClean="0"/>
              <a:t>Депозитария </a:t>
            </a:r>
            <a:br>
              <a:rPr lang="ru-RU" sz="2400" dirty="0" smtClean="0"/>
            </a:br>
            <a:r>
              <a:rPr lang="ru-RU" sz="2400" dirty="0" smtClean="0">
                <a:hlinkClick r:id="rId2"/>
              </a:rPr>
              <a:t>http</a:t>
            </a:r>
            <a:r>
              <a:rPr lang="ru-RU" sz="2400" dirty="0">
                <a:hlinkClick r:id="rId2"/>
              </a:rPr>
              <a:t>://</a:t>
            </a:r>
            <a:r>
              <a:rPr lang="en-US" sz="2400" dirty="0" err="1">
                <a:hlinkClick r:id="rId2"/>
              </a:rPr>
              <a:t>centrdot</a:t>
            </a:r>
            <a:r>
              <a:rPr lang="ru-RU" sz="2400" dirty="0">
                <a:hlinkClick r:id="rId2"/>
              </a:rPr>
              <a:t>.</a:t>
            </a:r>
            <a:r>
              <a:rPr lang="ru-RU" sz="2400" dirty="0" err="1">
                <a:hlinkClick r:id="rId2"/>
              </a:rPr>
              <a:t>kuz-edu.ru</a:t>
            </a:r>
            <a:r>
              <a:rPr lang="ru-RU" sz="2400" dirty="0">
                <a:hlinkClick r:id="rId2"/>
              </a:rPr>
              <a:t>/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fontScale="70000" lnSpcReduction="20000"/>
          </a:bodyPr>
          <a:lstStyle/>
          <a:p>
            <a:pPr marL="342900" lvl="1" indent="-342900" algn="just">
              <a:buFont typeface="Arial" pitchFamily="34" charset="0"/>
              <a:buChar char="•"/>
            </a:pPr>
            <a:r>
              <a:rPr lang="ru-RU" sz="3100" dirty="0" smtClean="0"/>
              <a:t>Депозитарий предназначен для хранения, систематизации и предоставление доступа к электронно-образовательным ресурсам (далее ЭОР)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ru-RU" sz="3100" dirty="0" smtClean="0"/>
              <a:t>Инициатором размещения ЭОР в Депозитарии является автор ресурса.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ru-RU" sz="3100" dirty="0" smtClean="0"/>
              <a:t>Заполненная заявка с прикрепленным файлом ЭОР отправляется электронным способом в Центр для продолжения процедуры размещения. </a:t>
            </a:r>
          </a:p>
          <a:p>
            <a:pPr marL="342900" lvl="1" indent="-342900" algn="just">
              <a:buFont typeface="Arial" pitchFamily="34" charset="0"/>
              <a:buChar char="•"/>
            </a:pPr>
            <a:r>
              <a:rPr lang="ru-RU" sz="3100" dirty="0" smtClean="0"/>
              <a:t>По виду ЭОР систематизируются как: </a:t>
            </a:r>
          </a:p>
          <a:p>
            <a:pPr algn="just">
              <a:buNone/>
            </a:pPr>
            <a:r>
              <a:rPr lang="ru-RU" sz="3100" dirty="0" smtClean="0"/>
              <a:t>- электронный учебно-методический комплекс; </a:t>
            </a:r>
          </a:p>
          <a:p>
            <a:pPr algn="just">
              <a:buNone/>
            </a:pPr>
            <a:r>
              <a:rPr lang="ru-RU" sz="3100" dirty="0" smtClean="0"/>
              <a:t>- электронное учебное (методическое) пособие;</a:t>
            </a:r>
          </a:p>
          <a:p>
            <a:pPr algn="just">
              <a:buNone/>
            </a:pPr>
            <a:r>
              <a:rPr lang="ru-RU" sz="3100" dirty="0" smtClean="0"/>
              <a:t>- электронный модуль проверки знаний; </a:t>
            </a:r>
          </a:p>
          <a:p>
            <a:pPr algn="just">
              <a:buNone/>
            </a:pPr>
            <a:r>
              <a:rPr lang="ru-RU" sz="3100" dirty="0" smtClean="0"/>
              <a:t>- электронный демонстрационный материал;</a:t>
            </a:r>
          </a:p>
          <a:p>
            <a:pPr algn="just">
              <a:buFontTx/>
              <a:buChar char="-"/>
            </a:pPr>
            <a:r>
              <a:rPr lang="ru-RU" sz="3100" dirty="0" err="1" smtClean="0"/>
              <a:t>видеотрансляция</a:t>
            </a:r>
            <a:r>
              <a:rPr lang="ru-RU" sz="3100" dirty="0" smtClean="0"/>
              <a:t>; и др.</a:t>
            </a:r>
          </a:p>
          <a:p>
            <a:pPr algn="just">
              <a:buNone/>
            </a:pPr>
            <a:r>
              <a:rPr lang="ru-RU" sz="3100" dirty="0" smtClean="0"/>
              <a:t>	Скачивание и просмотр ресурса возможно только после авторизации посетителя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066799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81000" y="2209800"/>
            <a:ext cx="8458200" cy="41148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</a:rPr>
              <a:t>Реализация технологий </a:t>
            </a:r>
            <a:r>
              <a:rPr lang="ru-RU" sz="4000" b="1" i="1" dirty="0" err="1" smtClean="0">
                <a:solidFill>
                  <a:srgbClr val="7030A0"/>
                </a:solidFill>
              </a:rPr>
              <a:t>деятельностного</a:t>
            </a:r>
            <a:r>
              <a:rPr lang="ru-RU" sz="4000" b="1" i="1" dirty="0" smtClean="0">
                <a:solidFill>
                  <a:srgbClr val="7030A0"/>
                </a:solidFill>
              </a:rPr>
              <a:t> типа на уроках предметной области «Искусство», способствующих достижению  планируемых образовательных результатов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228601"/>
            <a:ext cx="8458200" cy="914399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hlinkClick r:id="rId2"/>
              </a:rPr>
              <a:t>Дидактор</a:t>
            </a:r>
            <a:r>
              <a:rPr lang="ru-RU" sz="2000" b="1" dirty="0" smtClean="0"/>
              <a:t> - сайт и </a:t>
            </a:r>
            <a:r>
              <a:rPr lang="ru-RU" sz="2000" b="1" dirty="0" err="1" smtClean="0"/>
              <a:t>блог</a:t>
            </a:r>
            <a:r>
              <a:rPr lang="ru-RU" sz="2000" b="1" dirty="0" smtClean="0"/>
              <a:t> учителя и педагога. </a:t>
            </a:r>
            <a:br>
              <a:rPr lang="ru-RU" sz="2000" b="1" dirty="0" smtClean="0"/>
            </a:br>
            <a:r>
              <a:rPr lang="ru-RU" sz="2000" b="1" dirty="0" err="1" smtClean="0">
                <a:hlinkClick r:id="rId3"/>
              </a:rPr>
              <a:t>Аствацатуров</a:t>
            </a:r>
            <a:r>
              <a:rPr lang="ru-RU" sz="2000" b="1" dirty="0" smtClean="0">
                <a:hlinkClick r:id="rId3"/>
              </a:rPr>
              <a:t> Георгий Осипович</a:t>
            </a:r>
            <a:r>
              <a:rPr lang="ru-RU" sz="2000" b="1" dirty="0" smtClean="0"/>
              <a:t> - о дидактике и педагогической технике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8458200" cy="5334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95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err="1" smtClean="0">
                <a:hlinkClick r:id="rId2"/>
              </a:rPr>
              <a:t>Дидактор</a:t>
            </a:r>
            <a:r>
              <a:rPr lang="ru-RU" sz="2400" b="1" dirty="0" smtClean="0"/>
              <a:t> - сайт и </a:t>
            </a:r>
            <a:r>
              <a:rPr lang="ru-RU" sz="2400" b="1" dirty="0" err="1" smtClean="0"/>
              <a:t>блог</a:t>
            </a:r>
            <a:r>
              <a:rPr lang="ru-RU" sz="2400" b="1" dirty="0" smtClean="0"/>
              <a:t> учителя и педагога. </a:t>
            </a:r>
            <a:br>
              <a:rPr lang="ru-RU" sz="2400" b="1" dirty="0" smtClean="0"/>
            </a:br>
            <a:r>
              <a:rPr lang="ru-RU" sz="2400" b="1" dirty="0" err="1" smtClean="0">
                <a:hlinkClick r:id="rId3"/>
              </a:rPr>
              <a:t>Аствацатуров</a:t>
            </a:r>
            <a:r>
              <a:rPr lang="ru-RU" sz="2400" b="1" dirty="0" smtClean="0">
                <a:hlinkClick r:id="rId3"/>
              </a:rPr>
              <a:t> Георгий Осипович</a:t>
            </a:r>
            <a:r>
              <a:rPr lang="ru-RU" sz="2400" b="1" dirty="0" smtClean="0"/>
              <a:t> - о дидактике и педагогической технике</a:t>
            </a:r>
            <a:endParaRPr lang="ru-RU" sz="2400" dirty="0"/>
          </a:p>
        </p:txBody>
      </p:sp>
      <p:sp>
        <p:nvSpPr>
          <p:cNvPr id="12" name="Подзаголовок 11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5626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dirty="0" smtClean="0"/>
              <a:t>	</a:t>
            </a:r>
            <a:r>
              <a:rPr lang="ru-RU" sz="1800" dirty="0" smtClean="0"/>
              <a:t>В пособии рассматриваются различные аспекты создания и проведения </a:t>
            </a:r>
            <a:r>
              <a:rPr lang="ru-RU" sz="1800" dirty="0" err="1" smtClean="0"/>
              <a:t>мультимедийного</a:t>
            </a:r>
            <a:r>
              <a:rPr lang="ru-RU" sz="1800" dirty="0" smtClean="0"/>
              <a:t> урока: представлены дидактические требования, раскрываются этапы проектирования и конструирования учебного занятия, описываются технологические приёмы, способствующие повышению его эффективности.</a:t>
            </a:r>
            <a:endParaRPr lang="ru-RU" sz="1800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495800" cy="548640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1800" dirty="0" smtClean="0"/>
              <a:t>Эффективное управление учебным процессом невозможны без овладения механизмами чёткого и осмысленного построения системы целей. В пособии рассматриваются важнейшие вопросы практического </a:t>
            </a:r>
            <a:r>
              <a:rPr lang="ru-RU" sz="1800" dirty="0" err="1" smtClean="0"/>
              <a:t>целеполагания</a:t>
            </a:r>
            <a:r>
              <a:rPr lang="ru-RU" sz="1800" dirty="0" smtClean="0"/>
              <a:t> (виды целей, их иерархия, требования к формулировкам)</a:t>
            </a:r>
          </a:p>
          <a:p>
            <a:pPr marL="0">
              <a:spcBef>
                <a:spcPts val="0"/>
              </a:spcBef>
              <a:buNone/>
            </a:pPr>
            <a:endParaRPr lang="ru-RU" sz="1800" dirty="0" smtClean="0"/>
          </a:p>
          <a:p>
            <a:pPr marL="0">
              <a:spcBef>
                <a:spcPts val="0"/>
              </a:spcBef>
              <a:buNone/>
            </a:pPr>
            <a:endParaRPr lang="ru-RU" sz="1800" dirty="0" smtClean="0"/>
          </a:p>
          <a:p>
            <a:pPr marL="0">
              <a:spcBef>
                <a:spcPts val="0"/>
              </a:spcBef>
              <a:buNone/>
            </a:pPr>
            <a:endParaRPr lang="ru-RU" sz="1800" dirty="0"/>
          </a:p>
        </p:txBody>
      </p:sp>
      <p:pic>
        <p:nvPicPr>
          <p:cNvPr id="13" name="Рисунок 12" descr="http://www.uchmag.ru/upload/catalog/posob/1/1/1137_/cover_image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10000"/>
            <a:ext cx="19716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ww.uchmag.ru/upload/catalog/posob/2/7/2710_/cover_image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810000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Медиадидактика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Представлены </a:t>
            </a:r>
            <a:r>
              <a:rPr lang="ru-RU" b="1" i="1" dirty="0" smtClean="0"/>
              <a:t>методические материалы</a:t>
            </a:r>
            <a:r>
              <a:rPr lang="ru-RU" dirty="0" smtClean="0"/>
              <a:t>, а также </a:t>
            </a:r>
            <a:r>
              <a:rPr lang="ru-RU" b="1" i="1" dirty="0" smtClean="0"/>
              <a:t>приёмы </a:t>
            </a:r>
            <a:r>
              <a:rPr lang="ru-RU" b="1" i="1" dirty="0" err="1" smtClean="0"/>
              <a:t>медиадидактики</a:t>
            </a:r>
            <a:r>
              <a:rPr lang="ru-RU" dirty="0" smtClean="0"/>
              <a:t>. Цель их использования — сделать </a:t>
            </a:r>
            <a:r>
              <a:rPr lang="ru-RU" dirty="0" err="1" smtClean="0"/>
              <a:t>мультимедийные</a:t>
            </a:r>
            <a:r>
              <a:rPr lang="ru-RU" dirty="0" smtClean="0"/>
              <a:t> уроки более эффективными.</a:t>
            </a:r>
            <a:endParaRPr lang="ru-RU" dirty="0"/>
          </a:p>
        </p:txBody>
      </p:sp>
      <p:pic>
        <p:nvPicPr>
          <p:cNvPr id="5" name="Рисунок 4" descr="Medid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2819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dirty="0" smtClean="0">
                <a:solidFill>
                  <a:srgbClr val="43779D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rgbClr val="43779D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endParaRPr lang="ru-RU" sz="40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01980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hlinkClick r:id="rId2"/>
              </a:rPr>
              <a:t>Как усилить визуализацию на уроке</a:t>
            </a:r>
            <a:endParaRPr lang="ru-RU" b="1" dirty="0" smtClean="0"/>
          </a:p>
          <a:p>
            <a:r>
              <a:rPr lang="ru-RU" b="1" dirty="0" smtClean="0">
                <a:hlinkClick r:id="rId3"/>
              </a:rPr>
              <a:t>План урока как визуальный образ</a:t>
            </a:r>
            <a:endParaRPr lang="ru-RU" b="1" dirty="0" smtClean="0"/>
          </a:p>
          <a:p>
            <a:r>
              <a:rPr lang="ru-RU" b="1" dirty="0" smtClean="0">
                <a:hlinkClick r:id="rId4"/>
              </a:rPr>
              <a:t>Дидактические требования к </a:t>
            </a:r>
            <a:r>
              <a:rPr lang="ru-RU" b="1" dirty="0" err="1" smtClean="0">
                <a:hlinkClick r:id="rId4"/>
              </a:rPr>
              <a:t>видеолекциям</a:t>
            </a:r>
            <a:r>
              <a:rPr lang="ru-RU" b="1" dirty="0" smtClean="0">
                <a:hlinkClick r:id="rId4"/>
              </a:rPr>
              <a:t> и </a:t>
            </a:r>
            <a:r>
              <a:rPr lang="ru-RU" b="1" dirty="0" err="1" smtClean="0">
                <a:hlinkClick r:id="rId4"/>
              </a:rPr>
              <a:t>видеоурокам</a:t>
            </a:r>
            <a:endParaRPr lang="ru-RU" b="1" dirty="0" smtClean="0"/>
          </a:p>
          <a:p>
            <a:r>
              <a:rPr lang="ru-RU" b="1" dirty="0" err="1" smtClean="0">
                <a:hlinkClick r:id="rId5"/>
              </a:rPr>
              <a:t>Мультимедийный</a:t>
            </a:r>
            <a:r>
              <a:rPr lang="ru-RU" b="1" dirty="0" smtClean="0">
                <a:hlinkClick r:id="rId5"/>
              </a:rPr>
              <a:t> урок как мини-технология</a:t>
            </a:r>
            <a:endParaRPr lang="ru-RU" b="1" dirty="0" smtClean="0"/>
          </a:p>
          <a:p>
            <a:r>
              <a:rPr lang="ru-RU" b="1" dirty="0" smtClean="0">
                <a:hlinkClick r:id="rId6"/>
              </a:rPr>
              <a:t>Четыре принципа использования звука, видео и анимации в </a:t>
            </a:r>
            <a:r>
              <a:rPr lang="ru-RU" b="1" dirty="0" err="1" smtClean="0">
                <a:hlinkClick r:id="rId6"/>
              </a:rPr>
              <a:t>мультимедийном</a:t>
            </a:r>
            <a:r>
              <a:rPr lang="ru-RU" b="1" dirty="0" smtClean="0">
                <a:hlinkClick r:id="rId6"/>
              </a:rPr>
              <a:t> уроке</a:t>
            </a:r>
            <a:endParaRPr lang="ru-RU" b="1" dirty="0" smtClean="0"/>
          </a:p>
          <a:p>
            <a:r>
              <a:rPr lang="ru-RU" b="1" dirty="0" smtClean="0">
                <a:hlinkClick r:id="rId7"/>
              </a:rPr>
              <a:t>Шесть важнейших условий проведения </a:t>
            </a:r>
            <a:r>
              <a:rPr lang="ru-RU" b="1" dirty="0" err="1" smtClean="0">
                <a:hlinkClick r:id="rId7"/>
              </a:rPr>
              <a:t>мультимедийного</a:t>
            </a:r>
            <a:r>
              <a:rPr lang="ru-RU" b="1" dirty="0" smtClean="0">
                <a:hlinkClick r:id="rId7"/>
              </a:rPr>
              <a:t> урока</a:t>
            </a:r>
            <a:endParaRPr lang="ru-RU" b="1" dirty="0" smtClean="0"/>
          </a:p>
          <a:p>
            <a:r>
              <a:rPr lang="ru-RU" b="1" dirty="0" smtClean="0">
                <a:hlinkClick r:id="rId8"/>
              </a:rPr>
              <a:t>Текст в </a:t>
            </a:r>
            <a:r>
              <a:rPr lang="ru-RU" b="1" dirty="0" err="1" smtClean="0">
                <a:hlinkClick r:id="rId8"/>
              </a:rPr>
              <a:t>мультимедийном</a:t>
            </a:r>
            <a:r>
              <a:rPr lang="ru-RU" b="1" dirty="0" smtClean="0">
                <a:hlinkClick r:id="rId8"/>
              </a:rPr>
              <a:t> уроке</a:t>
            </a:r>
            <a:endParaRPr lang="ru-RU" b="1" dirty="0" smtClean="0"/>
          </a:p>
          <a:p>
            <a:r>
              <a:rPr lang="ru-RU" b="1" dirty="0" smtClean="0">
                <a:hlinkClick r:id="rId9"/>
              </a:rPr>
              <a:t>Шесть основных принципов предъявления наглядности на </a:t>
            </a:r>
            <a:r>
              <a:rPr lang="ru-RU" b="1" dirty="0" err="1" smtClean="0">
                <a:hlinkClick r:id="rId9"/>
              </a:rPr>
              <a:t>мультимедийном</a:t>
            </a:r>
            <a:r>
              <a:rPr lang="ru-RU" b="1" dirty="0" smtClean="0">
                <a:hlinkClick r:id="rId9"/>
              </a:rPr>
              <a:t> уроке</a:t>
            </a:r>
            <a:endParaRPr lang="ru-RU" b="1" dirty="0" smtClean="0"/>
          </a:p>
          <a:p>
            <a:r>
              <a:rPr lang="ru-RU" b="1" dirty="0" smtClean="0">
                <a:hlinkClick r:id="rId10"/>
              </a:rPr>
              <a:t>Как использовать интерактивную доску на все 100%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dirty="0" smtClean="0"/>
              <a:t>ПРИЁМЫ МЕДИАДИДАКТИКИ. </a:t>
            </a:r>
            <a:r>
              <a:rPr lang="ru-RU" sz="3100" b="1" dirty="0" smtClean="0"/>
              <a:t>Прием Лупа</a:t>
            </a:r>
            <a:br>
              <a:rPr lang="ru-RU" sz="3100" b="1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47800"/>
            <a:ext cx="4572000" cy="5410200"/>
          </a:xfrm>
        </p:spPr>
        <p:txBody>
          <a:bodyPr>
            <a:normAutofit fontScale="92500" lnSpcReduction="10000"/>
          </a:bodyPr>
          <a:lstStyle/>
          <a:p>
            <a:pPr fontAlgn="base">
              <a:buNone/>
            </a:pPr>
            <a:r>
              <a:rPr lang="ru-RU" sz="1400" dirty="0" smtClean="0"/>
              <a:t>	Н</a:t>
            </a:r>
            <a:r>
              <a:rPr lang="ru-RU" sz="2000" dirty="0" smtClean="0"/>
              <a:t>а уроке возникает необходимость сконцентрировать внимание учеников на детали иллюстрации, фрагмента текста и даже слова при сохранении их общей панорамы. Увеличение поможет ученикам обратить внимание на какие-то частности, невидимые на общем полотне.</a:t>
            </a:r>
          </a:p>
          <a:p>
            <a:pPr fontAlgn="base">
              <a:buNone/>
            </a:pPr>
            <a:r>
              <a:rPr lang="ru-RU" sz="2000" b="1" i="1" dirty="0" smtClean="0"/>
              <a:t>	Как это сделать?</a:t>
            </a:r>
            <a:endParaRPr lang="ru-RU" sz="2000" dirty="0" smtClean="0"/>
          </a:p>
          <a:p>
            <a:pPr fontAlgn="base">
              <a:buNone/>
            </a:pPr>
            <a:r>
              <a:rPr lang="ru-RU" sz="2000" i="1" dirty="0" smtClean="0"/>
              <a:t>	Шаг первый</a:t>
            </a:r>
            <a:r>
              <a:rPr lang="ru-RU" sz="2000" dirty="0" smtClean="0"/>
              <a:t>. Демонстрируется все историческое полотно.</a:t>
            </a:r>
          </a:p>
          <a:p>
            <a:pPr fontAlgn="base">
              <a:buNone/>
            </a:pPr>
            <a:r>
              <a:rPr lang="ru-RU" sz="2000" i="1" dirty="0" smtClean="0"/>
              <a:t>	Шаг второй</a:t>
            </a:r>
            <a:r>
              <a:rPr lang="ru-RU" sz="2000" dirty="0" smtClean="0"/>
              <a:t>. По щелчку появляется увеличенный фрагмент.</a:t>
            </a:r>
            <a:r>
              <a:rPr lang="ru-RU" sz="2000" dirty="0" smtClean="0">
                <a:hlinkClick r:id="rId2"/>
              </a:rPr>
              <a:t>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	Для этого достаточно скопировать на другой слайд общий рисунок, вырезать необходимый фрагмент и увеличить его. Эффект анимации — «проявление с увеличением» </a:t>
            </a:r>
          </a:p>
          <a:p>
            <a:endParaRPr lang="ru-RU" sz="1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572000" cy="4525963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4" name="Рисунок 3" descr="Strelez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60020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ПРИЁМЫ МЕДИАДИДАКТИКИ. Приём ЭКРАН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562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Выполняется в программе </a:t>
            </a:r>
            <a:r>
              <a:rPr lang="ru-RU" b="1" dirty="0" err="1" smtClean="0"/>
              <a:t>PowerPoint</a:t>
            </a:r>
            <a:r>
              <a:rPr lang="ru-RU" b="1" dirty="0" smtClean="0"/>
              <a:t>.</a:t>
            </a:r>
            <a:r>
              <a:rPr lang="ru-RU" dirty="0" smtClean="0"/>
              <a:t> Размещаем справа «экран». Небольшие иконки выполняют роль </a:t>
            </a:r>
            <a:r>
              <a:rPr lang="ru-RU" i="1" dirty="0" smtClean="0"/>
              <a:t>гиперссылок</a:t>
            </a:r>
            <a:r>
              <a:rPr lang="ru-RU" dirty="0" smtClean="0"/>
              <a:t> на изображения. </a:t>
            </a:r>
          </a:p>
          <a:p>
            <a:pPr>
              <a:buNone/>
            </a:pPr>
            <a:r>
              <a:rPr lang="ru-RU" dirty="0" smtClean="0"/>
              <a:t>	Ниже создаем столько слайдов, сколько будет изображений.</a:t>
            </a:r>
          </a:p>
          <a:p>
            <a:pPr>
              <a:buNone/>
            </a:pPr>
            <a:r>
              <a:rPr lang="ru-RU" dirty="0" smtClean="0"/>
              <a:t>	Создаём на первом слайде кнопку «Завершить показ слайдов».</a:t>
            </a:r>
          </a:p>
          <a:p>
            <a:pPr>
              <a:buNone/>
            </a:pPr>
            <a:r>
              <a:rPr lang="ru-RU" dirty="0" smtClean="0"/>
              <a:t>	Суть данного приёма заключается в том, что создаётся </a:t>
            </a:r>
            <a:r>
              <a:rPr lang="ru-RU" b="1" dirty="0" smtClean="0"/>
              <a:t>полное ощущение одной многоуровневой </a:t>
            </a:r>
            <a:r>
              <a:rPr lang="ru-RU" b="1" dirty="0" err="1" smtClean="0"/>
              <a:t>диосцены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ekran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4191000"/>
            <a:ext cx="30480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skrin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1242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Технологический приём ТРАФАРЕТ</a:t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Важно, чтобы контроль знаний был неутомительным, неоднообразным и в то же время оперативным. Многие из учителей пользовались трафаретом для проверки правильных ответов в бумажном варианте.</a:t>
            </a:r>
            <a:endParaRPr lang="ru-RU" dirty="0"/>
          </a:p>
        </p:txBody>
      </p:sp>
      <p:pic>
        <p:nvPicPr>
          <p:cNvPr id="5" name="Содержимое 4" descr="traf`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62400"/>
            <a:ext cx="34671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3793" name="Object 1"/>
          <p:cNvGraphicFramePr>
            <a:graphicFrameLocks noChangeAspect="1"/>
          </p:cNvGraphicFramePr>
          <p:nvPr/>
        </p:nvGraphicFramePr>
        <p:xfrm>
          <a:off x="4953000" y="1066800"/>
          <a:ext cx="36068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Слайд" r:id="rId4" imgW="4570541" imgH="3427323" progId="PowerPoint.Slide.12">
                  <p:embed/>
                </p:oleObj>
              </mc:Choice>
              <mc:Fallback>
                <p:oleObj name="Слайд" r:id="rId4" imgW="4570541" imgH="342732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066800"/>
                        <a:ext cx="3606800" cy="270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dirty="0" smtClean="0"/>
              <a:t>рубрика: </a:t>
            </a:r>
            <a:r>
              <a:rPr lang="ru-RU" sz="3100" u="sng" dirty="0" smtClean="0">
                <a:hlinkClick r:id="rId2"/>
              </a:rPr>
              <a:t>авторская коллекция</a:t>
            </a:r>
            <a:r>
              <a:rPr lang="ru-RU" sz="3100" dirty="0" smtClean="0"/>
              <a:t>, </a:t>
            </a:r>
            <a:r>
              <a:rPr lang="ru-RU" sz="3100" u="sng" dirty="0" smtClean="0">
                <a:hlinkClick r:id="rId3"/>
              </a:rPr>
              <a:t>коллекции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495800" cy="5486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 Целью создания шаблона была разработка такого ресурса, который легко могли использовать учителя, слабо владеющие техникой гиперссылок и триггеров. </a:t>
            </a:r>
          </a:p>
          <a:p>
            <a:pPr>
              <a:buNone/>
            </a:pPr>
            <a:r>
              <a:rPr lang="ru-RU" dirty="0" smtClean="0"/>
              <a:t>	В данной игре вы можете ввести 48 своих вопросов по трем темам. Вы можете менять фон шаблона, вставлять неактивные объекты, которые не повлияют на алгоритм игры: изображения, формулы, текст.</a:t>
            </a:r>
            <a:endParaRPr lang="ru-RU" dirty="0"/>
          </a:p>
        </p:txBody>
      </p:sp>
      <p:pic>
        <p:nvPicPr>
          <p:cNvPr id="6" name="Рисунок 5" descr="tex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95400"/>
            <a:ext cx="3352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koleso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40005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 всем вопросам обращаться к методистам </a:t>
            </a:r>
            <a:r>
              <a:rPr lang="ru-RU" sz="2400" smtClean="0"/>
              <a:t>КРИПКиПРО</a:t>
            </a:r>
            <a:endParaRPr lang="ru-RU" sz="2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5908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Новоселова Валентина Прокопьевна, методист по </a:t>
            </a:r>
            <a:r>
              <a:rPr lang="ru-RU" smtClean="0"/>
              <a:t>изобразительному искусству и</a:t>
            </a:r>
            <a:r>
              <a:rPr lang="ru-RU" smtClean="0"/>
              <a:t> </a:t>
            </a:r>
            <a:r>
              <a:rPr lang="ru-RU" dirty="0" smtClean="0"/>
              <a:t>МХК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ru-RU" dirty="0" smtClean="0"/>
              <a:t>8-950-264-7503, </a:t>
            </a:r>
            <a:r>
              <a:rPr lang="en-US" dirty="0" smtClean="0"/>
              <a:t>novoselova_valen@mail.ru</a:t>
            </a:r>
            <a:r>
              <a:rPr lang="en-US" dirty="0" smtClean="0"/>
              <a:t>)</a:t>
            </a:r>
            <a:endParaRPr lang="ru-RU" dirty="0" smtClean="0"/>
          </a:p>
          <a:p>
            <a:r>
              <a:rPr lang="ru-RU" dirty="0" smtClean="0"/>
              <a:t>Шаталова Ирина Леонидовна, методист по музыке </a:t>
            </a:r>
            <a:r>
              <a:rPr lang="ru-RU" dirty="0" smtClean="0"/>
              <a:t>( 8-904-575-7142, </a:t>
            </a:r>
            <a:r>
              <a:rPr lang="en-US" dirty="0" smtClean="0"/>
              <a:t>shatalova</a:t>
            </a:r>
            <a:r>
              <a:rPr lang="en-US" dirty="0" smtClean="0"/>
              <a:t>.irina.56@</a:t>
            </a:r>
            <a:r>
              <a:rPr lang="en-US" dirty="0"/>
              <a:t>mail.ru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000" b="1" i="1" dirty="0" smtClean="0"/>
              <a:t>  </a:t>
            </a:r>
            <a:r>
              <a:rPr lang="ru-RU" sz="4000" b="1" i="1" dirty="0" smtClean="0">
                <a:solidFill>
                  <a:srgbClr val="7030A0"/>
                </a:solidFill>
              </a:rPr>
              <a:t>Формирование, развитие и оценка личностных и </a:t>
            </a:r>
            <a:r>
              <a:rPr lang="ru-RU" sz="4000" b="1" i="1" dirty="0" err="1" smtClean="0">
                <a:solidFill>
                  <a:srgbClr val="7030A0"/>
                </a:solidFill>
              </a:rPr>
              <a:t>метапредметных</a:t>
            </a:r>
            <a:r>
              <a:rPr lang="ru-RU" sz="4000" b="1" i="1" dirty="0" smtClean="0">
                <a:solidFill>
                  <a:srgbClr val="7030A0"/>
                </a:solidFill>
              </a:rPr>
              <a:t> результатов в рамках освоения учащимися основной образовательной программы по предмету «Музыка» («Изобразительное искусство», «Мировая  художественная культура»)</a:t>
            </a:r>
            <a:endParaRPr lang="ru-RU" sz="40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/>
              <a:t>	</a:t>
            </a:r>
            <a:r>
              <a:rPr lang="ru-RU" sz="4000" b="1" i="1" dirty="0" smtClean="0">
                <a:solidFill>
                  <a:srgbClr val="7030A0"/>
                </a:solidFill>
              </a:rPr>
              <a:t>Использование ИКТ на уроках музыки (изобразительного искусства, мировой  художественной культуры) в условиях реализации ФГОС ООО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/>
              <a:t>	</a:t>
            </a:r>
            <a:r>
              <a:rPr lang="ru-RU" sz="4000" b="1" i="1" dirty="0" smtClean="0">
                <a:solidFill>
                  <a:srgbClr val="7030A0"/>
                </a:solidFill>
              </a:rPr>
              <a:t>Активизация деятельности учащихся на уроке музыки (изобразительного искусства, мировой  художественной культуры) : формы, приёмы и методы работы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sz="4000" b="1" i="1" dirty="0" smtClean="0">
                <a:solidFill>
                  <a:srgbClr val="7030A0"/>
                </a:solidFill>
              </a:rPr>
              <a:t>Проектирование современного урока  музыки (изобразительного искусства, мировой  художественной культуры) в аспекте требований ФГОС  к  достижению образовательных результатов учащихся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Ключевые темы</a:t>
            </a:r>
            <a:r>
              <a:rPr lang="ru-RU" dirty="0" smtClean="0"/>
              <a:t> итоговых работ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	</a:t>
            </a:r>
            <a:r>
              <a:rPr lang="ru-RU" b="1" i="1" dirty="0" smtClean="0"/>
              <a:t> </a:t>
            </a:r>
            <a:r>
              <a:rPr lang="ru-RU" sz="4000" b="1" i="1" dirty="0" smtClean="0">
                <a:solidFill>
                  <a:srgbClr val="7030A0"/>
                </a:solidFill>
              </a:rPr>
              <a:t>Проектирование рабочей программы по предмету и программы внеурочной деятельности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Авторские технологии в предметной области искусства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Маслова, Л. П. Педагогика искусства. – Новосибирск: 2000. – 125 с. ил. </a:t>
            </a:r>
            <a:endParaRPr lang="ru-RU" sz="2000" dirty="0"/>
          </a:p>
        </p:txBody>
      </p:sp>
      <p:pic>
        <p:nvPicPr>
          <p:cNvPr id="4" name="Объект 3" descr="C:\Users\k201\AppData\Local\Microsoft\Windows\INetCache\Content.Word\20160701_0818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0964" y="2270654"/>
            <a:ext cx="5127890" cy="4091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3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7381" y="0"/>
            <a:ext cx="9106619" cy="1417638"/>
          </a:xfrm>
        </p:spPr>
        <p:txBody>
          <a:bodyPr>
            <a:normAutofit/>
          </a:bodyPr>
          <a:lstStyle/>
          <a:p>
            <a:pPr algn="l"/>
            <a:r>
              <a:rPr lang="ru-RU" sz="2000" dirty="0" err="1" smtClean="0"/>
              <a:t>Сизова</a:t>
            </a:r>
            <a:r>
              <a:rPr lang="ru-RU" sz="2000" dirty="0" smtClean="0"/>
              <a:t>, Л. С. Теоретические основы методики музыкального воспитания в школе </a:t>
            </a:r>
            <a:r>
              <a:rPr lang="en-US" sz="2000" dirty="0" smtClean="0"/>
              <a:t>[</a:t>
            </a:r>
            <a:r>
              <a:rPr lang="ru-RU" sz="2000" dirty="0" smtClean="0"/>
              <a:t>Текст</a:t>
            </a:r>
            <a:r>
              <a:rPr lang="en-US" sz="2000" dirty="0" smtClean="0"/>
              <a:t>]</a:t>
            </a:r>
            <a:r>
              <a:rPr lang="ru-RU" sz="2000" dirty="0" smtClean="0"/>
              <a:t> : Учебное пособие для преподавателей и студентов педагогических учебных заведений. / Л. С. </a:t>
            </a:r>
            <a:r>
              <a:rPr lang="ru-RU" sz="2000" dirty="0" err="1" smtClean="0"/>
              <a:t>Сизова</a:t>
            </a:r>
            <a:r>
              <a:rPr lang="ru-RU" sz="2000" dirty="0" smtClean="0"/>
              <a:t> – М.: Институт практической психологии, 1997. – 104 с.</a:t>
            </a:r>
            <a:endParaRPr lang="ru-RU" sz="2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62906"/>
            <a:ext cx="5867400" cy="4400550"/>
          </a:xfrm>
        </p:spPr>
      </p:pic>
      <p:pic>
        <p:nvPicPr>
          <p:cNvPr id="12" name="Объект 11" descr="C:\Users\k201\AppData\Local\Microsoft\Windows\INetCache\Content.Word\20160701_121028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3016" y="2326241"/>
            <a:ext cx="4400549" cy="3073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7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541</Words>
  <Application>Microsoft Office PowerPoint</Application>
  <PresentationFormat>Экран (4:3)</PresentationFormat>
  <Paragraphs>89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Georgia</vt:lpstr>
      <vt:lpstr>Times New Roman</vt:lpstr>
      <vt:lpstr>Office Theme</vt:lpstr>
      <vt:lpstr>Слайд</vt:lpstr>
      <vt:lpstr>Документ</vt:lpstr>
      <vt:lpstr>Презентация PowerPoint</vt:lpstr>
      <vt:lpstr>Ключевые темы итоговых работ</vt:lpstr>
      <vt:lpstr>Ключевые темы итоговых работ</vt:lpstr>
      <vt:lpstr>Ключевые темы итоговых работ</vt:lpstr>
      <vt:lpstr>Ключевые темы итоговых работ</vt:lpstr>
      <vt:lpstr>Ключевые темы итоговых работ</vt:lpstr>
      <vt:lpstr>Ключевые темы итоговых работ</vt:lpstr>
      <vt:lpstr>Авторские технологии в предметной области искусства Маслова, Л. П. Педагогика искусства. – Новосибирск: 2000. – 125 с. ил. </vt:lpstr>
      <vt:lpstr>Сизова, Л. С. Теоретические основы методики музыкального воспитания в школе [Текст] : Учебное пособие для преподавателей и студентов педагогических учебных заведений. / Л. С. Сизова – М.: Институт практической психологии, 1997. – 104 с.</vt:lpstr>
      <vt:lpstr>Авторские технологии в предметной области искусства</vt:lpstr>
      <vt:lpstr>  Григорьев, Д. В. Внеурочная деятельность школьников. Методический конструктор [Текст]: пособие для учителя / Д. В. Григорьев, П. В. Степанов. – Просвещение, 2010. - 223 с. –  (Стандарты второго поколения) Пьянкова, Н. И. Изобразительное искусство в современной школе [Текст] / Н. И. Пьянкова, - М. : Просвещение, 2006.- 176 с- (Библиотека учителя. Изобразительное искусство)  </vt:lpstr>
      <vt:lpstr>Методические пособия изданные в КРИПКиПРО по преподаванию предметной области «Искусство»</vt:lpstr>
      <vt:lpstr>   Реализация требований ФГОС начального и основного общего образования: художественно-эстетическое направление (музыка) [Текст] : методические материалы : в 2 частях / сост.: Н. П. Сокольникова, И. Л. Шаталова. – Кемерово, 2014. – Ч. 1. – 129 с. (Серия «Реализация ФГОС общего образования»). Художественно-эстетическое и музыкальное образование учащихся в условиях реализации требований ФГОС ООО Учебно-методическое пособие [Текст] : методические материалы  / сост.: В. П. Новоселова, И. Л. Шаталова. – Кемерово, 2015. – 260 с. (Серия «Реализация ФГОС общего образования»).   </vt:lpstr>
      <vt:lpstr> Организация контроля и оценки качества знаний обучающихся по предметам «Изобразительное искусство» и «Мировая художественная культура» в соответствии с требованиями ФГОС общего образования [Текст] : методические материалы / сост.: В. П. Новоселова, Т. Ю. Казарина, М. М. Шевцова. – Кемерово : Изд-во КРИПКиПРО, 2015. –  69 с. (Серия «Реализация ФГОС общего образования»</vt:lpstr>
      <vt:lpstr>Пример на электронном носители к методическим материалам «Организация контроля и оценки качества знаний обучающихся по предметам «Изобразительное искусство» и «Мировая художественная культура» в соответствии с требованиями ФГОС общего образования»</vt:lpstr>
      <vt:lpstr> Электронный адрес Депозитария  http://centrdot.kuz-edu.ru/ </vt:lpstr>
      <vt:lpstr>Презентация PowerPoint</vt:lpstr>
      <vt:lpstr>Презентация PowerPoint</vt:lpstr>
      <vt:lpstr>Презентация PowerPoint</vt:lpstr>
      <vt:lpstr>Дидактор - сайт и блог учителя и педагога.  Аствацатуров Георгий Осипович - о дидактике и педагогической технике</vt:lpstr>
      <vt:lpstr>Дидактор - сайт и блог учителя и педагога.  Аствацатуров Георгий Осипович - о дидактике и педагогической технике</vt:lpstr>
      <vt:lpstr>Медиадидактика</vt:lpstr>
      <vt:lpstr> </vt:lpstr>
      <vt:lpstr> ПРИЁМЫ МЕДИАДИДАКТИКИ. Прием Лупа </vt:lpstr>
      <vt:lpstr>ПРИЁМЫ МЕДИАДИДАКТИКИ. Приём ЭКРАН</vt:lpstr>
      <vt:lpstr>Технологический приём ТРАФАРЕТ </vt:lpstr>
      <vt:lpstr> рубрика: авторская коллекция, коллекции </vt:lpstr>
      <vt:lpstr>По всем вопросам обращаться к методистам КРИПКиПРО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Jei Klein</dc:creator>
  <cp:lastModifiedBy>k201</cp:lastModifiedBy>
  <cp:revision>57</cp:revision>
  <dcterms:created xsi:type="dcterms:W3CDTF">2006-08-16T00:00:00Z</dcterms:created>
  <dcterms:modified xsi:type="dcterms:W3CDTF">2016-07-01T05:20:59Z</dcterms:modified>
</cp:coreProperties>
</file>