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7" r:id="rId4"/>
    <p:sldId id="263" r:id="rId5"/>
    <p:sldId id="264" r:id="rId6"/>
    <p:sldId id="269" r:id="rId7"/>
    <p:sldId id="268" r:id="rId8"/>
    <p:sldId id="291" r:id="rId9"/>
    <p:sldId id="281" r:id="rId10"/>
    <p:sldId id="303" r:id="rId11"/>
    <p:sldId id="266" r:id="rId12"/>
    <p:sldId id="271" r:id="rId13"/>
    <p:sldId id="302" r:id="rId14"/>
    <p:sldId id="267" r:id="rId15"/>
    <p:sldId id="289" r:id="rId16"/>
    <p:sldId id="275" r:id="rId17"/>
    <p:sldId id="306" r:id="rId18"/>
    <p:sldId id="278" r:id="rId19"/>
    <p:sldId id="274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1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44;&#1054;\&#1069;&#1055;\&#1050;&#1085;&#1080;&#1075;&#1072;1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5;&#1092;&#1086;&#1088;&#1084;&#1072;&#1090;&#1080;&#1082;&#1072;1\Documents\&#1069;&#1055;\&#1050;&#1085;&#1080;&#1075;&#1072;1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i="0" baseline="0" dirty="0" smtClean="0">
                <a:effectLst/>
              </a:rPr>
              <a:t>Использование </a:t>
            </a:r>
            <a:r>
              <a:rPr lang="ru-RU" sz="1400" b="1" i="0" baseline="0" dirty="0">
                <a:effectLst/>
              </a:rPr>
              <a:t>инновационных ИТ в образовательном процессе</a:t>
            </a:r>
            <a:endParaRPr lang="ru-RU" sz="1400" dirty="0">
              <a:effectLst/>
            </a:endParaRPr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65E-2"/>
          <c:y val="9.2592592592592685E-2"/>
          <c:w val="0.70189020122484713"/>
          <c:h val="0.89814814814814836"/>
        </c:manualLayout>
      </c:layout>
      <c:pie3DChart>
        <c:varyColors val="1"/>
        <c:ser>
          <c:idx val="0"/>
          <c:order val="0"/>
          <c:explosion val="25"/>
          <c:cat>
            <c:strRef>
              <c:f>Лист2!$A$17:$A$18</c:f>
              <c:strCache>
                <c:ptCount val="2"/>
                <c:pt idx="0">
                  <c:v>используют</c:v>
                </c:pt>
                <c:pt idx="1">
                  <c:v>не используют</c:v>
                </c:pt>
              </c:strCache>
            </c:strRef>
          </c:cat>
          <c:val>
            <c:numRef>
              <c:f>Лист2!$B$17:$B$18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Использование</a:t>
            </a:r>
            <a:r>
              <a:rPr lang="ru-RU" sz="1400" baseline="0" dirty="0" smtClean="0"/>
              <a:t> </a:t>
            </a:r>
            <a:r>
              <a:rPr lang="ru-RU" sz="1400" baseline="0" dirty="0"/>
              <a:t>инновационных ИТ в образовательном процессе</a:t>
            </a:r>
            <a:endParaRPr lang="ru-RU" sz="1400" dirty="0"/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22222222222233E-2"/>
          <c:y val="9.7222222222222224E-2"/>
          <c:w val="0.70189020122484713"/>
          <c:h val="0.89814814814814814"/>
        </c:manualLayout>
      </c:layout>
      <c:pie3DChart>
        <c:varyColors val="1"/>
        <c:ser>
          <c:idx val="0"/>
          <c:order val="0"/>
          <c:explosion val="12"/>
          <c:cat>
            <c:strRef>
              <c:f>Лист2!$F$2:$F$4</c:f>
              <c:strCache>
                <c:ptCount val="3"/>
                <c:pt idx="0">
                  <c:v>используют</c:v>
                </c:pt>
                <c:pt idx="1">
                  <c:v>редко</c:v>
                </c:pt>
                <c:pt idx="2">
                  <c:v>не используют</c:v>
                </c:pt>
              </c:strCache>
            </c:strRef>
          </c:cat>
          <c:val>
            <c:numRef>
              <c:f>Лист2!$G$2:$G$4</c:f>
              <c:numCache>
                <c:formatCode>General</c:formatCode>
                <c:ptCount val="3"/>
                <c:pt idx="0">
                  <c:v>54</c:v>
                </c:pt>
                <c:pt idx="1">
                  <c:v>24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9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3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1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2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0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0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BA84-DBD3-442C-8415-C87940276454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64B1-2DA3-482C-B0F1-530F93E77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5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424936" cy="1470025"/>
          </a:xfrm>
        </p:spPr>
        <p:txBody>
          <a:bodyPr>
            <a:no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О </a:t>
            </a:r>
            <a:r>
              <a:rPr lang="ru-RU" sz="3600" b="1" dirty="0"/>
              <a:t>работе </a:t>
            </a:r>
            <a:r>
              <a:rPr lang="ru-RU" sz="3600" b="1" dirty="0" smtClean="0"/>
              <a:t>региональной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инновационной </a:t>
            </a:r>
            <a:r>
              <a:rPr lang="ru-RU" sz="3600" b="1" dirty="0" smtClean="0"/>
              <a:t>площадки</a:t>
            </a:r>
            <a:br>
              <a:rPr lang="ru-RU" sz="3600" b="1" dirty="0" smtClean="0"/>
            </a:br>
            <a:r>
              <a:rPr lang="ru-RU" sz="3600" b="1" dirty="0" smtClean="0"/>
              <a:t>на </a:t>
            </a:r>
            <a:r>
              <a:rPr lang="ru-RU" sz="3600" b="1" dirty="0"/>
              <a:t>базе МБОУ СОШ № </a:t>
            </a:r>
            <a:r>
              <a:rPr lang="ru-RU" sz="3600" b="1" dirty="0" smtClean="0"/>
              <a:t>22 г.Междуреченска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за </a:t>
            </a:r>
            <a:r>
              <a:rPr lang="ru-RU" sz="3600" b="1" dirty="0" smtClean="0"/>
              <a:t>2013-2016 гг.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89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6"/>
    </mc:Choice>
    <mc:Fallback xmlns="">
      <p:transition spd="slow" advTm="148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84368" cy="63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Дистанционный курс</a:t>
            </a:r>
            <a:br>
              <a:rPr lang="ru-RU" sz="2400" b="1" dirty="0" smtClean="0"/>
            </a:br>
            <a:r>
              <a:rPr lang="ru-RU" sz="2400" b="1" dirty="0" smtClean="0"/>
              <a:t>«Нескучно о </a:t>
            </a:r>
            <a:r>
              <a:rPr lang="ru-RU" sz="2400" b="1" dirty="0"/>
              <a:t>«</a:t>
            </a:r>
            <a:r>
              <a:rPr lang="ru-RU" sz="2400" b="1" dirty="0" smtClean="0"/>
              <a:t>Фотоэффекте»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028" y="3789040"/>
            <a:ext cx="2611468" cy="136815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err="1" smtClean="0"/>
              <a:t>Плетникова</a:t>
            </a:r>
            <a:r>
              <a:rPr lang="ru-RU" sz="2000" b="1" dirty="0" smtClean="0"/>
              <a:t> </a:t>
            </a:r>
          </a:p>
          <a:p>
            <a:pPr marL="0" lvl="0" indent="0" algn="ctr">
              <a:buNone/>
            </a:pPr>
            <a:r>
              <a:rPr lang="ru-RU" sz="2000" b="1" dirty="0" smtClean="0"/>
              <a:t>Татьяна </a:t>
            </a:r>
            <a:r>
              <a:rPr lang="ru-RU" sz="2000" b="1" dirty="0" smtClean="0"/>
              <a:t>Анатольевна, </a:t>
            </a:r>
          </a:p>
          <a:p>
            <a:pPr marL="0" lvl="0" indent="0" algn="ctr">
              <a:buNone/>
            </a:pPr>
            <a:r>
              <a:rPr lang="ru-RU" sz="2000" b="1" dirty="0" smtClean="0"/>
              <a:t>учитель физики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93211"/>
            <a:ext cx="1872208" cy="25172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" r="21250" b="9961"/>
          <a:stretch/>
        </p:blipFill>
        <p:spPr bwMode="auto">
          <a:xfrm>
            <a:off x="251519" y="1514261"/>
            <a:ext cx="5574749" cy="47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834" r="34175" b="31864"/>
          <a:stretch/>
        </p:blipFill>
        <p:spPr bwMode="auto">
          <a:xfrm>
            <a:off x="5017752" y="4519853"/>
            <a:ext cx="1617032" cy="2223867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4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Дистанционный курс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smtClean="0"/>
              <a:t>Кислородсодержащие органические соединения в жизни человека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96192" y="4005064"/>
            <a:ext cx="2719624" cy="14401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Калиновская</a:t>
            </a:r>
          </a:p>
          <a:p>
            <a:pPr marL="0" lvl="0" indent="0" algn="ctr">
              <a:buNone/>
            </a:pPr>
            <a:r>
              <a:rPr lang="ru-RU" sz="2000" b="1" dirty="0" smtClean="0"/>
              <a:t>Татьяна </a:t>
            </a:r>
            <a:r>
              <a:rPr lang="ru-RU" sz="2000" b="1" dirty="0" smtClean="0"/>
              <a:t>Борисовна,</a:t>
            </a:r>
          </a:p>
          <a:p>
            <a:pPr marL="0" lvl="0" indent="0" algn="ctr">
              <a:buNone/>
            </a:pPr>
            <a:r>
              <a:rPr lang="ru-RU" sz="2000" b="1" dirty="0" smtClean="0"/>
              <a:t>учитель химии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92685" y="1659644"/>
            <a:ext cx="2365945" cy="201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03242"/>
            <a:ext cx="5798418" cy="46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Дистанционный курс</a:t>
            </a:r>
            <a:br>
              <a:rPr lang="ru-RU" sz="2400" b="1" dirty="0" smtClean="0"/>
            </a:br>
            <a:r>
              <a:rPr lang="ru-RU" sz="2400" b="1" dirty="0" smtClean="0"/>
              <a:t>«Профессиональное самоопределение»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403649"/>
            <a:ext cx="8352927" cy="5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Дистанционный курс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Я - </a:t>
            </a:r>
            <a:r>
              <a:rPr lang="ru-RU" sz="2400" b="1" dirty="0" smtClean="0"/>
              <a:t>программист»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512095"/>
            <a:ext cx="5390356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77079" y="3129748"/>
            <a:ext cx="2997421" cy="15216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Бугаенко</a:t>
            </a:r>
          </a:p>
          <a:p>
            <a:pPr marL="0" lvl="0" indent="0" algn="ctr">
              <a:buNone/>
            </a:pPr>
            <a:r>
              <a:rPr lang="ru-RU" sz="2000" b="1" dirty="0" smtClean="0"/>
              <a:t>Евгения </a:t>
            </a:r>
            <a:r>
              <a:rPr lang="ru-RU" sz="2000" b="1" dirty="0" smtClean="0"/>
              <a:t>Валентиновна,</a:t>
            </a:r>
          </a:p>
          <a:p>
            <a:pPr marL="0" lvl="0" indent="0" algn="ctr">
              <a:buNone/>
            </a:pPr>
            <a:r>
              <a:rPr lang="ru-RU" sz="2000" b="1" dirty="0" smtClean="0"/>
              <a:t>учитель информатики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186763" y="780901"/>
            <a:ext cx="2464693" cy="200025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90558"/>
            <a:ext cx="1793111" cy="27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Дистанционный курс</a:t>
            </a:r>
            <a:br>
              <a:rPr lang="ru-RU" sz="2400" b="1" dirty="0" smtClean="0"/>
            </a:br>
            <a:r>
              <a:rPr lang="ru-RU" sz="2400" b="1" dirty="0" smtClean="0"/>
              <a:t>«Страноведение. Англоговорящие страны»</a:t>
            </a:r>
            <a:endParaRPr lang="ru-RU" sz="2400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2952328" cy="151216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err="1" smtClean="0"/>
              <a:t>Аркатова</a:t>
            </a:r>
            <a:endParaRPr lang="ru-RU" sz="2000" b="1" dirty="0" smtClean="0"/>
          </a:p>
          <a:p>
            <a:pPr marL="0" lvl="0" indent="0" algn="ctr">
              <a:buNone/>
            </a:pPr>
            <a:r>
              <a:rPr lang="ru-RU" sz="2000" b="1" dirty="0" smtClean="0"/>
              <a:t>Мария </a:t>
            </a:r>
            <a:r>
              <a:rPr lang="ru-RU" sz="2000" b="1" dirty="0" smtClean="0"/>
              <a:t>Александровна,</a:t>
            </a:r>
          </a:p>
          <a:p>
            <a:pPr marL="0" lvl="0" indent="0" algn="ctr">
              <a:buNone/>
            </a:pPr>
            <a:r>
              <a:rPr lang="ru-RU" sz="2000" b="1" dirty="0" smtClean="0"/>
              <a:t>учитель </a:t>
            </a:r>
          </a:p>
          <a:p>
            <a:pPr marL="0" lvl="0" indent="0" algn="ctr">
              <a:buNone/>
            </a:pPr>
            <a:r>
              <a:rPr lang="ru-RU" sz="2000" b="1" dirty="0" smtClean="0"/>
              <a:t>английского языка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4387"/>
            <a:ext cx="4809969" cy="3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mage.jimcdn.com/app/cms/image/transf/dimension=120x1024:format=jpg/path/saf1ce11549113947/image/ied29e272e4a6cf4b/version/138765233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0192"/>
            <a:ext cx="2016225" cy="24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99006"/>
            <a:ext cx="6252479" cy="342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0665" y="3284984"/>
            <a:ext cx="4963583" cy="33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015" y="57448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Дистанционные курсы</a:t>
            </a:r>
            <a:br>
              <a:rPr lang="ru-RU" sz="2400" b="1" dirty="0" smtClean="0"/>
            </a:br>
            <a:r>
              <a:rPr lang="ru-RU" sz="2400" b="1" dirty="0" smtClean="0"/>
              <a:t>«Подготовка к олимпиаде по литературе»</a:t>
            </a:r>
          </a:p>
          <a:p>
            <a:r>
              <a:rPr lang="ru-RU" sz="2400" b="1" dirty="0" smtClean="0"/>
              <a:t>И «Повторим орфографию»</a:t>
            </a:r>
            <a:endParaRPr lang="ru-RU" sz="24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419791" y="2925071"/>
            <a:ext cx="2746648" cy="170303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err="1" smtClean="0"/>
              <a:t>Омутова</a:t>
            </a:r>
            <a:r>
              <a:rPr lang="ru-RU" sz="2000" b="1" dirty="0" smtClean="0"/>
              <a:t> </a:t>
            </a:r>
          </a:p>
          <a:p>
            <a:pPr marL="0" lvl="0" indent="0" algn="ctr">
              <a:buNone/>
            </a:pPr>
            <a:r>
              <a:rPr lang="ru-RU" sz="2000" b="1" dirty="0" smtClean="0"/>
              <a:t>Марина </a:t>
            </a:r>
            <a:r>
              <a:rPr lang="ru-RU" sz="2000" b="1" dirty="0" smtClean="0"/>
              <a:t>Львовна,</a:t>
            </a:r>
          </a:p>
          <a:p>
            <a:pPr marL="0" lvl="0" indent="0" algn="ctr">
              <a:buNone/>
            </a:pPr>
            <a:r>
              <a:rPr lang="ru-RU" sz="2000" b="1" dirty="0" smtClean="0"/>
              <a:t>учитель русского языка и литературы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933563"/>
            <a:ext cx="2121751" cy="1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Диссеминация опыта инновационной деятельности 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582" y="4149080"/>
            <a:ext cx="1741690" cy="23966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179134" y="1206738"/>
            <a:ext cx="1881367" cy="2704466"/>
          </a:xfrm>
          <a:prstGeom prst="rect">
            <a:avLst/>
          </a:prstGeom>
        </p:spPr>
      </p:pic>
      <p:pic>
        <p:nvPicPr>
          <p:cNvPr id="25" name="Рисунок 24" descr="III Международная научно-практическая конференция «Инновационные тенденции развития системы образования»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86667" l="55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1" t="6258" r="4629" b="13821"/>
          <a:stretch/>
        </p:blipFill>
        <p:spPr bwMode="auto">
          <a:xfrm>
            <a:off x="179512" y="729239"/>
            <a:ext cx="1999622" cy="253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6060" y="4149080"/>
            <a:ext cx="1674069" cy="2426100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708035"/>
            <a:ext cx="2304256" cy="164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192" y="2420888"/>
            <a:ext cx="2278721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29" y="2466136"/>
            <a:ext cx="2100277" cy="1444194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6056" y="4365104"/>
            <a:ext cx="233647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Диссеминация опыта инновационной деятельности </a:t>
            </a:r>
            <a:endParaRPr lang="ru-RU" sz="2400" dirty="0"/>
          </a:p>
        </p:txBody>
      </p:sp>
      <p:pic>
        <p:nvPicPr>
          <p:cNvPr id="31" name="Рисунок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369" y="97863"/>
            <a:ext cx="3067865" cy="4545563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816"/>
          <a:stretch/>
        </p:blipFill>
        <p:spPr bwMode="auto">
          <a:xfrm rot="10800000">
            <a:off x="6588222" y="764703"/>
            <a:ext cx="2088233" cy="288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005064"/>
            <a:ext cx="4032448" cy="2758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14" y="3739475"/>
            <a:ext cx="22322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5342"/>
            <a:ext cx="4392488" cy="31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Мониторинг использования ИКТ </a:t>
            </a:r>
            <a:br>
              <a:rPr lang="ru-RU" sz="2400" b="1" dirty="0" smtClean="0"/>
            </a:br>
            <a:r>
              <a:rPr lang="ru-RU" sz="2400" b="1" dirty="0" smtClean="0"/>
              <a:t>(февраль 2016)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082616"/>
              </p:ext>
            </p:extLst>
          </p:nvPr>
        </p:nvGraphicFramePr>
        <p:xfrm>
          <a:off x="349188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03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«Реализация индивидуальных образовательных траекторий обучающихся 10-11 классов средствами дистанционных образовательных технологий»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ЦЕЛЬ: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 экспериментальная проверка условий реализации индивидуальных  образовательных траекторий обучающихся </a:t>
            </a:r>
            <a:r>
              <a:rPr lang="ru-RU" dirty="0" smtClean="0"/>
              <a:t>средней школы профильного </a:t>
            </a:r>
            <a:r>
              <a:rPr lang="ru-RU" dirty="0"/>
              <a:t>обучения средствами дистанционных образовательных технологий.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lvl="0"/>
            <a:r>
              <a:rPr lang="ru-RU" dirty="0"/>
              <a:t>разработать пакет нормативно-правовых документов для внедрения ДОТ в школе;</a:t>
            </a:r>
          </a:p>
          <a:p>
            <a:pPr lvl="0"/>
            <a:r>
              <a:rPr lang="ru-RU" dirty="0"/>
              <a:t>разработать пакет диагностических материалов для изучения образовательных потребностей старшеклассников и их родителей;</a:t>
            </a:r>
          </a:p>
          <a:p>
            <a:pPr lvl="0"/>
            <a:r>
              <a:rPr lang="ru-RU" dirty="0"/>
              <a:t>организовать подготовку </a:t>
            </a:r>
            <a:r>
              <a:rPr lang="ru-RU" dirty="0" smtClean="0"/>
              <a:t>педагогов по </a:t>
            </a:r>
            <a:r>
              <a:rPr lang="ru-RU" dirty="0"/>
              <a:t>проблемам разработки и внедрения ИОТ и </a:t>
            </a:r>
            <a:r>
              <a:rPr lang="ru-RU" dirty="0" smtClean="0"/>
              <a:t>ДОТ;</a:t>
            </a:r>
            <a:endParaRPr lang="ru-RU" dirty="0"/>
          </a:p>
          <a:p>
            <a:pPr lvl="0"/>
            <a:r>
              <a:rPr lang="ru-RU" dirty="0"/>
              <a:t>разработать дистанционные курсы и  УМК для них;</a:t>
            </a:r>
          </a:p>
          <a:p>
            <a:pPr lvl="0"/>
            <a:r>
              <a:rPr lang="ru-RU" dirty="0"/>
              <a:t>разработать систему мониторинга результативности обучения учащихся в рамках ИОТ, включающую в себя средства контроля знаний: наборы тестовых заданий, контрольных и т.п.</a:t>
            </a:r>
          </a:p>
        </p:txBody>
      </p:sp>
    </p:spTree>
    <p:extLst>
      <p:ext uri="{BB962C8B-B14F-4D97-AF65-F5344CB8AC3E}">
        <p14:creationId xmlns:p14="http://schemas.microsoft.com/office/powerpoint/2010/main" val="8169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6"/>
    </mc:Choice>
    <mc:Fallback xmlns="">
      <p:transition spd="slow" advTm="461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4032448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/>
              <a:t>Спасибо за внимание</a:t>
            </a:r>
            <a:r>
              <a:rPr lang="ru-RU" sz="4800" b="1" dirty="0" smtClean="0"/>
              <a:t>!</a:t>
            </a:r>
            <a:br>
              <a:rPr lang="ru-RU" sz="48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4800" b="1" dirty="0" smtClean="0"/>
              <a:t>Приглашаем к сотрудничеству!</a:t>
            </a:r>
            <a:br>
              <a:rPr lang="ru-RU" sz="48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en-US" sz="4800" b="1" dirty="0" smtClean="0"/>
              <a:t>http</a:t>
            </a:r>
            <a:r>
              <a:rPr lang="en-US" sz="4800" b="1" dirty="0"/>
              <a:t>://mzh-school22.mezhdu.net</a:t>
            </a:r>
            <a:r>
              <a:rPr lang="en-US" sz="4800" b="1" dirty="0" smtClean="0"/>
              <a:t>/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>e-mail: school22_22@mail.ru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413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6"/>
    </mc:Choice>
    <mc:Fallback xmlns="">
      <p:transition spd="slow" advTm="148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8640"/>
            <a:ext cx="866235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6"/>
    </mc:Choice>
    <mc:Fallback xmlns="">
      <p:transition spd="slow" advTm="461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5342"/>
            <a:ext cx="4392488" cy="31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Мониторинг использования ИКТ </a:t>
            </a:r>
            <a:br>
              <a:rPr lang="ru-RU" sz="2400" b="1" dirty="0" smtClean="0"/>
            </a:br>
            <a:r>
              <a:rPr lang="ru-RU" sz="2400" b="1" dirty="0" smtClean="0"/>
              <a:t>(сентябрь 2013)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52322"/>
              </p:ext>
            </p:extLst>
          </p:nvPr>
        </p:nvGraphicFramePr>
        <p:xfrm>
          <a:off x="341987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5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Для выявления наиболее типичных проблем, связанных с внедрением в образовательный процесс </a:t>
            </a:r>
            <a:r>
              <a:rPr lang="ru-RU" sz="2800" b="1" dirty="0" smtClean="0"/>
              <a:t>ДОТ, проводился: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анализ образовательных услуг;</a:t>
            </a:r>
            <a:endParaRPr lang="ru-RU" sz="2400" dirty="0"/>
          </a:p>
          <a:p>
            <a:pPr lvl="0"/>
            <a:r>
              <a:rPr lang="ru-RU" sz="2800" dirty="0"/>
              <a:t>учёт и контроль методической работы учителей;</a:t>
            </a:r>
            <a:endParaRPr lang="ru-RU" sz="2400" dirty="0"/>
          </a:p>
          <a:p>
            <a:pPr lvl="0"/>
            <a:r>
              <a:rPr lang="ru-RU" sz="2800" dirty="0"/>
              <a:t>оценка и распространение педагогического опыта;</a:t>
            </a:r>
            <a:endParaRPr lang="ru-RU" sz="2400" dirty="0"/>
          </a:p>
          <a:p>
            <a:pPr lvl="0"/>
            <a:r>
              <a:rPr lang="ru-RU" sz="2800" dirty="0"/>
              <a:t>научно-методическое обеспечение проводимых мероприятий.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35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Учебная, методическая, </a:t>
            </a:r>
            <a:r>
              <a:rPr lang="ru-RU" sz="2400" b="1" dirty="0" smtClean="0"/>
              <a:t>научно-методическая деятельность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2290"/>
          <a:stretch/>
        </p:blipFill>
        <p:spPr>
          <a:xfrm>
            <a:off x="199034" y="4005064"/>
            <a:ext cx="4241569" cy="2702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3325"/>
          <a:stretch/>
        </p:blipFill>
        <p:spPr>
          <a:xfrm>
            <a:off x="4687327" y="926762"/>
            <a:ext cx="4152638" cy="285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5"/>
          <a:stretch/>
        </p:blipFill>
        <p:spPr>
          <a:xfrm>
            <a:off x="4679520" y="4005028"/>
            <a:ext cx="4160445" cy="2702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3325"/>
          <a:stretch/>
        </p:blipFill>
        <p:spPr>
          <a:xfrm>
            <a:off x="261591" y="946483"/>
            <a:ext cx="4116456" cy="28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Учебная, методическая, </a:t>
            </a:r>
            <a:r>
              <a:rPr lang="ru-RU" sz="2400" b="1" dirty="0" smtClean="0"/>
              <a:t>научно-методическая деятельность </a:t>
            </a:r>
            <a:endParaRPr lang="ru-RU" sz="2400" dirty="0"/>
          </a:p>
        </p:txBody>
      </p:sp>
      <p:pic>
        <p:nvPicPr>
          <p:cNvPr id="4102" name="Picture 6" descr="E:\DCIM\100MSDCF\DSC07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587" y="4005064"/>
            <a:ext cx="3568701" cy="23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6364"/>
          <a:stretch/>
        </p:blipFill>
        <p:spPr>
          <a:xfrm>
            <a:off x="323528" y="1251948"/>
            <a:ext cx="3990109" cy="2510836"/>
          </a:xfrm>
          <a:prstGeom prst="rect">
            <a:avLst/>
          </a:prstGeom>
        </p:spPr>
      </p:pic>
      <p:pic>
        <p:nvPicPr>
          <p:cNvPr id="4099" name="Picture 3" descr="C:\Users\Информатика1\Desktop\Семинар 25,04\DSC071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"/>
          <a:stretch/>
        </p:blipFill>
        <p:spPr bwMode="auto">
          <a:xfrm>
            <a:off x="4677978" y="1251948"/>
            <a:ext cx="4192869" cy="25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32242"/>
              </p:ext>
            </p:extLst>
          </p:nvPr>
        </p:nvGraphicFramePr>
        <p:xfrm>
          <a:off x="190535" y="1010846"/>
          <a:ext cx="8712968" cy="5446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5381"/>
                <a:gridCol w="2952328"/>
                <a:gridCol w="2135259"/>
              </a:tblGrid>
              <a:tr h="282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8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Прохождение педагогическими работниками  курсов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повышения квалификации по разработке ДК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сотрудников, прошедших обучение по разработке ДК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из 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6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принятие в эксплуатацию ДК курсов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разрабатываемых и принятых в эксплуатацию ДК курсов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2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обучающимися ДК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выбравших ДК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–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 –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3-9 классы 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6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зачёта  по ДК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завершивших прохождение ДК на положительную оценку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 – 95 %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523" y="301298"/>
            <a:ext cx="89289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ритерии и показатели эффективности реализации проекта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6"/>
    </mc:Choice>
    <mc:Fallback xmlns="">
      <p:transition spd="slow" advTm="461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r="1738" b="7606"/>
          <a:stretch/>
        </p:blipFill>
        <p:spPr bwMode="auto">
          <a:xfrm>
            <a:off x="323527" y="381836"/>
            <a:ext cx="8496945" cy="62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242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 работе региональной  инновационной площадки на базе МБОУ СОШ № 22 г.Междуреченска за 2013-2016 гг. </vt:lpstr>
      <vt:lpstr>«Реализация индивидуальных образовательных траекторий обучающихся 10-11 классов средствами дистанционных образовательных технологий» </vt:lpstr>
      <vt:lpstr>Презентация PowerPoint</vt:lpstr>
      <vt:lpstr>Мониторинг использования ИКТ  (сентябрь 2013)</vt:lpstr>
      <vt:lpstr>Для выявления наиболее типичных проблем, связанных с внедрением в образовательный процесс ДОТ, проводился:</vt:lpstr>
      <vt:lpstr>Учебная, методическая, научно-методическая деятельность </vt:lpstr>
      <vt:lpstr>Учебная, методическая, научно-методическая деятельность </vt:lpstr>
      <vt:lpstr>Презентация PowerPoint</vt:lpstr>
      <vt:lpstr>Презентация PowerPoint</vt:lpstr>
      <vt:lpstr>Презентация PowerPoint</vt:lpstr>
      <vt:lpstr>Дистанционный курс «Нескучно о «Фотоэффекте»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Диссеминация опыта инновационной деятельности </vt:lpstr>
      <vt:lpstr>Диссеминация опыта инновационной деятельности </vt:lpstr>
      <vt:lpstr>Мониторинг использования ИКТ  (февраль 2016)</vt:lpstr>
      <vt:lpstr>Спасибо за внимание!  Приглашаем к сотрудничеству!  http://mzh-school22.mezhdu.net/ e-mail: school22_22@mail.ru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Информатика1</dc:creator>
  <cp:lastModifiedBy>Katya</cp:lastModifiedBy>
  <cp:revision>67</cp:revision>
  <dcterms:created xsi:type="dcterms:W3CDTF">2014-04-24T06:11:53Z</dcterms:created>
  <dcterms:modified xsi:type="dcterms:W3CDTF">2016-03-21T17:32:42Z</dcterms:modified>
</cp:coreProperties>
</file>