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5" r:id="rId5"/>
    <p:sldId id="299" r:id="rId6"/>
    <p:sldId id="312" r:id="rId7"/>
    <p:sldId id="303" r:id="rId8"/>
    <p:sldId id="304" r:id="rId9"/>
    <p:sldId id="310" r:id="rId10"/>
    <p:sldId id="305" r:id="rId11"/>
    <p:sldId id="311" r:id="rId12"/>
    <p:sldId id="300" r:id="rId13"/>
    <p:sldId id="296" r:id="rId14"/>
    <p:sldId id="308" r:id="rId15"/>
    <p:sldId id="306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C453-F1EE-4597-8BC6-E5DF7EAF0CB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917B-EC72-4415-A75D-00127FD3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484784"/>
            <a:ext cx="6624736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Муниципальное автономное общеобразовательное учреждение</a:t>
            </a:r>
            <a:endParaRPr lang="ru-RU" sz="2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818376"/>
            <a:ext cx="801626" cy="1411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72856"/>
            <a:ext cx="2725806" cy="1079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" y="6237312"/>
            <a:ext cx="9133519" cy="703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3688" y="272290"/>
            <a:ext cx="58326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Администрация города Кемерово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Управление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636912"/>
            <a:ext cx="6610023" cy="15835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«Средняя 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общеобразовательная 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школа № 14»</a:t>
            </a:r>
            <a:endParaRPr lang="ru-RU" sz="3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4232" y="5195474"/>
            <a:ext cx="432048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Мы верим в дружбу 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 помним добро!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>Базовая школа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>Занятие «Работа с текстом на уроке английского языка»</a:t>
            </a:r>
          </a:p>
        </p:txBody>
      </p:sp>
      <p:pic>
        <p:nvPicPr>
          <p:cNvPr id="4" name="Содержимое 3" descr="C:\Users\User\Desktop\2013-2014\Базовая школа на 2013-2014\УРОКИ открытые\10 декабря\IMG_014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54365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53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>Базовая школа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>31.01.2014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748883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53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9694" y="332656"/>
            <a:ext cx="777686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Инновационная деятельность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94" y="1052736"/>
            <a:ext cx="448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Региональная инновационная  </a:t>
            </a:r>
            <a:r>
              <a:rPr lang="ru-RU" b="1" dirty="0"/>
              <a:t>площадка.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0521"/>
            <a:ext cx="5616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Развитие профильной школы: современные образовательные технологии и возможности цифровых образовательных ресурсов в системе профессиональной ориентации обучающихся, их предпрофильной подготовки и профильного обучения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sz="1400" b="1" dirty="0"/>
              <a:t>Базовая площадка для проведения выездных тематических занятий. </a:t>
            </a:r>
            <a:r>
              <a:rPr lang="ru-RU" sz="1400" b="1" dirty="0" smtClean="0"/>
              <a:t>20123-2014 </a:t>
            </a:r>
            <a:r>
              <a:rPr lang="ru-RU" sz="1400" b="1" dirty="0"/>
              <a:t>учебный год. Свидетельство ГОУ ДПО(ПК)С «КРИПКиПРО».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Базовая </a:t>
            </a:r>
            <a:r>
              <a:rPr lang="ru-RU" sz="1400" b="1" dirty="0"/>
              <a:t>площадка для проведения выездных тематических занятий. 2012-2013 учебный год. Свидетельство ГОУ ДПО(ПК)С «</a:t>
            </a:r>
            <a:r>
              <a:rPr lang="ru-RU" sz="1400" b="1" dirty="0" err="1"/>
              <a:t>КРИПКиПРО</a:t>
            </a:r>
            <a:r>
              <a:rPr lang="ru-RU" sz="1400" b="1" dirty="0"/>
              <a:t>».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Базовая </a:t>
            </a:r>
            <a:r>
              <a:rPr lang="ru-RU" sz="1400" b="1" dirty="0"/>
              <a:t>площадка для проведения выездных тематических занятий. 2011-2012 учебный год. Свидетельство ГОУ ДПО(ПК)С «</a:t>
            </a:r>
            <a:r>
              <a:rPr lang="ru-RU" sz="1400" b="1" dirty="0" err="1"/>
              <a:t>КРИПКиПРО</a:t>
            </a:r>
            <a:r>
              <a:rPr lang="ru-RU" sz="1400" b="1" dirty="0"/>
              <a:t>».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Научно-методическое </a:t>
            </a:r>
            <a:r>
              <a:rPr lang="ru-RU" sz="1400" b="1" dirty="0"/>
              <a:t>сопровождение введения ФГОС НОО.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64704"/>
            <a:ext cx="2383628" cy="16940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14" y="2791078"/>
            <a:ext cx="2383628" cy="16737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14" y="4666908"/>
            <a:ext cx="2383628" cy="16665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54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46172"/>
            <a:ext cx="889248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Программа информатизации 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МАОУ «Средняя общеобразовательная школа №14»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1080" y="3064787"/>
            <a:ext cx="59046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Планируемый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результат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Реализация программы позволит создать образовательно-информационную среду, которая будет адаптирована к потребностям и особенностям системы образования в школе, служить целям развития современного информационного мышления руководителей, специалистов служб сопровождения, педагогов, школьников, родителей ОУ.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89" y="3025699"/>
            <a:ext cx="2209092" cy="30675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7" y="1190137"/>
            <a:ext cx="8447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Целью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является создание единого информационного пространства на основе интеграции информационных и коммуникационных технологий в образовании за счет усовершенствования и адаптации традиционных технологических решений, образовательных проектов и разработки новых моделей, адекватных современным условиям.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>Основные направления деятельности</a:t>
            </a:r>
          </a:p>
        </p:txBody>
      </p:sp>
      <p:pic>
        <p:nvPicPr>
          <p:cNvPr id="4" name="Диаграмма 1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14422"/>
            <a:ext cx="6931390" cy="49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>Эффекты реализации проекта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47664" y="2276872"/>
            <a:ext cx="5976664" cy="356125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latin typeface="Bookman Old Style" pitchFamily="18" charset="0"/>
              </a:rPr>
              <a:t>1. Образовательные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2. Социальные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3. Инновационные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4. Экономические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53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9632" y="764704"/>
            <a:ext cx="6624736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Муниципальное автономное общеобразовательное учреждение</a:t>
            </a:r>
            <a:endParaRPr lang="ru-RU" sz="20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82954"/>
            <a:ext cx="7311365" cy="35796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43608" y="2636912"/>
            <a:ext cx="7311365" cy="202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«Средняя 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общеобразовательная 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школа № 14»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5901297"/>
            <a:ext cx="41517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Презентация создана в </a:t>
            </a:r>
            <a:r>
              <a:rPr lang="ru-RU" sz="105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прессцентре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МАОУ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«Средняя общеобразовательная 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школа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№ 14», </a:t>
            </a:r>
            <a:endParaRPr lang="ru-RU" sz="105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г. Кемерово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ул. Дружбы, 7, каб.410.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95017"/>
            <a:ext cx="1888171" cy="8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ferris dir="l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83671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МАОУ «Средняя общеобразовательная школа № 14» сегодня – это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высокий уровень школьной инфраструктуры;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информационные технологии в образовательном процессе и во внеурочной деятельности;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доступ к образовательным ресурсам через Интернет;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развитие дистанционного образования для детей с ограниченными возможностями здоровья;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единое информационное пространство школы (ведение школьной базы данных, внедрение управленческих баз данных, электронные дневники и журналы, создание и поддержка школьного сайта, информационное взаимодействие со всеми участниками образовательного процесса).</a:t>
            </a:r>
          </a:p>
        </p:txBody>
      </p:sp>
    </p:spTree>
    <p:extLst>
      <p:ext uri="{BB962C8B-B14F-4D97-AF65-F5344CB8AC3E}">
        <p14:creationId xmlns:p14="http://schemas.microsoft.com/office/powerpoint/2010/main" val="27556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404664"/>
            <a:ext cx="7776864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Материальные ресурсы информатизации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00034" y="1643050"/>
            <a:ext cx="7920880" cy="4104456"/>
            <a:chOff x="0" y="0"/>
            <a:chExt cx="5591176" cy="21431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600200" y="0"/>
              <a:ext cx="2419350" cy="3143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effectLst/>
                  <a:ea typeface="Calibri"/>
                  <a:cs typeface="Times New Roman"/>
                </a:rPr>
                <a:t>Компьютеры, 192 шт.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628650"/>
              <a:ext cx="154305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effectLst/>
                  <a:ea typeface="Calibri"/>
                  <a:cs typeface="Times New Roman"/>
                </a:rPr>
                <a:t>Административные кабинеты, 9 шт.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62175" y="628650"/>
              <a:ext cx="13716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>
                  <a:effectLst/>
                  <a:ea typeface="Calibri"/>
                  <a:cs typeface="Times New Roman"/>
                </a:rPr>
                <a:t>Учебные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>
                  <a:effectLst/>
                  <a:ea typeface="Calibri"/>
                  <a:cs typeface="Times New Roman"/>
                </a:rPr>
                <a:t>кабинеты, 49 шт.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019551" y="628650"/>
              <a:ext cx="1571625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ea typeface="Calibri"/>
                  <a:cs typeface="Times New Roman"/>
                </a:rPr>
                <a:t>Кабинеты информатики, </a:t>
              </a:r>
              <a:r>
                <a:rPr lang="ru-RU" sz="1600" b="1" dirty="0" smtClean="0">
                  <a:effectLst/>
                  <a:ea typeface="Calibri"/>
                  <a:cs typeface="Times New Roman"/>
                </a:rPr>
                <a:t>30 </a:t>
              </a:r>
              <a:r>
                <a:rPr lang="ru-RU" sz="1600" b="1" dirty="0">
                  <a:effectLst/>
                  <a:ea typeface="Calibri"/>
                  <a:cs typeface="Times New Roman"/>
                </a:rPr>
                <a:t>шт.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76575" y="1590675"/>
              <a:ext cx="2295525" cy="5524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effectLst/>
                  <a:ea typeface="Calibri"/>
                  <a:cs typeface="Times New Roman"/>
                </a:rPr>
                <a:t>Переносные персональные компьютеры, 9 шт.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38175" y="1590675"/>
              <a:ext cx="2076450" cy="5524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>
                  <a:effectLst/>
                  <a:ea typeface="Calibri"/>
                  <a:cs typeface="Times New Roman"/>
                </a:rPr>
                <a:t>Мобильные классы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>
                  <a:effectLst/>
                  <a:ea typeface="Calibri"/>
                  <a:cs typeface="Times New Roman"/>
                </a:rPr>
                <a:t>2</a:t>
              </a:r>
              <a:r>
                <a:rPr lang="ru-RU" sz="1600" b="1">
                  <a:effectLst/>
                  <a:ea typeface="Calibri"/>
                  <a:cs typeface="Times New Roman"/>
                  <a:sym typeface="Symbol"/>
                </a:rPr>
                <a:t></a:t>
              </a:r>
              <a:r>
                <a:rPr lang="ru-RU" sz="1600" b="1">
                  <a:effectLst/>
                  <a:ea typeface="Calibri"/>
                  <a:cs typeface="Times New Roman"/>
                </a:rPr>
                <a:t>25 шт. и 1</a:t>
              </a:r>
              <a:r>
                <a:rPr lang="ru-RU" sz="1600" b="1">
                  <a:effectLst/>
                  <a:ea typeface="Calibri"/>
                  <a:cs typeface="Times New Roman"/>
                  <a:sym typeface="Symbol"/>
                </a:rPr>
                <a:t></a:t>
              </a:r>
              <a:r>
                <a:rPr lang="ru-RU" sz="1600" b="1">
                  <a:effectLst/>
                  <a:ea typeface="Calibri"/>
                  <a:cs typeface="Times New Roman"/>
                </a:rPr>
                <a:t>30 шт.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704850" y="314325"/>
              <a:ext cx="1238250" cy="314325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886075" y="314325"/>
              <a:ext cx="0" cy="314325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1743075" y="314325"/>
              <a:ext cx="495300" cy="127635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752850" y="314325"/>
              <a:ext cx="1143000" cy="314325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438525" y="314325"/>
              <a:ext cx="800100" cy="127635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2753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404664"/>
            <a:ext cx="7776864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Материальные ресурсы информатизации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25000"/>
              </p:ext>
            </p:extLst>
          </p:nvPr>
        </p:nvGraphicFramePr>
        <p:xfrm>
          <a:off x="1115616" y="1628800"/>
          <a:ext cx="6912767" cy="4463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133"/>
                <a:gridCol w="2264084"/>
                <a:gridCol w="768006"/>
                <a:gridCol w="3274544"/>
              </a:tblGrid>
              <a:tr h="41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п/п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Размещение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 anchor="ctr"/>
                </a:tc>
              </a:tr>
              <a:tr h="41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Интерактивные комплексы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учебные кабинеты, библиотека, учительская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</a:tr>
              <a:tr h="41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Мультимедийные проекты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учебные кабинеты, актовый зал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Графических планшетов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кабинеты информатики, типография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</a:tr>
              <a:tr h="61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Веб-камер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учебные кабинеты для реализации проекта «Дистанционное образование»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</a:tr>
              <a:tr h="61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Принтеры, сканеры, многофункциональные устройства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учебные и административные кабинеты, библиотека, пресс-центр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Системы голосования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учебные кабинеты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Документ камеры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учебные кабинеты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Цифровой микроскоп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кабинет биологии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Телескоп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кабинет физики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ЖК телевизоры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холлы, пищеблок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Терминал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входная зона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55" marR="452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2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9896" y="260648"/>
            <a:ext cx="777686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Инновационная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657" y="777671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Реализация проекта обучения детей	-инвалидов </a:t>
            </a:r>
          </a:p>
          <a:p>
            <a:pPr algn="ctr"/>
            <a:r>
              <a:rPr lang="ru-RU" b="1" dirty="0" smtClean="0"/>
              <a:t>с использованием дистанционных образовательных технологий</a:t>
            </a:r>
          </a:p>
          <a:p>
            <a:r>
              <a:rPr lang="ru-RU" sz="1600" b="1" dirty="0" smtClean="0"/>
              <a:t>Дистанционное </a:t>
            </a:r>
            <a:r>
              <a:rPr lang="ru-RU" sz="1600" b="1" dirty="0"/>
              <a:t>обучение - образование, которое полностью или частично осуществляется с помощью компьютеров и телекоммуникационных технологий и средств. </a:t>
            </a:r>
            <a:endParaRPr lang="ru-RU" sz="16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48" y="2069539"/>
            <a:ext cx="3194214" cy="19355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6" y="4212670"/>
            <a:ext cx="2880320" cy="22213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6693" y="2053465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В МАОУ «СОШ № 14» созданы условия для организации </a:t>
            </a:r>
            <a:r>
              <a:rPr lang="ru-RU" sz="1200" dirty="0"/>
              <a:t>дистанционного </a:t>
            </a:r>
            <a:r>
              <a:rPr lang="ru-RU" sz="1200" dirty="0" smtClean="0"/>
              <a:t>обучения: учебный </a:t>
            </a:r>
            <a:r>
              <a:rPr lang="ru-RU" sz="1200" dirty="0"/>
              <a:t>кабинет площадью 42 </a:t>
            </a:r>
            <a:r>
              <a:rPr lang="ru-RU" sz="1200" dirty="0" err="1"/>
              <a:t>кв.м</a:t>
            </a:r>
            <a:r>
              <a:rPr lang="ru-RU" sz="1200" dirty="0"/>
              <a:t>., в котором установлены 7 индивидуальных кабин из пластикового профиля со звукоизоляцией, необходимым комплектом мебели для педагога и отдельным входом. </a:t>
            </a:r>
            <a:r>
              <a:rPr lang="ru-RU" sz="1200" dirty="0" smtClean="0"/>
              <a:t>Рабочее </a:t>
            </a:r>
            <a:r>
              <a:rPr lang="ru-RU" sz="1200" dirty="0"/>
              <a:t>место педагога включает следующее оборудование: специализированный программно-технический комплекс педагогического работника, наушники, микрофон направленного действия, колонки, веб-камера, сканер, черно-белый лазерный принтер, программное обеспечение для дистанционного управления компьютерами обучающихся, программные продукты Института новых технологий. </a:t>
            </a:r>
          </a:p>
          <a:p>
            <a:pPr algn="just"/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940641" y="4455439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2012-2013 учебном году МАОУ «СОШ № 14» является базовой для обучения 16 детей-инвалидов 11 образовательных учреждений города.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На сегодняшний день в проекте участвуют 14 педагогов МАОУ «СОШ № 14». За период с августа 2011 по декабрь 2012 года 24 </a:t>
            </a:r>
            <a:r>
              <a:rPr lang="ru-RU" sz="1200" dirty="0"/>
              <a:t>педагогических </a:t>
            </a:r>
            <a:r>
              <a:rPr lang="ru-RU" sz="1200" dirty="0" smtClean="0"/>
              <a:t>работника</a:t>
            </a:r>
            <a:r>
              <a:rPr lang="ru-RU" sz="1200" dirty="0"/>
              <a:t> </a:t>
            </a:r>
            <a:r>
              <a:rPr lang="ru-RU" sz="1200" dirty="0" smtClean="0"/>
              <a:t>школы повысили квалификацию  по вопросам организации дистанционного образования по темам: «</a:t>
            </a:r>
            <a:r>
              <a:rPr lang="ru-RU" sz="1200" dirty="0"/>
              <a:t>Организация учебного процесса и необходимые технические навыки при организации обучения по дистанционным образовательным технологиям</a:t>
            </a:r>
            <a:r>
              <a:rPr lang="ru-RU" sz="1200" dirty="0" smtClean="0"/>
              <a:t>», «</a:t>
            </a:r>
            <a:r>
              <a:rPr lang="ru-RU" sz="1200" dirty="0"/>
              <a:t>Основы и практика работы в информационной среде для </a:t>
            </a:r>
            <a:r>
              <a:rPr lang="ru-RU" sz="1200" dirty="0" smtClean="0"/>
              <a:t>учителей».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260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9896" y="260648"/>
            <a:ext cx="777686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е-КМ школа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94104" cy="53088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60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>В 2013-2014 году списочный состав обучающихся составляет 18 человек из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>13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>образовательных учреждений города</a:t>
            </a:r>
          </a:p>
        </p:txBody>
      </p:sp>
      <p:pic>
        <p:nvPicPr>
          <p:cNvPr id="4" name="Picture 2" descr="E:\ФотоДистанты\2013_02_06_Distanty\DSC_20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143404" cy="2543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E:\ФотоДистанты\2013_02_06_Distanty\DSC_2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54485"/>
            <a:ext cx="4572032" cy="3028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53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29" t="10312" r="1562"/>
          <a:stretch>
            <a:fillRect/>
          </a:stretch>
        </p:blipFill>
        <p:spPr bwMode="auto">
          <a:xfrm>
            <a:off x="323528" y="476672"/>
            <a:ext cx="8513906" cy="56215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53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>Базовая школа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+mn-cs"/>
              </a:rPr>
              <a:t>Занятие «Право на образование»</a:t>
            </a:r>
          </a:p>
        </p:txBody>
      </p:sp>
      <p:pic>
        <p:nvPicPr>
          <p:cNvPr id="3074" name="Picture 2" descr="E:\2013_03_15_БазовШкола\DSC_51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7488625" cy="475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53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664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2013-2014 году списочный состав обучающихся составляет 18 человек из  13 образовательных учреждений города</vt:lpstr>
      <vt:lpstr>Презентация PowerPoint</vt:lpstr>
      <vt:lpstr>Базовая школа Занятие «Право на образование»</vt:lpstr>
      <vt:lpstr>Базовая школа Занятие «Работа с текстом на уроке английского языка»</vt:lpstr>
      <vt:lpstr>Базовая школа 31.01.2014</vt:lpstr>
      <vt:lpstr>Презентация PowerPoint</vt:lpstr>
      <vt:lpstr>Презентация PowerPoint</vt:lpstr>
      <vt:lpstr>Основные направления деятельности</vt:lpstr>
      <vt:lpstr>Эффекты реализации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Мурик</cp:lastModifiedBy>
  <cp:revision>122</cp:revision>
  <dcterms:created xsi:type="dcterms:W3CDTF">2011-12-15T01:37:11Z</dcterms:created>
  <dcterms:modified xsi:type="dcterms:W3CDTF">2014-04-07T23:40:25Z</dcterms:modified>
</cp:coreProperties>
</file>