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2" r:id="rId3"/>
    <p:sldId id="293" r:id="rId4"/>
    <p:sldId id="295" r:id="rId5"/>
    <p:sldId id="299" r:id="rId6"/>
    <p:sldId id="312" r:id="rId7"/>
    <p:sldId id="303" r:id="rId8"/>
    <p:sldId id="304" r:id="rId9"/>
    <p:sldId id="310" r:id="rId10"/>
    <p:sldId id="305" r:id="rId11"/>
    <p:sldId id="311" r:id="rId12"/>
    <p:sldId id="300" r:id="rId13"/>
    <p:sldId id="296" r:id="rId14"/>
    <p:sldId id="308" r:id="rId15"/>
    <p:sldId id="306" r:id="rId16"/>
    <p:sldId id="28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2" autoAdjust="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C453-F1EE-4597-8BC6-E5DF7EAF0CBC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3917B-EC72-4415-A75D-00127FD33A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918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14:ferris dir="l"/>
      </p:transition>
    </mc:Choice>
    <mc:Fallback xmlns="">
      <p:transition spd="slow" advClick="0" advTm="7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C453-F1EE-4597-8BC6-E5DF7EAF0CBC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3917B-EC72-4415-A75D-00127FD33A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04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14:ferris dir="l"/>
      </p:transition>
    </mc:Choice>
    <mc:Fallback xmlns="">
      <p:transition spd="slow" advClick="0" advTm="7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C453-F1EE-4597-8BC6-E5DF7EAF0CBC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3917B-EC72-4415-A75D-00127FD33A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417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14:ferris dir="l"/>
      </p:transition>
    </mc:Choice>
    <mc:Fallback xmlns="">
      <p:transition spd="slow" advClick="0" advTm="7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C453-F1EE-4597-8BC6-E5DF7EAF0CBC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3917B-EC72-4415-A75D-00127FD33A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65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14:ferris dir="l"/>
      </p:transition>
    </mc:Choice>
    <mc:Fallback xmlns="">
      <p:transition spd="slow" advClick="0" advTm="7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C453-F1EE-4597-8BC6-E5DF7EAF0CBC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3917B-EC72-4415-A75D-00127FD33A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929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14:ferris dir="l"/>
      </p:transition>
    </mc:Choice>
    <mc:Fallback xmlns="">
      <p:transition spd="slow" advClick="0" advTm="7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C453-F1EE-4597-8BC6-E5DF7EAF0CBC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3917B-EC72-4415-A75D-00127FD33A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759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14:ferris dir="l"/>
      </p:transition>
    </mc:Choice>
    <mc:Fallback xmlns="">
      <p:transition spd="slow" advClick="0" advTm="7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C453-F1EE-4597-8BC6-E5DF7EAF0CBC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3917B-EC72-4415-A75D-00127FD33A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802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14:ferris dir="l"/>
      </p:transition>
    </mc:Choice>
    <mc:Fallback xmlns="">
      <p:transition spd="slow" advClick="0" advTm="7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C453-F1EE-4597-8BC6-E5DF7EAF0CBC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3917B-EC72-4415-A75D-00127FD33A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537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14:ferris dir="l"/>
      </p:transition>
    </mc:Choice>
    <mc:Fallback xmlns="">
      <p:transition spd="slow" advClick="0" advTm="7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C453-F1EE-4597-8BC6-E5DF7EAF0CBC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3917B-EC72-4415-A75D-00127FD33A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39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14:ferris dir="l"/>
      </p:transition>
    </mc:Choice>
    <mc:Fallback xmlns="">
      <p:transition spd="slow" advClick="0" advTm="7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C453-F1EE-4597-8BC6-E5DF7EAF0CBC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3917B-EC72-4415-A75D-00127FD33A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04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14:ferris dir="l"/>
      </p:transition>
    </mc:Choice>
    <mc:Fallback xmlns="">
      <p:transition spd="slow" advClick="0" advTm="7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C453-F1EE-4597-8BC6-E5DF7EAF0CBC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3917B-EC72-4415-A75D-00127FD33A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495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14:ferris dir="l"/>
      </p:transition>
    </mc:Choice>
    <mc:Fallback xmlns="">
      <p:transition spd="slow" advClick="0" advTm="7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0C453-F1EE-4597-8BC6-E5DF7EAF0CBC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D3917B-EC72-4415-A75D-00127FD33A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309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14:ferris dir="l"/>
      </p:transition>
    </mc:Choice>
    <mc:Fallback xmlns="">
      <p:transition spd="slow" advClick="0" advTm="7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1484784"/>
            <a:ext cx="6624736" cy="677108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ru-RU" sz="20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Bookman Old Style" pitchFamily="18" charset="0"/>
              </a:rPr>
              <a:t>Муниципальное автономное общеобразовательное учреждение</a:t>
            </a:r>
            <a:endParaRPr lang="ru-RU" sz="2000" b="1" cap="all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Bookman Old Style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818376"/>
            <a:ext cx="801626" cy="14112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172856"/>
            <a:ext cx="2725806" cy="10793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" y="6237312"/>
            <a:ext cx="9133519" cy="7037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63688" y="272290"/>
            <a:ext cx="583264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</a:rPr>
              <a:t>Администрация города Кемерово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</a:rPr>
              <a:t>Управление образования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03648" y="2636912"/>
            <a:ext cx="6610023" cy="1583510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ru-RU" sz="34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Bookman Old Style" pitchFamily="18" charset="0"/>
              </a:rPr>
              <a:t>«Средняя 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ru-RU" sz="34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Bookman Old Style" pitchFamily="18" charset="0"/>
              </a:rPr>
              <a:t>общеобразовательная 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ru-RU" sz="3400" b="1" cap="all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Bookman Old Style" pitchFamily="18" charset="0"/>
              </a:rPr>
              <a:t>школа № 14»</a:t>
            </a:r>
            <a:endParaRPr lang="ru-RU" sz="3400" b="1" cap="all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Bookman Old Style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74232" y="5195474"/>
            <a:ext cx="4320480" cy="1034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ru-RU" sz="32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Мы верим в дружбу 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ru-RU" sz="32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и помним добро!</a:t>
            </a:r>
            <a:endParaRPr lang="ru-RU" sz="32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25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14:ferris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500"/>
                            </p:stCondLst>
                            <p:childTnLst>
                              <p:par>
                                <p:cTn id="4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6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7" dur="7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8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9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1296144"/>
          </a:xfrm>
        </p:spPr>
        <p:txBody>
          <a:bodyPr>
            <a:noAutofit/>
          </a:bodyPr>
          <a:lstStyle/>
          <a:p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  <a:ea typeface="+mn-ea"/>
                <a:cs typeface="+mn-cs"/>
              </a:rPr>
              <a:t>Базовая школа</a:t>
            </a:r>
            <a:b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  <a:ea typeface="+mn-ea"/>
                <a:cs typeface="+mn-cs"/>
              </a:rPr>
            </a:b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  <a:ea typeface="+mn-ea"/>
                <a:cs typeface="+mn-cs"/>
              </a:rPr>
              <a:t>Занятие «Работа с текстом на уроке английского языка»</a:t>
            </a:r>
          </a:p>
        </p:txBody>
      </p:sp>
      <p:pic>
        <p:nvPicPr>
          <p:cNvPr id="4" name="Содержимое 3" descr="C:\Users\User\Desktop\2013-2014\Базовая школа на 2013-2014\УРОКИ открытые\10 декабря\IMG_0141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72816"/>
            <a:ext cx="6543651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75380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14:ferris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  <a:ea typeface="+mn-ea"/>
                <a:cs typeface="+mn-cs"/>
              </a:rPr>
              <a:t>Базовая школа</a:t>
            </a:r>
            <a:b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  <a:ea typeface="+mn-ea"/>
                <a:cs typeface="+mn-cs"/>
              </a:rPr>
            </a:b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  <a:ea typeface="+mn-ea"/>
                <a:cs typeface="+mn-cs"/>
              </a:rPr>
              <a:t>31.01.2014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484784"/>
            <a:ext cx="7488832" cy="468052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75380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14:ferris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09694" y="332656"/>
            <a:ext cx="7776864" cy="501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</a:rPr>
              <a:t>Инновационная деятельность</a:t>
            </a:r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Bookman Old Style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9694" y="1052736"/>
            <a:ext cx="44805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Региональная инновационная  </a:t>
            </a:r>
            <a:r>
              <a:rPr lang="ru-RU" b="1" dirty="0"/>
              <a:t>площадка.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620521"/>
            <a:ext cx="561662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r>
              <a:rPr lang="ru-RU" b="1" dirty="0"/>
              <a:t>Развитие профильной школы: современные образовательные технологии и возможности цифровых образовательных ресурсов в системе профессиональной ориентации обучающихся, их предпрофильной подготовки и профильного обучения</a:t>
            </a:r>
            <a:r>
              <a:rPr lang="ru-RU" b="1" dirty="0" smtClean="0"/>
              <a:t>.</a:t>
            </a:r>
          </a:p>
          <a:p>
            <a:endParaRPr lang="ru-RU" b="1" dirty="0"/>
          </a:p>
          <a:p>
            <a:r>
              <a:rPr lang="ru-RU" sz="1400" b="1" dirty="0"/>
              <a:t>Базовая площадка для проведения выездных тематических занятий. </a:t>
            </a:r>
            <a:r>
              <a:rPr lang="ru-RU" sz="1400" b="1" dirty="0" smtClean="0"/>
              <a:t>20123-2014 </a:t>
            </a:r>
            <a:r>
              <a:rPr lang="ru-RU" sz="1400" b="1" dirty="0"/>
              <a:t>учебный год. Свидетельство ГОУ ДПО(ПК)С «КРИПКиПРО».</a:t>
            </a:r>
          </a:p>
          <a:p>
            <a:endParaRPr lang="ru-RU" sz="1400" b="1" dirty="0" smtClean="0"/>
          </a:p>
          <a:p>
            <a:r>
              <a:rPr lang="ru-RU" sz="1400" b="1" dirty="0" smtClean="0"/>
              <a:t>Базовая </a:t>
            </a:r>
            <a:r>
              <a:rPr lang="ru-RU" sz="1400" b="1" dirty="0"/>
              <a:t>площадка для проведения выездных тематических занятий. 2012-2013 учебный год. Свидетельство ГОУ ДПО(ПК)С «</a:t>
            </a:r>
            <a:r>
              <a:rPr lang="ru-RU" sz="1400" b="1" dirty="0" err="1"/>
              <a:t>КРИПКиПРО</a:t>
            </a:r>
            <a:r>
              <a:rPr lang="ru-RU" sz="1400" b="1" dirty="0"/>
              <a:t>».</a:t>
            </a:r>
          </a:p>
          <a:p>
            <a:endParaRPr lang="ru-RU" sz="1400" b="1" dirty="0" smtClean="0"/>
          </a:p>
          <a:p>
            <a:r>
              <a:rPr lang="ru-RU" sz="1400" b="1" dirty="0" smtClean="0"/>
              <a:t>Базовая </a:t>
            </a:r>
            <a:r>
              <a:rPr lang="ru-RU" sz="1400" b="1" dirty="0"/>
              <a:t>площадка для проведения выездных тематических занятий. 2011-2012 учебный год. Свидетельство ГОУ ДПО(ПК)С «</a:t>
            </a:r>
            <a:r>
              <a:rPr lang="ru-RU" sz="1400" b="1" dirty="0" err="1"/>
              <a:t>КРИПКиПРО</a:t>
            </a:r>
            <a:r>
              <a:rPr lang="ru-RU" sz="1400" b="1" dirty="0"/>
              <a:t>».</a:t>
            </a:r>
          </a:p>
          <a:p>
            <a:endParaRPr lang="ru-RU" sz="1400" b="1" dirty="0" smtClean="0"/>
          </a:p>
          <a:p>
            <a:r>
              <a:rPr lang="ru-RU" sz="1400" b="1" dirty="0" smtClean="0"/>
              <a:t>Научно-методическое </a:t>
            </a:r>
            <a:r>
              <a:rPr lang="ru-RU" sz="1400" b="1" dirty="0"/>
              <a:t>сопровождение введения ФГОС НОО.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764704"/>
            <a:ext cx="2383628" cy="169406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414" y="2791078"/>
            <a:ext cx="2383628" cy="1673759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414" y="4666908"/>
            <a:ext cx="2383628" cy="1666516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4547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14:ferris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51520" y="246172"/>
            <a:ext cx="8892480" cy="794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</a:rPr>
              <a:t>Программа информатизации 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ru-RU" sz="2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</a:rPr>
              <a:t>МАОУ «Средняя общеобразовательная школа №14»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1080" y="3064787"/>
            <a:ext cx="590465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chemeClr val="accent1">
                    <a:lumMod val="50000"/>
                  </a:schemeClr>
                </a:solidFill>
              </a:rPr>
              <a:t>Планируемый </a:t>
            </a:r>
            <a:r>
              <a:rPr lang="ru-RU" sz="2000" b="1" u="sng" dirty="0">
                <a:solidFill>
                  <a:schemeClr val="accent1">
                    <a:lumMod val="50000"/>
                  </a:schemeClr>
                </a:solidFill>
              </a:rPr>
              <a:t>результат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Реализация программы позволит создать образовательно-информационную среду, которая будет адаптирована к потребностям и особенностям системы образования в школе, служить целям развития современного информационного мышления руководителей, специалистов служб сопровождения, педагогов, школьников, родителей ОУ.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989" y="3025699"/>
            <a:ext cx="2209092" cy="3067598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395537" y="1190137"/>
            <a:ext cx="844711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chemeClr val="accent1">
                    <a:lumMod val="50000"/>
                  </a:schemeClr>
                </a:solidFill>
              </a:rPr>
              <a:t>Целью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является создание единого информационного пространства на основе интеграции информационных и коммуникационных технологий в образовании за счет усовершенствования и адаптации традиционных технологических решений, образовательных проектов и разработки новых моделей, адекватных современным условиям. </a:t>
            </a:r>
          </a:p>
          <a:p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675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14:ferris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  <a:ea typeface="+mn-ea"/>
                <a:cs typeface="+mn-cs"/>
              </a:rPr>
              <a:t>Основные направления деятельности</a:t>
            </a:r>
          </a:p>
        </p:txBody>
      </p:sp>
      <p:pic>
        <p:nvPicPr>
          <p:cNvPr id="4" name="Диаграмма 1"/>
          <p:cNvPicPr>
            <a:picLocks noGrp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00" y="1214422"/>
            <a:ext cx="6931390" cy="4983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380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14:ferris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  <a:ea typeface="+mn-ea"/>
                <a:cs typeface="+mn-cs"/>
              </a:rPr>
              <a:t>Эффекты реализации проекта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547664" y="2276872"/>
            <a:ext cx="5976664" cy="3561259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b="1" dirty="0" smtClean="0">
                <a:latin typeface="Bookman Old Style" pitchFamily="18" charset="0"/>
              </a:rPr>
              <a:t>1. Образовательные</a:t>
            </a:r>
          </a:p>
          <a:p>
            <a:pPr>
              <a:buNone/>
            </a:pPr>
            <a:r>
              <a:rPr lang="ru-RU" b="1" dirty="0" smtClean="0">
                <a:latin typeface="Bookman Old Style" pitchFamily="18" charset="0"/>
              </a:rPr>
              <a:t>2. Социальные</a:t>
            </a:r>
          </a:p>
          <a:p>
            <a:pPr>
              <a:buNone/>
            </a:pPr>
            <a:r>
              <a:rPr lang="ru-RU" b="1" dirty="0" smtClean="0">
                <a:latin typeface="Bookman Old Style" pitchFamily="18" charset="0"/>
              </a:rPr>
              <a:t>3. Инновационные</a:t>
            </a:r>
          </a:p>
          <a:p>
            <a:pPr>
              <a:buNone/>
            </a:pPr>
            <a:r>
              <a:rPr lang="ru-RU" b="1" dirty="0" smtClean="0">
                <a:latin typeface="Bookman Old Style" pitchFamily="18" charset="0"/>
              </a:rPr>
              <a:t>4. Экономические 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75380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14:ferris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259632" y="764704"/>
            <a:ext cx="6624736" cy="677108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ru-RU" sz="20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Bookman Old Style" pitchFamily="18" charset="0"/>
              </a:rPr>
              <a:t>Муниципальное автономное общеобразовательное учреждение</a:t>
            </a:r>
            <a:endParaRPr lang="ru-RU" sz="2000" b="1" cap="all" dirty="0">
              <a:ln w="0"/>
              <a:solidFill>
                <a:schemeClr val="tx2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Bookman Old Style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782954"/>
            <a:ext cx="7311365" cy="357963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043608" y="2636912"/>
            <a:ext cx="7311365" cy="202209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«Средняя 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общеобразовательная 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школа № 14»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87824" y="5901297"/>
            <a:ext cx="4151788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Презентация создана в </a:t>
            </a:r>
            <a:r>
              <a:rPr lang="ru-RU" sz="1050" b="1" dirty="0" err="1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прессцентре</a:t>
            </a:r>
            <a:r>
              <a:rPr lang="ru-RU" sz="105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</a:t>
            </a:r>
          </a:p>
          <a:p>
            <a:r>
              <a:rPr lang="ru-RU" sz="105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МАОУ </a:t>
            </a:r>
            <a:r>
              <a:rPr lang="ru-RU" sz="1050" b="1" dirty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«Средняя общеобразовательная </a:t>
            </a:r>
            <a:r>
              <a:rPr lang="ru-RU" sz="105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школа </a:t>
            </a:r>
            <a:r>
              <a:rPr lang="ru-RU" sz="1050" b="1" dirty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№ 14», </a:t>
            </a:r>
            <a:endParaRPr lang="ru-RU" sz="1050" b="1" dirty="0" smtClean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  <a:p>
            <a:r>
              <a:rPr lang="ru-RU" sz="105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г. Кемерово</a:t>
            </a:r>
            <a:r>
              <a:rPr lang="ru-RU" sz="1050" b="1" dirty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, ул. Дружбы, 7, каб.410.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5695017"/>
            <a:ext cx="1888171" cy="82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67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>
        <p14:ferris dir="l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5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5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5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23528" y="836712"/>
            <a:ext cx="86409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>МАОУ «Средняя общеобразовательная школа № 14» сегодня – это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</a:p>
          <a:p>
            <a:endParaRPr lang="ru-RU" sz="20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- высокий уровень школьной инфраструктуры;</a:t>
            </a:r>
          </a:p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- информационные технологии в образовательном процессе и во внеурочной деятельности;</a:t>
            </a:r>
          </a:p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- доступ к образовательным ресурсам через Интернет;</a:t>
            </a:r>
          </a:p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- развитие дистанционного образования для детей с ограниченными возможностями здоровья;</a:t>
            </a:r>
          </a:p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- единое информационное пространство школы (ведение школьной базы данных, внедрение управленческих баз данных, электронные дневники и журналы, создание и поддержка школьного сайта, информационное взаимодействие со всеми участниками образовательного процесса).</a:t>
            </a:r>
          </a:p>
        </p:txBody>
      </p:sp>
    </p:spTree>
    <p:extLst>
      <p:ext uri="{BB962C8B-B14F-4D97-AF65-F5344CB8AC3E}">
        <p14:creationId xmlns:p14="http://schemas.microsoft.com/office/powerpoint/2010/main" val="2755610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14:ferris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11560" y="404664"/>
            <a:ext cx="7776864" cy="102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</a:rPr>
              <a:t>Материальные ресурсы информатизации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500034" y="1643050"/>
            <a:ext cx="7920880" cy="4104456"/>
            <a:chOff x="0" y="0"/>
            <a:chExt cx="5591176" cy="2143125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600200" y="0"/>
              <a:ext cx="2419350" cy="314325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sz="1600" b="1">
                  <a:effectLst/>
                  <a:ea typeface="Calibri"/>
                  <a:cs typeface="Times New Roman"/>
                </a:rPr>
                <a:t>Компьютеры, 192 шт.</a:t>
              </a: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0" y="628650"/>
              <a:ext cx="1543050" cy="533400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sz="1600" b="1">
                  <a:effectLst/>
                  <a:ea typeface="Calibri"/>
                  <a:cs typeface="Times New Roman"/>
                </a:rPr>
                <a:t>Административные кабинеты, 9 шт.</a:t>
              </a: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162175" y="628650"/>
              <a:ext cx="1371600" cy="533400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ru-RU" sz="1600" b="1">
                  <a:effectLst/>
                  <a:ea typeface="Calibri"/>
                  <a:cs typeface="Times New Roman"/>
                </a:rPr>
                <a:t>Учебные </a:t>
              </a: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ru-RU" sz="1600" b="1">
                  <a:effectLst/>
                  <a:ea typeface="Calibri"/>
                  <a:cs typeface="Times New Roman"/>
                </a:rPr>
                <a:t>кабинеты, 49 шт.</a:t>
              </a: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019551" y="628650"/>
              <a:ext cx="1571625" cy="533400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sz="1600" b="1" dirty="0">
                  <a:effectLst/>
                  <a:ea typeface="Calibri"/>
                  <a:cs typeface="Times New Roman"/>
                </a:rPr>
                <a:t>Кабинеты информатики, </a:t>
              </a:r>
              <a:r>
                <a:rPr lang="ru-RU" sz="1600" b="1" dirty="0" smtClean="0">
                  <a:effectLst/>
                  <a:ea typeface="Calibri"/>
                  <a:cs typeface="Times New Roman"/>
                </a:rPr>
                <a:t>30 </a:t>
              </a:r>
              <a:r>
                <a:rPr lang="ru-RU" sz="1600" b="1" dirty="0">
                  <a:effectLst/>
                  <a:ea typeface="Calibri"/>
                  <a:cs typeface="Times New Roman"/>
                </a:rPr>
                <a:t>шт.</a:t>
              </a: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3076575" y="1590675"/>
              <a:ext cx="2295525" cy="552450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sz="1600" b="1">
                  <a:effectLst/>
                  <a:ea typeface="Calibri"/>
                  <a:cs typeface="Times New Roman"/>
                </a:rPr>
                <a:t>Переносные персональные компьютеры, 9 шт.</a:t>
              </a: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638175" y="1590675"/>
              <a:ext cx="2076450" cy="552450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ru-RU" sz="1600" b="1">
                  <a:effectLst/>
                  <a:ea typeface="Calibri"/>
                  <a:cs typeface="Times New Roman"/>
                </a:rPr>
                <a:t>Мобильные классы</a:t>
              </a: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ru-RU" sz="1600" b="1">
                  <a:effectLst/>
                  <a:ea typeface="Calibri"/>
                  <a:cs typeface="Times New Roman"/>
                </a:rPr>
                <a:t>2</a:t>
              </a:r>
              <a:r>
                <a:rPr lang="ru-RU" sz="1600" b="1">
                  <a:effectLst/>
                  <a:ea typeface="Calibri"/>
                  <a:cs typeface="Times New Roman"/>
                  <a:sym typeface="Symbol"/>
                </a:rPr>
                <a:t></a:t>
              </a:r>
              <a:r>
                <a:rPr lang="ru-RU" sz="1600" b="1">
                  <a:effectLst/>
                  <a:ea typeface="Calibri"/>
                  <a:cs typeface="Times New Roman"/>
                </a:rPr>
                <a:t>25 шт. и 1</a:t>
              </a:r>
              <a:r>
                <a:rPr lang="ru-RU" sz="1600" b="1">
                  <a:effectLst/>
                  <a:ea typeface="Calibri"/>
                  <a:cs typeface="Times New Roman"/>
                  <a:sym typeface="Symbol"/>
                </a:rPr>
                <a:t></a:t>
              </a:r>
              <a:r>
                <a:rPr lang="ru-RU" sz="1600" b="1">
                  <a:effectLst/>
                  <a:ea typeface="Calibri"/>
                  <a:cs typeface="Times New Roman"/>
                </a:rPr>
                <a:t>30 шт.</a:t>
              </a:r>
            </a:p>
          </p:txBody>
        </p:sp>
        <p:cxnSp>
          <p:nvCxnSpPr>
            <p:cNvPr id="13" name="Прямая соединительная линия 12"/>
            <p:cNvCxnSpPr/>
            <p:nvPr/>
          </p:nvCxnSpPr>
          <p:spPr>
            <a:xfrm flipH="1">
              <a:off x="704850" y="314325"/>
              <a:ext cx="1238250" cy="314325"/>
            </a:xfrm>
            <a:prstGeom prst="lin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>
              <a:off x="2886075" y="314325"/>
              <a:ext cx="0" cy="314325"/>
            </a:xfrm>
            <a:prstGeom prst="lin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 flipH="1">
              <a:off x="1743075" y="314325"/>
              <a:ext cx="495300" cy="1276350"/>
            </a:xfrm>
            <a:prstGeom prst="lin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3752850" y="314325"/>
              <a:ext cx="1143000" cy="314325"/>
            </a:xfrm>
            <a:prstGeom prst="lin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>
              <a:off x="3438525" y="314325"/>
              <a:ext cx="800100" cy="1276350"/>
            </a:xfrm>
            <a:prstGeom prst="lin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</p:cxnSp>
      </p:grpSp>
    </p:spTree>
    <p:extLst>
      <p:ext uri="{BB962C8B-B14F-4D97-AF65-F5344CB8AC3E}">
        <p14:creationId xmlns:p14="http://schemas.microsoft.com/office/powerpoint/2010/main" val="2275380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14:ferris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11560" y="404664"/>
            <a:ext cx="7776864" cy="102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</a:rPr>
              <a:t>Материальные ресурсы информатизации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1525000"/>
              </p:ext>
            </p:extLst>
          </p:nvPr>
        </p:nvGraphicFramePr>
        <p:xfrm>
          <a:off x="1115616" y="1628800"/>
          <a:ext cx="6912767" cy="44637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6133"/>
                <a:gridCol w="2264084"/>
                <a:gridCol w="768006"/>
                <a:gridCol w="3274544"/>
              </a:tblGrid>
              <a:tr h="4114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№</a:t>
                      </a:r>
                      <a:endParaRPr lang="ru-RU" sz="1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п/п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Наименование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Кол-во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Размещение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 anchor="ctr"/>
                </a:tc>
              </a:tr>
              <a:tr h="4114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 smtClean="0">
                          <a:effectLst/>
                        </a:rPr>
                        <a:t>1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Интерактивные комплексы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учебные кабинеты, библиотека, учительская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</a:tr>
              <a:tr h="4114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 smtClean="0">
                          <a:effectLst/>
                        </a:rPr>
                        <a:t>2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Мультимедийные проекты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учебные кабинеты, актовый зал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</a:tr>
              <a:tr h="2057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 smtClean="0">
                          <a:effectLst/>
                        </a:rPr>
                        <a:t>3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Графических планшетов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кабинеты информатики, типография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</a:tr>
              <a:tr h="6171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 smtClean="0">
                          <a:effectLst/>
                        </a:rPr>
                        <a:t>4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Веб-камер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учебные кабинеты для реализации проекта «Дистанционное образование»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</a:tr>
              <a:tr h="6171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 smtClean="0">
                          <a:effectLst/>
                        </a:rPr>
                        <a:t>5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Принтеры, сканеры, многофункциональные устройства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58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учебные и административные кабинеты, библиотека, пресс-центр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</a:tr>
              <a:tr h="2057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 smtClean="0">
                          <a:effectLst/>
                        </a:rPr>
                        <a:t>6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Системы голосования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учебные кабинеты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</a:tr>
              <a:tr h="2057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 smtClean="0">
                          <a:effectLst/>
                        </a:rPr>
                        <a:t>7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Документ камеры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учебные кабинеты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</a:tr>
              <a:tr h="2057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 smtClean="0">
                          <a:effectLst/>
                        </a:rPr>
                        <a:t>8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Цифровой микроскоп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кабинет биологии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</a:tr>
              <a:tr h="2057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 smtClean="0">
                          <a:effectLst/>
                        </a:rPr>
                        <a:t>9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Телескоп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кабинет физики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</a:tr>
              <a:tr h="2057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 smtClean="0">
                          <a:effectLst/>
                        </a:rPr>
                        <a:t>10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ЖК телевизоры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холлы, пищеблок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</a:tr>
              <a:tr h="2057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 smtClean="0">
                          <a:effectLst/>
                        </a:rPr>
                        <a:t>11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Терминал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входная зона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255" marR="4525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229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14:ferris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49896" y="260648"/>
            <a:ext cx="7776864" cy="501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</a:rPr>
              <a:t>Инновационная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</a:rPr>
              <a:t>деятельность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5657" y="777671"/>
            <a:ext cx="856895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Реализация проекта обучения детей	-инвалидов </a:t>
            </a:r>
          </a:p>
          <a:p>
            <a:pPr algn="ctr"/>
            <a:r>
              <a:rPr lang="ru-RU" b="1" dirty="0" smtClean="0"/>
              <a:t>с использованием дистанционных образовательных технологий</a:t>
            </a:r>
          </a:p>
          <a:p>
            <a:r>
              <a:rPr lang="ru-RU" sz="1600" b="1" dirty="0" smtClean="0"/>
              <a:t>Дистанционное </a:t>
            </a:r>
            <a:r>
              <a:rPr lang="ru-RU" sz="1600" b="1" dirty="0"/>
              <a:t>обучение - образование, которое полностью или частично осуществляется с помощью компьютеров и телекоммуникационных технологий и средств. </a:t>
            </a:r>
            <a:endParaRPr lang="ru-RU" sz="1600" b="1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548" y="2069539"/>
            <a:ext cx="3194214" cy="1935525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96" y="4212670"/>
            <a:ext cx="2880320" cy="2221339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416693" y="2053465"/>
            <a:ext cx="48245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В МАОУ «СОШ № 14» созданы условия для организации </a:t>
            </a:r>
            <a:r>
              <a:rPr lang="ru-RU" sz="1200" dirty="0"/>
              <a:t>дистанционного </a:t>
            </a:r>
            <a:r>
              <a:rPr lang="ru-RU" sz="1200" dirty="0" smtClean="0"/>
              <a:t>обучения: учебный </a:t>
            </a:r>
            <a:r>
              <a:rPr lang="ru-RU" sz="1200" dirty="0"/>
              <a:t>кабинет площадью 42 </a:t>
            </a:r>
            <a:r>
              <a:rPr lang="ru-RU" sz="1200" dirty="0" err="1"/>
              <a:t>кв.м</a:t>
            </a:r>
            <a:r>
              <a:rPr lang="ru-RU" sz="1200" dirty="0"/>
              <a:t>., в котором установлены 7 индивидуальных кабин из пластикового профиля со звукоизоляцией, необходимым комплектом мебели для педагога и отдельным входом. </a:t>
            </a:r>
            <a:r>
              <a:rPr lang="ru-RU" sz="1200" dirty="0" smtClean="0"/>
              <a:t>Рабочее </a:t>
            </a:r>
            <a:r>
              <a:rPr lang="ru-RU" sz="1200" dirty="0"/>
              <a:t>место педагога включает следующее оборудование: специализированный программно-технический комплекс педагогического работника, наушники, микрофон направленного действия, колонки, веб-камера, сканер, черно-белый лазерный принтер, программное обеспечение для дистанционного управления компьютерами обучающихся, программные продукты Института новых технологий. </a:t>
            </a:r>
          </a:p>
          <a:p>
            <a:pPr algn="just"/>
            <a:endParaRPr lang="ru-RU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3940641" y="4455439"/>
            <a:ext cx="48965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В 2012-2013 учебном году МАОУ «СОШ № 14» является базовой для обучения 16 детей-инвалидов 11 образовательных учреждений города.</a:t>
            </a:r>
          </a:p>
          <a:p>
            <a:r>
              <a:rPr lang="ru-RU" sz="1200" dirty="0"/>
              <a:t> </a:t>
            </a:r>
            <a:r>
              <a:rPr lang="ru-RU" sz="1200" dirty="0" smtClean="0"/>
              <a:t>На сегодняшний день в проекте участвуют 14 педагогов МАОУ «СОШ № 14». За период с августа 2011 по декабрь 2012 года 24 </a:t>
            </a:r>
            <a:r>
              <a:rPr lang="ru-RU" sz="1200" dirty="0"/>
              <a:t>педагогических </a:t>
            </a:r>
            <a:r>
              <a:rPr lang="ru-RU" sz="1200" dirty="0" smtClean="0"/>
              <a:t>работника</a:t>
            </a:r>
            <a:r>
              <a:rPr lang="ru-RU" sz="1200" dirty="0"/>
              <a:t> </a:t>
            </a:r>
            <a:r>
              <a:rPr lang="ru-RU" sz="1200" dirty="0" smtClean="0"/>
              <a:t>школы повысили квалификацию  по вопросам организации дистанционного образования по темам: «</a:t>
            </a:r>
            <a:r>
              <a:rPr lang="ru-RU" sz="1200" dirty="0"/>
              <a:t>Организация учебного процесса и необходимые технические навыки при организации обучения по дистанционным образовательным технологиям</a:t>
            </a:r>
            <a:r>
              <a:rPr lang="ru-RU" sz="1200" dirty="0" smtClean="0"/>
              <a:t>», «</a:t>
            </a:r>
            <a:r>
              <a:rPr lang="ru-RU" sz="1200" dirty="0"/>
              <a:t>Основы и практика работы в информационной среде для </a:t>
            </a:r>
            <a:r>
              <a:rPr lang="ru-RU" sz="1200" dirty="0" smtClean="0"/>
              <a:t>учителей».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52609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14:ferris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49896" y="260648"/>
            <a:ext cx="7776864" cy="501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</a:rPr>
              <a:t>е-КМ школа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8494104" cy="5308815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52609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14:ferris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  <a:ea typeface="+mn-ea"/>
                <a:cs typeface="+mn-cs"/>
              </a:rPr>
              <a:t>В 2013-2014 году списочный состав обучающихся составляет 18 человек из 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  <a:ea typeface="+mn-ea"/>
                <a:cs typeface="+mn-cs"/>
              </a:rPr>
              <a:t/>
            </a:r>
            <a:b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  <a:ea typeface="+mn-ea"/>
                <a:cs typeface="+mn-cs"/>
              </a:rPr>
            </a:b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  <a:ea typeface="+mn-ea"/>
                <a:cs typeface="+mn-cs"/>
              </a:rPr>
              <a:t>13 </a:t>
            </a: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  <a:ea typeface="+mn-ea"/>
                <a:cs typeface="+mn-cs"/>
              </a:rPr>
              <a:t>образовательных учреждений города</a:t>
            </a:r>
          </a:p>
        </p:txBody>
      </p:sp>
      <p:pic>
        <p:nvPicPr>
          <p:cNvPr id="4" name="Picture 2" descr="E:\ФотоДистанты\2013_02_06_Distanty\DSC_208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28800"/>
            <a:ext cx="4143404" cy="25431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3" descr="E:\ФотоДистанты\2013_02_06_Distanty\DSC_21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3254485"/>
            <a:ext cx="4572032" cy="30282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75380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14:ferris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2929" t="10312" r="1562"/>
          <a:stretch>
            <a:fillRect/>
          </a:stretch>
        </p:blipFill>
        <p:spPr bwMode="auto">
          <a:xfrm>
            <a:off x="323528" y="476672"/>
            <a:ext cx="8513906" cy="5621504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75380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14:ferris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  <a:ea typeface="+mn-ea"/>
                <a:cs typeface="+mn-cs"/>
              </a:rPr>
              <a:t>Базовая школа</a:t>
            </a:r>
            <a:b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  <a:ea typeface="+mn-ea"/>
                <a:cs typeface="+mn-cs"/>
              </a:rPr>
            </a:b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  <a:ea typeface="+mn-ea"/>
                <a:cs typeface="+mn-cs"/>
              </a:rPr>
              <a:t>Занятие «Право на образование»</a:t>
            </a:r>
          </a:p>
        </p:txBody>
      </p:sp>
      <p:pic>
        <p:nvPicPr>
          <p:cNvPr id="3074" name="Picture 2" descr="E:\2013_03_15_БазовШкола\DSC_518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412776"/>
            <a:ext cx="7488625" cy="47577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75380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14:ferris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797</TotalTime>
  <Words>664</Words>
  <Application>Microsoft Office PowerPoint</Application>
  <PresentationFormat>Экран (4:3)</PresentationFormat>
  <Paragraphs>115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2013-2014 году списочный состав обучающихся составляет 18 человек из  13 образовательных учреждений города</vt:lpstr>
      <vt:lpstr>Презентация PowerPoint</vt:lpstr>
      <vt:lpstr>Базовая школа Занятие «Право на образование»</vt:lpstr>
      <vt:lpstr>Базовая школа Занятие «Работа с текстом на уроке английского языка»</vt:lpstr>
      <vt:lpstr>Базовая школа 31.01.2014</vt:lpstr>
      <vt:lpstr>Презентация PowerPoint</vt:lpstr>
      <vt:lpstr>Презентация PowerPoint</vt:lpstr>
      <vt:lpstr>Основные направления деятельности</vt:lpstr>
      <vt:lpstr>Эффекты реализации проекта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Мурик</cp:lastModifiedBy>
  <cp:revision>122</cp:revision>
  <dcterms:created xsi:type="dcterms:W3CDTF">2011-12-15T01:37:11Z</dcterms:created>
  <dcterms:modified xsi:type="dcterms:W3CDTF">2014-04-07T23:40:25Z</dcterms:modified>
</cp:coreProperties>
</file>