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7" r:id="rId4"/>
    <p:sldId id="261" r:id="rId5"/>
    <p:sldId id="264" r:id="rId6"/>
    <p:sldId id="283" r:id="rId7"/>
    <p:sldId id="282" r:id="rId8"/>
    <p:sldId id="286" r:id="rId9"/>
    <p:sldId id="287" r:id="rId10"/>
    <p:sldId id="284" r:id="rId11"/>
    <p:sldId id="285" r:id="rId12"/>
    <p:sldId id="290" r:id="rId13"/>
    <p:sldId id="289" r:id="rId14"/>
    <p:sldId id="288" r:id="rId15"/>
    <p:sldId id="292" r:id="rId16"/>
    <p:sldId id="293" r:id="rId17"/>
    <p:sldId id="296" r:id="rId18"/>
    <p:sldId id="295" r:id="rId19"/>
    <p:sldId id="294" r:id="rId20"/>
    <p:sldId id="297" r:id="rId21"/>
    <p:sldId id="298" r:id="rId22"/>
    <p:sldId id="299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Пилотный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Лист1!$B$2:$D$2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0.62</c:v>
                </c:pt>
                <c:pt idx="1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Обычный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13037732649585E-2"/>
                  <c:y val="-2.565371524376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565188663247944E-3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848057286564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Лист1!$B$2:$D$2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2352"/>
        <c:axId val="190312744"/>
        <c:axId val="0"/>
      </c:bar3DChart>
      <c:catAx>
        <c:axId val="19031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0312744"/>
        <c:crosses val="autoZero"/>
        <c:auto val="1"/>
        <c:lblAlgn val="ctr"/>
        <c:lblOffset val="100"/>
        <c:noMultiLvlLbl val="0"/>
      </c:catAx>
      <c:valAx>
        <c:axId val="190312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0312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Пилотный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445627162547505E-3"/>
                  <c:y val="-2.558223648282072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556501730038005E-3"/>
                  <c:y val="-3.410964864376098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Лист2!$B$3:$C$3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Обычный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22600692015202E-2"/>
                  <c:y val="-5.116447296564146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0021288925855E-2"/>
                  <c:y val="-4.832200224532805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Лист2!$B$4:$C$4</c:f>
              <c:numCache>
                <c:formatCode>0%</c:formatCode>
                <c:ptCount val="2"/>
                <c:pt idx="0">
                  <c:v>0.45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538984"/>
        <c:axId val="260539376"/>
        <c:axId val="0"/>
      </c:bar3DChart>
      <c:catAx>
        <c:axId val="26053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0539376"/>
        <c:crosses val="autoZero"/>
        <c:auto val="1"/>
        <c:lblAlgn val="ctr"/>
        <c:lblOffset val="100"/>
        <c:noMultiLvlLbl val="0"/>
      </c:catAx>
      <c:valAx>
        <c:axId val="260539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0538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Пилотный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4643968130525178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97806592918247E-2"/>
                  <c:y val="-3.4643968130525178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Лист3!$B$3:$C$3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Обычный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96866561311782E-2"/>
                  <c:y val="-5.354067801990260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94673154230027E-2"/>
                  <c:y val="-3.4643968130525178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Лист3!$B$4:$C$4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055800"/>
        <c:axId val="262056192"/>
        <c:axId val="0"/>
      </c:bar3DChart>
      <c:catAx>
        <c:axId val="262055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2056192"/>
        <c:crosses val="autoZero"/>
        <c:auto val="1"/>
        <c:lblAlgn val="ctr"/>
        <c:lblOffset val="100"/>
        <c:noMultiLvlLbl val="0"/>
      </c:catAx>
      <c:valAx>
        <c:axId val="262056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20558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Пилотный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02021779715108E-2"/>
                  <c:y val="-2.286268603899978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374664252991434E-2"/>
                  <c:y val="-5.225756808914235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Лист4!$B$3:$C$3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Обычный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78439214814912E-2"/>
                  <c:y val="-7.512025412814214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03774961823414E-2"/>
                  <c:y val="-7.512025412814214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Лист4!$B$4:$C$4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057760"/>
        <c:axId val="262058152"/>
        <c:axId val="0"/>
      </c:bar3DChart>
      <c:catAx>
        <c:axId val="26205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2058152"/>
        <c:crosses val="autoZero"/>
        <c:auto val="1"/>
        <c:lblAlgn val="ctr"/>
        <c:lblOffset val="100"/>
        <c:noMultiLvlLbl val="0"/>
      </c:catAx>
      <c:valAx>
        <c:axId val="262058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20577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36613440257474E-2"/>
          <c:y val="3.2334370255156834E-2"/>
          <c:w val="0.66835320766828377"/>
          <c:h val="0.86637086620005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Лист5!$A$3</c:f>
              <c:strCache>
                <c:ptCount val="1"/>
                <c:pt idx="0">
                  <c:v>Пилотный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89048018233664E-2"/>
                  <c:y val="-5.291078769025663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89048018233598E-2"/>
                  <c:y val="-4.703181128022812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Лист5!$B$3:$C$3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Обычный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96588033428418E-2"/>
                  <c:y val="-6.466874051031366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075400151947207E-3"/>
                  <c:y val="-5.291078769025663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Лист5!$B$4:$C$4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507992"/>
        <c:axId val="263508384"/>
        <c:axId val="0"/>
      </c:bar3DChart>
      <c:catAx>
        <c:axId val="26350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3508384"/>
        <c:crosses val="autoZero"/>
        <c:auto val="1"/>
        <c:lblAlgn val="ctr"/>
        <c:lblOffset val="100"/>
        <c:noMultiLvlLbl val="0"/>
      </c:catAx>
      <c:valAx>
        <c:axId val="263508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35079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Лист6!$A$3</c:f>
              <c:strCache>
                <c:ptCount val="1"/>
                <c:pt idx="0">
                  <c:v>Пилотный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36969678665693E-3"/>
                  <c:y val="-7.185415612257080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6</a:t>
                    </a:r>
                    <a:r>
                      <a:rPr lang="en-US" sz="1600" b="1" dirty="0" smtClean="0"/>
                      <a:t>0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73939357331386E-2"/>
                  <c:y val="-5.8789764100285122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4</a:t>
                    </a:r>
                    <a:r>
                      <a:rPr lang="en-US" sz="1600" b="1" dirty="0" smtClean="0"/>
                      <a:t>0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Лист6!$B$3:$C$3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Лист6!$A$4</c:f>
              <c:strCache>
                <c:ptCount val="1"/>
                <c:pt idx="0">
                  <c:v>Обычный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095757429325544E-2"/>
                  <c:y val="-5.5523666094713757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2</a:t>
                    </a:r>
                    <a:r>
                      <a:rPr lang="en-US" sz="1600" b="1" dirty="0" smtClean="0"/>
                      <a:t>0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73939357331324E-2"/>
                  <c:y val="-4.2459274072428166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8</a:t>
                    </a:r>
                    <a:r>
                      <a:rPr lang="en-US" sz="1600" b="1" dirty="0" smtClean="0"/>
                      <a:t>0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Лист6!$B$2:$C$2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Лист6!$B$4:$C$4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509168"/>
        <c:axId val="263509560"/>
        <c:axId val="0"/>
      </c:bar3DChart>
      <c:catAx>
        <c:axId val="26350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3509560"/>
        <c:crosses val="autoZero"/>
        <c:auto val="1"/>
        <c:lblAlgn val="ctr"/>
        <c:lblOffset val="100"/>
        <c:noMultiLvlLbl val="0"/>
      </c:catAx>
      <c:valAx>
        <c:axId val="263509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3509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F4A6-6D6B-411A-AC48-9CF24870235E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5D2C9-39E4-4FFB-AAB4-42BA6744A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6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65FE-C318-44A5-BFC2-8FC06C649BB0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E499-AE72-41CC-B04F-4C50F0918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5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BDC2-0DE3-4D52-B8CD-CFFC17BF27CF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3242-689A-4593-A47D-B1FB7908B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4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8451-E97F-43D9-810E-D0760480A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3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363-E671-4818-B455-99C37FD1E4A8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2BE4-B857-4F88-AB6B-8E6C6A286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927F-A888-40E8-8855-B7958001DABC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DEEF-A4D7-4CFD-945E-6F76A7B44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6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2F09-CE10-4991-BF54-32281B03CCF0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0EE5-2742-4774-8434-068D8C5ED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1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CDED64-212C-47A3-99F0-6701E9718870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B62549-6715-441E-8D41-EC0AA23F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E723-1938-4967-9480-31540B15E4AB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5B6A-3817-4BFC-BA3F-FE6C56250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3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423F-0DC6-4B8A-BF2A-A098205D6289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F961-D629-4975-A70E-E4A12E2BE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1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1F8E-0AA1-46D2-AE19-883CF89F2DDF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1268-DAB6-430C-BF0D-3B29440C9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3DB0-8326-483E-8C32-0808B5E4C1B7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2CB0-A11D-46A3-9C62-A3403C121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DEBC7F-6FEA-433D-A52A-121475D62AF9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38535-6864-4A26-916F-95F0D1F0D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79" r:id="rId3"/>
    <p:sldLayoutId id="2147483680" r:id="rId4"/>
    <p:sldLayoutId id="2147483687" r:id="rId5"/>
    <p:sldLayoutId id="2147483688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2133600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/>
              <a:t>Муниципальное бюджетное общеобразовательное учреждение «Заринская средняя общеобразовательная школа имени М.А.Аверина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/>
              <a:t>Организация  </a:t>
            </a:r>
            <a:r>
              <a:rPr lang="ru-RU" dirty="0" err="1" smtClean="0"/>
              <a:t>предпрофильной</a:t>
            </a:r>
            <a:r>
              <a:rPr lang="ru-RU" dirty="0" smtClean="0"/>
              <a:t> подготовки школьников сельских ОО в условиях реализации  внеурочной деятельности </a:t>
            </a:r>
            <a:r>
              <a:rPr lang="ru-RU" dirty="0"/>
              <a:t>ФГОС ООО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292600"/>
            <a:ext cx="7281862" cy="2160588"/>
          </a:xfrm>
        </p:spPr>
        <p:txBody>
          <a:bodyPr/>
          <a:lstStyle/>
          <a:p>
            <a:pPr marL="2149475"/>
            <a:r>
              <a:rPr lang="ru-RU" dirty="0" smtClean="0"/>
              <a:t>Астапенко Марина Викторовна,  зам. директора по УВР МБОУ «</a:t>
            </a:r>
            <a:r>
              <a:rPr lang="ru-RU" dirty="0" err="1" smtClean="0"/>
              <a:t>Заринская</a:t>
            </a:r>
            <a:r>
              <a:rPr lang="ru-RU" dirty="0" smtClean="0"/>
              <a:t> СОШ им. М.А. Аверина» Промышленновского района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ru-RU" sz="5400" b="1" dirty="0" smtClean="0"/>
              <a:t>Программы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249488"/>
            <a:ext cx="8435280" cy="4324350"/>
          </a:xfrm>
        </p:spPr>
        <p:txBody>
          <a:bodyPr/>
          <a:lstStyle/>
          <a:p>
            <a:pPr marL="109537" indent="0">
              <a:buNone/>
            </a:pPr>
            <a:r>
              <a:rPr lang="ru-RU" sz="3800" dirty="0" smtClean="0"/>
              <a:t>«Путешествие в мир профессий»</a:t>
            </a:r>
          </a:p>
          <a:p>
            <a:pPr marL="109537" indent="0">
              <a:buNone/>
            </a:pPr>
            <a:r>
              <a:rPr lang="ru-RU" sz="3800" dirty="0" smtClean="0"/>
              <a:t>«Мир творчества»</a:t>
            </a:r>
          </a:p>
          <a:p>
            <a:pPr marL="109537" indent="0">
              <a:buNone/>
            </a:pPr>
            <a:r>
              <a:rPr lang="ru-RU" sz="3800" dirty="0" smtClean="0"/>
              <a:t>«Простые ниточки, умелые ручки»</a:t>
            </a:r>
          </a:p>
          <a:p>
            <a:pPr marL="109537" indent="0">
              <a:buNone/>
            </a:pPr>
            <a:r>
              <a:rPr lang="ru-RU" sz="3800" dirty="0" smtClean="0"/>
              <a:t>«Математика в профессиях села»</a:t>
            </a:r>
          </a:p>
          <a:p>
            <a:pPr marL="109537" indent="0">
              <a:buNone/>
            </a:pPr>
            <a:r>
              <a:rPr lang="ru-RU" sz="3800" dirty="0" smtClean="0"/>
              <a:t>«В мире научных сообщений»</a:t>
            </a:r>
          </a:p>
          <a:p>
            <a:pPr marL="109537" indent="0">
              <a:buNone/>
            </a:pPr>
            <a:endParaRPr lang="ru-RU" sz="3800" dirty="0" smtClean="0"/>
          </a:p>
        </p:txBody>
      </p:sp>
    </p:spTree>
    <p:extLst>
      <p:ext uri="{BB962C8B-B14F-4D97-AF65-F5344CB8AC3E}">
        <p14:creationId xmlns:p14="http://schemas.microsoft.com/office/powerpoint/2010/main" val="1502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Марина\Desktop\фото\IMG_2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16" y="0"/>
            <a:ext cx="914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Марина\Desktop\фото\IMG_2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" y="4952"/>
            <a:ext cx="9137729" cy="68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Марина\Desktop\фото\IMG_3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791"/>
            <a:ext cx="9145016" cy="68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Марина\Desktop\фото\IMG_2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" y="-15583"/>
            <a:ext cx="9165117" cy="68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Марина\Desktop\фото\вязание\IMG_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" y="0"/>
            <a:ext cx="9144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Марина\Desktop\фото\вязание\IMG_3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sz="3200" dirty="0" smtClean="0"/>
              <a:t>Для </a:t>
            </a:r>
            <a:r>
              <a:rPr lang="ru-RU" sz="3200" dirty="0" smtClean="0"/>
              <a:t>обучающихся</a:t>
            </a:r>
            <a:endParaRPr lang="ru-RU" sz="3200" dirty="0" smtClean="0"/>
          </a:p>
          <a:p>
            <a:pPr marL="109537" indent="0">
              <a:buNone/>
            </a:pPr>
            <a:r>
              <a:rPr lang="ru-RU" sz="3200" dirty="0" smtClean="0"/>
              <a:t>Результаты предпрофильной подготовки должны позволить выпускнику основной школы осуществить предварительное самоопределение по поводу своего образовательного и карьерного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39906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40374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Занимаетесь </a:t>
            </a:r>
            <a:r>
              <a:rPr lang="ru-RU" dirty="0"/>
              <a:t>ли Вы углубленно каким-либо школьным предметом (ходите на факультативы, </a:t>
            </a:r>
            <a:r>
              <a:rPr lang="ru-RU" dirty="0" smtClean="0"/>
              <a:t>занимаетесь самостоятельно</a:t>
            </a:r>
            <a:r>
              <a:rPr lang="ru-RU" dirty="0"/>
              <a:t>)?</a:t>
            </a:r>
          </a:p>
          <a:p>
            <a:pPr marL="109537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182618"/>
              </p:ext>
            </p:extLst>
          </p:nvPr>
        </p:nvGraphicFramePr>
        <p:xfrm>
          <a:off x="683568" y="2348880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88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118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Считаете </a:t>
            </a:r>
            <a:r>
              <a:rPr lang="ru-RU" dirty="0"/>
              <a:t>ли Вы себя готовым сделать выбор профиля обучения?</a:t>
            </a:r>
          </a:p>
          <a:p>
            <a:pPr marL="109537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78793"/>
              </p:ext>
            </p:extLst>
          </p:nvPr>
        </p:nvGraphicFramePr>
        <p:xfrm>
          <a:off x="539552" y="2057400"/>
          <a:ext cx="7992888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32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Думали </a:t>
            </a:r>
            <a:r>
              <a:rPr lang="ru-RU" dirty="0"/>
              <a:t>ли Вы о возможном применении своих способностей, склонностей, талантов в профессиональной деятельности?</a:t>
            </a:r>
          </a:p>
          <a:p>
            <a:pPr marL="109537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701389"/>
              </p:ext>
            </p:extLst>
          </p:nvPr>
        </p:nvGraphicFramePr>
        <p:xfrm>
          <a:off x="1115616" y="2420888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3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324350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Считаете </a:t>
            </a:r>
            <a:r>
              <a:rPr lang="ru-RU" dirty="0"/>
              <a:t>ли Вы, что, имея профильное образование, легче продолжить профессиональное образование, трудоустроиться, чем выпускникам общеобразовательных классов?</a:t>
            </a:r>
          </a:p>
          <a:p>
            <a:pPr marL="109537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571981"/>
              </p:ext>
            </p:extLst>
          </p:nvPr>
        </p:nvGraphicFramePr>
        <p:xfrm>
          <a:off x="899592" y="2564904"/>
          <a:ext cx="73448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25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533400"/>
            <a:ext cx="8893175" cy="1671638"/>
          </a:xfrm>
        </p:spPr>
        <p:txBody>
          <a:bodyPr/>
          <a:lstStyle/>
          <a:p>
            <a:pPr algn="ctr"/>
            <a:r>
              <a:rPr lang="ru-RU" sz="2800" b="1" smtClean="0">
                <a:latin typeface="Arial" charset="0"/>
              </a:rPr>
              <a:t>МБОУ «Заринская средняя общеобразовательная школа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имени М.А. Аверина»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Промышленновского района</a:t>
            </a:r>
          </a:p>
        </p:txBody>
      </p:sp>
      <p:pic>
        <p:nvPicPr>
          <p:cNvPr id="10243" name="Picture 15" descr="DSC023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475"/>
            <a:ext cx="7777163" cy="4376738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Советовались </a:t>
            </a:r>
            <a:r>
              <a:rPr lang="ru-RU" dirty="0"/>
              <a:t>ли Вы с учителями по вопросу выбора профиля обучения?</a:t>
            </a:r>
          </a:p>
          <a:p>
            <a:pPr marL="109537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66893"/>
              </p:ext>
            </p:extLst>
          </p:nvPr>
        </p:nvGraphicFramePr>
        <p:xfrm>
          <a:off x="827584" y="2132856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04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ru-RU" dirty="0"/>
              <a:t>Занимаетесь ли Вы параллельно с общеобразовательной школой в каком-либо кружке, секции, спортивной или музыкальной </a:t>
            </a:r>
            <a:r>
              <a:rPr lang="ru-RU" dirty="0" smtClean="0"/>
              <a:t>школе?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51345"/>
              </p:ext>
            </p:extLst>
          </p:nvPr>
        </p:nvGraphicFramePr>
        <p:xfrm>
          <a:off x="1115616" y="2636912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349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860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0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21325"/>
          </a:xfrm>
        </p:spPr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11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983216"/>
              </p:ext>
            </p:extLst>
          </p:nvPr>
        </p:nvGraphicFramePr>
        <p:xfrm>
          <a:off x="684213" y="1055688"/>
          <a:ext cx="7991475" cy="5062347"/>
        </p:xfrm>
        <a:graphic>
          <a:graphicData uri="http://schemas.openxmlformats.org/drawingml/2006/table">
            <a:tbl>
              <a:tblPr/>
              <a:tblGrid>
                <a:gridCol w="5629275"/>
                <a:gridCol w="23622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Число обучающихся, из них: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опекаемых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детей-инвалидов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обучающихся на дому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Обучающихся в специальных (коррекционных) классах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VIII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вида (1,3,6,8 классы)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Обучающихся на «5»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Обучающихся на «4» и «5»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195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Неполных семей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81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Многодетных семей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Малообеспеченных семей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765175"/>
          <a:ext cx="7704137" cy="5329239"/>
        </p:xfrm>
        <a:graphic>
          <a:graphicData uri="http://schemas.openxmlformats.org/drawingml/2006/table">
            <a:tbl>
              <a:tblPr/>
              <a:tblGrid>
                <a:gridCol w="5399087"/>
                <a:gridCol w="2305050"/>
              </a:tblGrid>
              <a:tr h="1331913">
                <a:tc>
                  <a:txBody>
                    <a:bodyPr/>
                    <a:lstStyle/>
                    <a:p>
                      <a:pPr marL="98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Всего педагогических работников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высшая квалификационная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25/52%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первая квалификационная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15/31%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r>
              <a:rPr lang="ru-RU" smtClean="0"/>
              <a:t>Цель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dirty="0" smtClean="0"/>
              <a:t>Создание </a:t>
            </a:r>
            <a:r>
              <a:rPr lang="ru-RU" sz="3600" dirty="0"/>
              <a:t>условий для осознанного выбора выпускниками основной школы дальнейшего обучения, их первичного профессионального самоопределения.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Основные принципы организации деятельности на этапе</a:t>
            </a:r>
            <a:br>
              <a:rPr lang="ru-RU" sz="3600" b="1" dirty="0"/>
            </a:br>
            <a:r>
              <a:rPr lang="ru-RU" sz="3600" b="1" dirty="0"/>
              <a:t> предпрофильной подготовки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sz="2200" dirty="0" smtClean="0"/>
              <a:t>1.	Учет мнения и запросов детей и родителей.</a:t>
            </a:r>
          </a:p>
          <a:p>
            <a:pPr marL="109537" indent="0">
              <a:buNone/>
            </a:pPr>
            <a:r>
              <a:rPr lang="ru-RU" sz="2200" dirty="0" smtClean="0"/>
              <a:t>2.	 Реализация права выбора.</a:t>
            </a:r>
          </a:p>
          <a:p>
            <a:pPr marL="109537" indent="0">
              <a:buNone/>
            </a:pPr>
            <a:r>
              <a:rPr lang="ru-RU" sz="2200" dirty="0" smtClean="0"/>
              <a:t>3.	Обеспечение индивидуальной траектории развития каждого школьника.</a:t>
            </a:r>
          </a:p>
          <a:p>
            <a:pPr marL="109537" indent="0">
              <a:buNone/>
            </a:pPr>
            <a:r>
              <a:rPr lang="ru-RU" sz="2200" dirty="0" smtClean="0"/>
              <a:t>4.	Согласованность выбора профиля школьника его интересам, склонностям, психофизиологическим особенностям, возможностям и намерениям поступления в профильные классы школы и учебные заведения области.</a:t>
            </a:r>
          </a:p>
          <a:p>
            <a:pPr marL="109537" indent="0">
              <a:buNone/>
            </a:pPr>
            <a:r>
              <a:rPr lang="ru-RU" sz="2200" dirty="0" smtClean="0"/>
              <a:t>5.	Социальное партнерство и ответственность за результаты совместной деятельности всех субъектов ВОП, заинтересованных в успешном личностном развитии и самоопределении ребенка.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670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1"/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496300" cy="1143000"/>
          </a:xfrm>
        </p:spPr>
        <p:txBody>
          <a:bodyPr/>
          <a:lstStyle/>
          <a:p>
            <a:r>
              <a:rPr lang="ru-RU" b="1" smtClean="0"/>
              <a:t>Дополнительное образование</a:t>
            </a:r>
          </a:p>
        </p:txBody>
      </p:sp>
      <p:grpSp>
        <p:nvGrpSpPr>
          <p:cNvPr id="2" name="Diagram 7"/>
          <p:cNvGrpSpPr>
            <a:grpSpLocks/>
          </p:cNvGrpSpPr>
          <p:nvPr/>
        </p:nvGrpSpPr>
        <p:grpSpPr bwMode="auto">
          <a:xfrm>
            <a:off x="-1795463" y="1439863"/>
            <a:ext cx="12673013" cy="5111750"/>
            <a:chOff x="478" y="1174"/>
            <a:chExt cx="4808" cy="2540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359" y="2141"/>
              <a:ext cx="264" cy="15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796" y="1690"/>
              <a:ext cx="603" cy="6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Дом культуры</a:t>
              </a:r>
            </a:p>
          </p:txBody>
        </p:sp>
        <p:sp>
          <p:nvSpPr>
            <p:cNvPr id="5" name="_s1030"/>
            <p:cNvSpPr>
              <a:spLocks noChangeShapeType="1"/>
            </p:cNvSpPr>
            <p:nvPr/>
          </p:nvSpPr>
          <p:spPr bwMode="auto">
            <a:xfrm flipH="1">
              <a:off x="2359" y="2593"/>
              <a:ext cx="264" cy="15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797" y="2596"/>
              <a:ext cx="603" cy="6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Районный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детского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творчества</a:t>
              </a:r>
            </a:p>
          </p:txBody>
        </p:sp>
        <p:sp>
          <p:nvSpPr>
            <p:cNvPr id="7" name="_s1032"/>
            <p:cNvSpPr>
              <a:spLocks noChangeShapeType="1"/>
            </p:cNvSpPr>
            <p:nvPr/>
          </p:nvSpPr>
          <p:spPr bwMode="auto">
            <a:xfrm>
              <a:off x="2882" y="2743"/>
              <a:ext cx="0" cy="30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582" y="3048"/>
              <a:ext cx="603" cy="6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Детско-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юношеская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спортивная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школа</a:t>
              </a:r>
            </a:p>
          </p:txBody>
        </p:sp>
        <p:sp>
          <p:nvSpPr>
            <p:cNvPr id="9" name="_s1034"/>
            <p:cNvSpPr>
              <a:spLocks noChangeShapeType="1"/>
            </p:cNvSpPr>
            <p:nvPr/>
          </p:nvSpPr>
          <p:spPr bwMode="auto">
            <a:xfrm>
              <a:off x="3142" y="2593"/>
              <a:ext cx="263" cy="15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3366" y="2594"/>
              <a:ext cx="603" cy="6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Центр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здоровья</a:t>
              </a: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36"/>
            <p:cNvSpPr>
              <a:spLocks noChangeShapeType="1"/>
            </p:cNvSpPr>
            <p:nvPr/>
          </p:nvSpPr>
          <p:spPr bwMode="auto">
            <a:xfrm flipV="1">
              <a:off x="3142" y="2141"/>
              <a:ext cx="263" cy="15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3365" y="1689"/>
              <a:ext cx="603" cy="6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Музыкальная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школа</a:t>
              </a:r>
            </a:p>
          </p:txBody>
        </p:sp>
        <p:sp>
          <p:nvSpPr>
            <p:cNvPr id="13" name="_s1038"/>
            <p:cNvSpPr>
              <a:spLocks noChangeShapeType="1"/>
            </p:cNvSpPr>
            <p:nvPr/>
          </p:nvSpPr>
          <p:spPr bwMode="auto">
            <a:xfrm flipV="1">
              <a:off x="2882" y="1839"/>
              <a:ext cx="0" cy="30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1039"/>
            <p:cNvSpPr>
              <a:spLocks noChangeArrowheads="1"/>
            </p:cNvSpPr>
            <p:nvPr/>
          </p:nvSpPr>
          <p:spPr bwMode="auto">
            <a:xfrm>
              <a:off x="2581" y="1237"/>
              <a:ext cx="603" cy="6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Сельская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библиотека</a:t>
              </a:r>
            </a:p>
          </p:txBody>
        </p:sp>
        <p:sp>
          <p:nvSpPr>
            <p:cNvPr id="15" name="_s1040"/>
            <p:cNvSpPr>
              <a:spLocks noChangeArrowheads="1"/>
            </p:cNvSpPr>
            <p:nvPr/>
          </p:nvSpPr>
          <p:spPr bwMode="auto">
            <a:xfrm>
              <a:off x="2581" y="2143"/>
              <a:ext cx="603" cy="6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ШКОЛА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ru-RU" sz="2400" b="1" dirty="0" smtClean="0"/>
              <a:t>План внеурочной деятельности сформирован в соответствии с направлениями развития личности, обозначенных в ФГОС, реализуемые через: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006"/>
          </a:xfrm>
        </p:spPr>
        <p:txBody>
          <a:bodyPr/>
          <a:lstStyle/>
          <a:p>
            <a:pPr marL="109537" indent="0">
              <a:buNone/>
            </a:pPr>
            <a:r>
              <a:rPr lang="ru-RU" sz="2300" dirty="0" smtClean="0"/>
              <a:t>– занятия внеурочной деятельности в различных формах ее организации (мастерские, развивающие курсы, практикумы, клубы, лаборатории, мастер-классы);</a:t>
            </a:r>
          </a:p>
          <a:p>
            <a:pPr marL="109537" indent="0">
              <a:buNone/>
            </a:pPr>
            <a:r>
              <a:rPr lang="ru-RU" sz="2300" dirty="0" smtClean="0"/>
              <a:t>– занятия учебных объединений системы дополнительного образования школы (кружки, секции, студии, клубы);</a:t>
            </a:r>
          </a:p>
          <a:p>
            <a:pPr marL="109537" indent="0">
              <a:buNone/>
            </a:pPr>
            <a:r>
              <a:rPr lang="ru-RU" sz="2300" dirty="0" smtClean="0"/>
              <a:t>– программы образовательных учреждений дополнительного образования детей, учреждений культуры и спорта и индивидуальные занятия по предметам и элективные курсы, курсы по выбору, модули, согласно договоров школы и социальных партнеров;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5809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ru-RU" sz="2400" b="1" dirty="0" smtClean="0"/>
              <a:t>План внеурочной деятельности сформирован в соответствии с направлениями развития личности, обозначенных в ФГОС, реализуемые через: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006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– деятельность педагогических работников школы в соответствии с их должностными обязанностями: педагога-организатора, педагога-психолога, социального педагога, работника библиотеки; </a:t>
            </a:r>
          </a:p>
          <a:p>
            <a:pPr marL="109537" indent="0">
              <a:buNone/>
            </a:pPr>
            <a:r>
              <a:rPr lang="ru-RU" dirty="0" smtClean="0"/>
              <a:t>– воспитательную деятельность, организуемую классными руководителями (экскурсии, походы, диспуты, круглые столы, общественно-полезные практики).</a:t>
            </a:r>
          </a:p>
        </p:txBody>
      </p:sp>
    </p:spTree>
    <p:extLst>
      <p:ext uri="{BB962C8B-B14F-4D97-AF65-F5344CB8AC3E}">
        <p14:creationId xmlns:p14="http://schemas.microsoft.com/office/powerpoint/2010/main" val="1525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униципальное бюджетное общеобразовательное учреждение «Заринская средняя общеобразовате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Муниципальное бюджетное общеобразовательное учреждение «Заринская средняя общеобразовательная</Template>
  <TotalTime>119</TotalTime>
  <Words>472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Monotype Corsiva</vt:lpstr>
      <vt:lpstr>Times New Roman</vt:lpstr>
      <vt:lpstr>Trebuchet MS</vt:lpstr>
      <vt:lpstr>Wingdings 2</vt:lpstr>
      <vt:lpstr>Муниципальное бюджетное общеобразовательное учреждение «Заринская средняя общеобразовательная</vt:lpstr>
      <vt:lpstr>Муниципальное бюджетное общеобразовательное учреждение «Заринская средняя общеобразовательная школа имени М.А.Аверина»   Организация  предпрофильной подготовки школьников сельских ОО в условиях реализации  внеурочной деятельности ФГОС ООО</vt:lpstr>
      <vt:lpstr>МБОУ «Заринская средняя общеобразовательная школа  имени М.А. Аверина»  Промышленновского района</vt:lpstr>
      <vt:lpstr>Презентация PowerPoint</vt:lpstr>
      <vt:lpstr>Презентация PowerPoint</vt:lpstr>
      <vt:lpstr>Цель программы</vt:lpstr>
      <vt:lpstr>Основные принципы организации деятельности на этапе  предпрофильной подготовки </vt:lpstr>
      <vt:lpstr>Дополнительное образование</vt:lpstr>
      <vt:lpstr>План внеурочной деятельности сформирован в соответствии с направлениями развития личности, обозначенных в ФГОС, реализуемые через:</vt:lpstr>
      <vt:lpstr>План внеурочной деятельности сформирован в соответствии с направлениями развития личности, обозначенных в ФГОС, реализуемые через:</vt:lpstr>
      <vt:lpstr>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«Заринская средняя общеобразовательная школа имени М.А.Аверина»   Использование часов внеурочной деятельности для профориентации обучающихся в условиях введения ФГОС ООО</dc:title>
  <dc:creator>Марина</dc:creator>
  <cp:lastModifiedBy>Лектор</cp:lastModifiedBy>
  <cp:revision>13</cp:revision>
  <dcterms:created xsi:type="dcterms:W3CDTF">2015-02-01T18:49:26Z</dcterms:created>
  <dcterms:modified xsi:type="dcterms:W3CDTF">2015-09-17T02:52:19Z</dcterms:modified>
</cp:coreProperties>
</file>