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8" r:id="rId3"/>
    <p:sldId id="257" r:id="rId4"/>
    <p:sldId id="261" r:id="rId5"/>
    <p:sldId id="264" r:id="rId6"/>
    <p:sldId id="283" r:id="rId7"/>
    <p:sldId id="282" r:id="rId8"/>
    <p:sldId id="286" r:id="rId9"/>
    <p:sldId id="287" r:id="rId10"/>
    <p:sldId id="284" r:id="rId11"/>
    <p:sldId id="285" r:id="rId12"/>
    <p:sldId id="290" r:id="rId13"/>
    <p:sldId id="289" r:id="rId14"/>
    <p:sldId id="288" r:id="rId15"/>
    <p:sldId id="292" r:id="rId16"/>
    <p:sldId id="293" r:id="rId17"/>
    <p:sldId id="296" r:id="rId18"/>
    <p:sldId id="295" r:id="rId19"/>
    <p:sldId id="294" r:id="rId20"/>
    <p:sldId id="297" r:id="rId21"/>
    <p:sldId id="298" r:id="rId22"/>
    <p:sldId id="299" r:id="rId23"/>
    <p:sldId id="281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Лист1!$B$2:$D$2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Лист1!$B$3:$D$3</c:f>
              <c:numCache>
                <c:formatCode>0%</c:formatCode>
                <c:ptCount val="3"/>
                <c:pt idx="0">
                  <c:v>0.62</c:v>
                </c:pt>
                <c:pt idx="1">
                  <c:v>0.38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713037732649585E-2"/>
                  <c:y val="-2.5653715243760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565188663247944E-3"/>
                  <c:y val="-1.6033572027350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3.8480572865641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Лист1!$B$2:$D$2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Лист1!$B$4:$D$4</c:f>
              <c:numCache>
                <c:formatCode>0%</c:formatCode>
                <c:ptCount val="3"/>
                <c:pt idx="0">
                  <c:v>0.3</c:v>
                </c:pt>
                <c:pt idx="1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312352"/>
        <c:axId val="190312744"/>
        <c:axId val="0"/>
      </c:bar3DChart>
      <c:catAx>
        <c:axId val="19031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90312744"/>
        <c:crosses val="autoZero"/>
        <c:auto val="1"/>
        <c:lblAlgn val="ctr"/>
        <c:lblOffset val="100"/>
        <c:noMultiLvlLbl val="0"/>
      </c:catAx>
      <c:valAx>
        <c:axId val="1903127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903123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9445627162547505E-3"/>
                  <c:y val="-2.5582236482820726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3556501730038005E-3"/>
                  <c:y val="-3.4109648643760981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Лист2!$B$3:$C$3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</c:ser>
        <c:ser>
          <c:idx val="1"/>
          <c:order val="1"/>
          <c:tx>
            <c:strRef>
              <c:f>Лист2!$A$4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422600692015202E-2"/>
                  <c:y val="-5.1164472965641465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30021288925855E-2"/>
                  <c:y val="-4.8322002245328052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Лист2!$B$4:$C$4</c:f>
              <c:numCache>
                <c:formatCode>0%</c:formatCode>
                <c:ptCount val="2"/>
                <c:pt idx="0">
                  <c:v>0.45</c:v>
                </c:pt>
                <c:pt idx="1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0538984"/>
        <c:axId val="260539376"/>
        <c:axId val="0"/>
      </c:bar3DChart>
      <c:catAx>
        <c:axId val="260538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60539376"/>
        <c:crosses val="autoZero"/>
        <c:auto val="1"/>
        <c:lblAlgn val="ctr"/>
        <c:lblOffset val="100"/>
        <c:noMultiLvlLbl val="0"/>
      </c:catAx>
      <c:valAx>
        <c:axId val="2605393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05389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4643968130525178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597806592918247E-2"/>
                  <c:y val="-3.4643968130525178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Лист3!$B$3:$C$3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</c:ser>
        <c:ser>
          <c:idx val="1"/>
          <c:order val="1"/>
          <c:tx>
            <c:strRef>
              <c:f>Лист3!$A$4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996866561311782E-2"/>
                  <c:y val="-5.3540678019902609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594673154230027E-2"/>
                  <c:y val="-3.4643968130525178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Лист3!$B$4:$C$4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2055800"/>
        <c:axId val="262056192"/>
        <c:axId val="0"/>
      </c:bar3DChart>
      <c:catAx>
        <c:axId val="262055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62056192"/>
        <c:crosses val="autoZero"/>
        <c:auto val="1"/>
        <c:lblAlgn val="ctr"/>
        <c:lblOffset val="100"/>
        <c:noMultiLvlLbl val="0"/>
      </c:catAx>
      <c:valAx>
        <c:axId val="2620561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20558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Лист4!$A$3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902021779715108E-2"/>
                  <c:y val="-2.2862686038999783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374664252991434E-2"/>
                  <c:y val="-5.2257568089142357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Лист4!$B$2:$C$2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Лист4!$B$3:$C$3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Лист4!$A$4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478439214814912E-2"/>
                  <c:y val="-7.5120254128142147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103774961823414E-2"/>
                  <c:y val="-7.5120254128142147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Лист4!$B$2:$C$2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Лист4!$B$4:$C$4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2057760"/>
        <c:axId val="262058152"/>
        <c:axId val="0"/>
      </c:bar3DChart>
      <c:catAx>
        <c:axId val="262057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62058152"/>
        <c:crosses val="autoZero"/>
        <c:auto val="1"/>
        <c:lblAlgn val="ctr"/>
        <c:lblOffset val="100"/>
        <c:noMultiLvlLbl val="0"/>
      </c:catAx>
      <c:valAx>
        <c:axId val="2620581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205776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236613440257474E-2"/>
          <c:y val="3.2334370255156834E-2"/>
          <c:w val="0.66835320766828377"/>
          <c:h val="0.866370866200051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Лист5!$A$3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0689048018233664E-2"/>
                  <c:y val="-5.2910787690256637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689048018233598E-2"/>
                  <c:y val="-4.7031811280228125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Лист5!$B$2:$C$2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Лист5!$B$3:$C$3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Лист5!$A$4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596588033428418E-2"/>
                  <c:y val="-6.4668740510313669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9075400151947207E-3"/>
                  <c:y val="-5.2910787690256637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Лист5!$B$2:$C$2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Лист5!$B$4:$C$4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3507992"/>
        <c:axId val="263508384"/>
        <c:axId val="0"/>
      </c:bar3DChart>
      <c:catAx>
        <c:axId val="263507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63508384"/>
        <c:crosses val="autoZero"/>
        <c:auto val="1"/>
        <c:lblAlgn val="ctr"/>
        <c:lblOffset val="100"/>
        <c:noMultiLvlLbl val="0"/>
      </c:catAx>
      <c:valAx>
        <c:axId val="2635083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350799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Лист6!$A$3</c:f>
              <c:strCache>
                <c:ptCount val="1"/>
                <c:pt idx="0">
                  <c:v>Пилотный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136969678665693E-3"/>
                  <c:y val="-7.1854156122570803E-2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ru-RU" sz="1600" b="1" dirty="0" smtClean="0"/>
                      <a:t>6</a:t>
                    </a:r>
                    <a:r>
                      <a:rPr lang="en-US" sz="1600" b="1" dirty="0" smtClean="0"/>
                      <a:t>0</a:t>
                    </a:r>
                    <a:r>
                      <a:rPr lang="en-US" sz="1600" b="1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273939357331386E-2"/>
                  <c:y val="-5.8789764100285122E-2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ru-RU" sz="1600" b="1" dirty="0" smtClean="0"/>
                      <a:t>4</a:t>
                    </a:r>
                    <a:r>
                      <a:rPr lang="en-US" sz="1600" b="1" dirty="0" smtClean="0"/>
                      <a:t>0</a:t>
                    </a:r>
                    <a:r>
                      <a:rPr lang="en-US" sz="1600" b="1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Лист6!$B$2:$C$2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Лист6!$B$3:$C$3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</c:ser>
        <c:ser>
          <c:idx val="1"/>
          <c:order val="1"/>
          <c:tx>
            <c:strRef>
              <c:f>Лист6!$A$4</c:f>
              <c:strCache>
                <c:ptCount val="1"/>
                <c:pt idx="0">
                  <c:v>Обычный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1095757429325544E-2"/>
                  <c:y val="-5.5523666094713757E-2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ru-RU" sz="1600" b="1" dirty="0" smtClean="0"/>
                      <a:t>2</a:t>
                    </a:r>
                    <a:r>
                      <a:rPr lang="en-US" sz="1600" b="1" dirty="0" smtClean="0"/>
                      <a:t>0</a:t>
                    </a:r>
                    <a:r>
                      <a:rPr lang="en-US" sz="1600" b="1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273939357331324E-2"/>
                  <c:y val="-4.2459274072428166E-2"/>
                </c:manualLayout>
              </c:layout>
              <c:tx>
                <c:rich>
                  <a:bodyPr/>
                  <a:lstStyle/>
                  <a:p>
                    <a:pPr>
                      <a:defRPr sz="1600" b="1"/>
                    </a:pPr>
                    <a:r>
                      <a:rPr lang="ru-RU" sz="1600" b="1" dirty="0" smtClean="0"/>
                      <a:t>8</a:t>
                    </a:r>
                    <a:r>
                      <a:rPr lang="en-US" sz="1600" b="1" dirty="0" smtClean="0"/>
                      <a:t>0</a:t>
                    </a:r>
                    <a:r>
                      <a:rPr lang="en-US" sz="1600" b="1" dirty="0"/>
                      <a:t>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Лист6!$B$2:$C$2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Лист6!$B$4:$C$4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3509168"/>
        <c:axId val="263509560"/>
        <c:axId val="0"/>
      </c:bar3DChart>
      <c:catAx>
        <c:axId val="263509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63509560"/>
        <c:crosses val="autoZero"/>
        <c:auto val="1"/>
        <c:lblAlgn val="ctr"/>
        <c:lblOffset val="100"/>
        <c:noMultiLvlLbl val="0"/>
      </c:catAx>
      <c:valAx>
        <c:axId val="2635095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3509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CF4A6-6D6B-411A-AC48-9CF24870235E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5B5D2C9-39E4-4FFB-AAB4-42BA6744A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C65FE-C318-44A5-BFC2-8FC06C649BB0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CE499-AE72-41CC-B04F-4C50F09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5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3BDC2-0DE3-4D52-B8CD-CFFC17BF27CF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33242-689A-4593-A47D-B1FB7908B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448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8451-E97F-43D9-810E-D0760480A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73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9F363-E671-4818-B455-99C37FD1E4A8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02BE4-B857-4F88-AB6B-8E6C6A286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6927F-A888-40E8-8855-B7958001DABC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2DEEF-A4D7-4CFD-945E-6F76A7B44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66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2F09-CE10-4991-BF54-32281B03CCF0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90EE5-2742-4774-8434-068D8C5ED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1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6CDED64-212C-47A3-99F0-6701E9718870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BB62549-6715-441E-8D41-EC0AA23F4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31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6E723-1938-4967-9480-31540B15E4AB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95B6A-3817-4BFC-BA3F-FE6C56250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3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423F-0DC6-4B8A-BF2A-A098205D6289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6F961-D629-4975-A70E-E4A12E2BE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1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31F8E-0AA1-46D2-AE19-883CF89F2DDF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71268-DAB6-430C-BF0D-3B29440C9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0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93DB0-8326-483E-8C32-0808B5E4C1B7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2CB0-A11D-46A3-9C62-A3403C121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6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6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DEBC7F-6FEA-433D-A52A-121475D62AF9}" type="datetimeFigureOut">
              <a:rPr lang="ru-RU"/>
              <a:pPr>
                <a:defRPr/>
              </a:pPr>
              <a:t>17.09.2015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E38535-6864-4A26-916F-95F0D1F0D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8" r:id="rId2"/>
    <p:sldLayoutId id="2147483679" r:id="rId3"/>
    <p:sldLayoutId id="2147483680" r:id="rId4"/>
    <p:sldLayoutId id="2147483687" r:id="rId5"/>
    <p:sldLayoutId id="2147483688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1" fontAlgn="base" hangingPunct="1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1" fontAlgn="base" hangingPunct="1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1" fontAlgn="base" hangingPunct="1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1" fontAlgn="base" hangingPunct="1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1" fontAlgn="base" hangingPunct="1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2133600"/>
            <a:ext cx="7772400" cy="1470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/>
              <a:t>Муниципальное бюджетное общеобразовательное учреждение «Заринская средняя общеобразовательная школа имени М.А.Аверина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 smtClean="0"/>
              <a:t>Организация  </a:t>
            </a:r>
            <a:r>
              <a:rPr lang="ru-RU" dirty="0" err="1" smtClean="0"/>
              <a:t>предпрофильной</a:t>
            </a:r>
            <a:r>
              <a:rPr lang="ru-RU" dirty="0" smtClean="0"/>
              <a:t> подготовки школьников сельских ОО в условиях реализации  внеурочной деятельности </a:t>
            </a:r>
            <a:r>
              <a:rPr lang="ru-RU" dirty="0"/>
              <a:t>ФГОС ООО</a:t>
            </a: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4292600"/>
            <a:ext cx="7281862" cy="2160588"/>
          </a:xfrm>
        </p:spPr>
        <p:txBody>
          <a:bodyPr/>
          <a:lstStyle/>
          <a:p>
            <a:pPr marL="2149475"/>
            <a:r>
              <a:rPr lang="ru-RU" dirty="0" smtClean="0"/>
              <a:t>Астапенко Марина Викторовна,  зам. директора по УВР МБОУ «</a:t>
            </a:r>
            <a:r>
              <a:rPr lang="ru-RU" dirty="0" err="1" smtClean="0"/>
              <a:t>Заринская</a:t>
            </a:r>
            <a:r>
              <a:rPr lang="ru-RU" dirty="0" smtClean="0"/>
              <a:t> СОШ им. М.А. Аверина» Промышленновского района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/>
          <a:lstStyle/>
          <a:p>
            <a:r>
              <a:rPr lang="ru-RU" sz="5400" b="1" dirty="0" smtClean="0"/>
              <a:t>Программы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249488"/>
            <a:ext cx="8435280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sz="3800" dirty="0" smtClean="0"/>
              <a:t>«Путешествие в мир профессий»</a:t>
            </a:r>
          </a:p>
          <a:p>
            <a:pPr marL="109537" indent="0">
              <a:buNone/>
            </a:pPr>
            <a:r>
              <a:rPr lang="ru-RU" sz="3800" dirty="0" smtClean="0"/>
              <a:t>«Мир творчества»</a:t>
            </a:r>
          </a:p>
          <a:p>
            <a:pPr marL="109537" indent="0">
              <a:buNone/>
            </a:pPr>
            <a:r>
              <a:rPr lang="ru-RU" sz="3800" dirty="0" smtClean="0"/>
              <a:t>«Простые ниточки, умелые ручки»</a:t>
            </a:r>
          </a:p>
          <a:p>
            <a:pPr marL="109537" indent="0">
              <a:buNone/>
            </a:pPr>
            <a:r>
              <a:rPr lang="ru-RU" sz="3800" dirty="0" smtClean="0"/>
              <a:t>«Математика в профессиях села»</a:t>
            </a:r>
          </a:p>
          <a:p>
            <a:pPr marL="109537" indent="0">
              <a:buNone/>
            </a:pPr>
            <a:r>
              <a:rPr lang="ru-RU" sz="3800" dirty="0" smtClean="0"/>
              <a:t>«В мире научных сообщений»</a:t>
            </a:r>
          </a:p>
          <a:p>
            <a:pPr marL="109537" indent="0">
              <a:buNone/>
            </a:pPr>
            <a:endParaRPr lang="ru-RU" sz="3800" dirty="0" smtClean="0"/>
          </a:p>
        </p:txBody>
      </p:sp>
    </p:spTree>
    <p:extLst>
      <p:ext uri="{BB962C8B-B14F-4D97-AF65-F5344CB8AC3E}">
        <p14:creationId xmlns:p14="http://schemas.microsoft.com/office/powerpoint/2010/main" val="1502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Марина\Desktop\фото\IMG_29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16" y="0"/>
            <a:ext cx="9144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22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Марина\Desktop\фото\IMG_2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" y="4952"/>
            <a:ext cx="9137729" cy="685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Марина\Desktop\фото\IMG_3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8791"/>
            <a:ext cx="9145016" cy="685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1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Марина\Desktop\фото\IMG_2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0" y="-15583"/>
            <a:ext cx="9165117" cy="687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Марина\Desktop\фото\вязание\IMG_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9" y="0"/>
            <a:ext cx="9144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Марина\Desktop\фото\вязание\IMG_30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6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ru-RU" b="1" dirty="0" smtClean="0"/>
              <a:t>Ожидаемые результаты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sz="3200" dirty="0" smtClean="0"/>
              <a:t>Для </a:t>
            </a:r>
            <a:r>
              <a:rPr lang="ru-RU" sz="3200" dirty="0" smtClean="0"/>
              <a:t>обучающихся</a:t>
            </a:r>
            <a:endParaRPr lang="ru-RU" sz="3200" dirty="0" smtClean="0"/>
          </a:p>
          <a:p>
            <a:pPr marL="109537" indent="0">
              <a:buNone/>
            </a:pPr>
            <a:r>
              <a:rPr lang="ru-RU" sz="3200" dirty="0" smtClean="0"/>
              <a:t>Результаты предпрофильной подготовки должны позволить выпускнику основной школы осуществить предварительное самоопределение по поводу своего образовательного и карьерного будущего.</a:t>
            </a:r>
          </a:p>
        </p:txBody>
      </p:sp>
    </p:spTree>
    <p:extLst>
      <p:ext uri="{BB962C8B-B14F-4D97-AF65-F5344CB8AC3E}">
        <p14:creationId xmlns:p14="http://schemas.microsoft.com/office/powerpoint/2010/main" val="39906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40374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Занимаетесь </a:t>
            </a:r>
            <a:r>
              <a:rPr lang="ru-RU" dirty="0"/>
              <a:t>ли Вы углубленно каким-либо школьным предметом (ходите на факультативы, </a:t>
            </a:r>
            <a:r>
              <a:rPr lang="ru-RU" dirty="0" smtClean="0"/>
              <a:t>занимаетесь самостоятельно</a:t>
            </a:r>
            <a:r>
              <a:rPr lang="ru-RU" dirty="0"/>
              <a:t>)?</a:t>
            </a:r>
          </a:p>
          <a:p>
            <a:pPr marL="109537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182618"/>
              </p:ext>
            </p:extLst>
          </p:nvPr>
        </p:nvGraphicFramePr>
        <p:xfrm>
          <a:off x="683568" y="2348880"/>
          <a:ext cx="756084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088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118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Считаете </a:t>
            </a:r>
            <a:r>
              <a:rPr lang="ru-RU" dirty="0"/>
              <a:t>ли Вы себя готовым сделать выбор профиля обучения?</a:t>
            </a:r>
          </a:p>
          <a:p>
            <a:pPr marL="109537" indent="0">
              <a:buNone/>
            </a:pP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478793"/>
              </p:ext>
            </p:extLst>
          </p:nvPr>
        </p:nvGraphicFramePr>
        <p:xfrm>
          <a:off x="539552" y="2057400"/>
          <a:ext cx="7992888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9329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Думали </a:t>
            </a:r>
            <a:r>
              <a:rPr lang="ru-RU" dirty="0"/>
              <a:t>ли Вы о возможном применении своих способностей, склонностей, талантов в профессиональной деятельности?</a:t>
            </a:r>
          </a:p>
          <a:p>
            <a:pPr marL="109537" indent="0">
              <a:buNone/>
            </a:pP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701389"/>
              </p:ext>
            </p:extLst>
          </p:nvPr>
        </p:nvGraphicFramePr>
        <p:xfrm>
          <a:off x="1115616" y="2420888"/>
          <a:ext cx="705678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837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Считаете </a:t>
            </a:r>
            <a:r>
              <a:rPr lang="ru-RU" dirty="0"/>
              <a:t>ли Вы, что, имея профильное образование, легче продолжить профессиональное образование, трудоустроиться, чем выпускникам общеобразовательных классов?</a:t>
            </a:r>
          </a:p>
          <a:p>
            <a:pPr marL="109537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2571981"/>
              </p:ext>
            </p:extLst>
          </p:nvPr>
        </p:nvGraphicFramePr>
        <p:xfrm>
          <a:off x="899592" y="2564904"/>
          <a:ext cx="734481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5258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0" y="533400"/>
            <a:ext cx="8893175" cy="1671638"/>
          </a:xfrm>
        </p:spPr>
        <p:txBody>
          <a:bodyPr/>
          <a:lstStyle/>
          <a:p>
            <a:pPr algn="ctr"/>
            <a:r>
              <a:rPr lang="ru-RU" sz="2800" b="1" smtClean="0">
                <a:latin typeface="Arial" charset="0"/>
              </a:rPr>
              <a:t>МБОУ «Заринская средняя общеобразовательная школа </a:t>
            </a:r>
            <a:br>
              <a:rPr lang="ru-RU" sz="2800" b="1" smtClean="0">
                <a:latin typeface="Arial" charset="0"/>
              </a:rPr>
            </a:br>
            <a:r>
              <a:rPr lang="ru-RU" sz="2800" b="1" smtClean="0">
                <a:latin typeface="Arial" charset="0"/>
              </a:rPr>
              <a:t>имени М.А. Аверина» </a:t>
            </a:r>
            <a:br>
              <a:rPr lang="ru-RU" sz="2800" b="1" smtClean="0">
                <a:latin typeface="Arial" charset="0"/>
              </a:rPr>
            </a:br>
            <a:r>
              <a:rPr lang="ru-RU" sz="2800" b="1" smtClean="0">
                <a:latin typeface="Arial" charset="0"/>
              </a:rPr>
              <a:t>Промышленновского района</a:t>
            </a:r>
          </a:p>
        </p:txBody>
      </p:sp>
      <p:pic>
        <p:nvPicPr>
          <p:cNvPr id="10243" name="Picture 15" descr="DSC0230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76475"/>
            <a:ext cx="7777163" cy="4376738"/>
          </a:xfr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Советовались </a:t>
            </a:r>
            <a:r>
              <a:rPr lang="ru-RU" dirty="0"/>
              <a:t>ли Вы с учителями по вопросу выбора профиля обучения?</a:t>
            </a:r>
          </a:p>
          <a:p>
            <a:pPr marL="109537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566893"/>
              </p:ext>
            </p:extLst>
          </p:nvPr>
        </p:nvGraphicFramePr>
        <p:xfrm>
          <a:off x="827584" y="2132856"/>
          <a:ext cx="71287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042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dirty="0"/>
              <a:t>Занимаетесь ли Вы параллельно с общеобразовательной школой в каком-либо кружке, секции, спортивной или музыкальной </a:t>
            </a:r>
            <a:r>
              <a:rPr lang="ru-RU" dirty="0" smtClean="0"/>
              <a:t>школе?</a:t>
            </a: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951345"/>
              </p:ext>
            </p:extLst>
          </p:nvPr>
        </p:nvGraphicFramePr>
        <p:xfrm>
          <a:off x="1115616" y="2636912"/>
          <a:ext cx="741682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3499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8606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00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521325"/>
          </a:xfrm>
        </p:spPr>
        <p:txBody>
          <a:bodyPr>
            <a:normAutofit/>
          </a:bodyPr>
          <a:lstStyle/>
          <a:p>
            <a:pPr marL="109728" indent="0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1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112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983216"/>
              </p:ext>
            </p:extLst>
          </p:nvPr>
        </p:nvGraphicFramePr>
        <p:xfrm>
          <a:off x="684213" y="1055688"/>
          <a:ext cx="7991475" cy="5062347"/>
        </p:xfrm>
        <a:graphic>
          <a:graphicData uri="http://schemas.openxmlformats.org/drawingml/2006/table">
            <a:tbl>
              <a:tblPr/>
              <a:tblGrid>
                <a:gridCol w="5629275"/>
                <a:gridCol w="2362200"/>
              </a:tblGrid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Число обучающихся, из них: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634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опекаемых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детей-инвалидов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 на дому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 в специальных (коррекционных) классах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VIII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вида (1,3,6,8 классы)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31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 на «5»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 на «4» и «5»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195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Неполных семей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81 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Многодетных семей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55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Малообеспеченных семей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47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68313" y="765175"/>
          <a:ext cx="7704137" cy="5329239"/>
        </p:xfrm>
        <a:graphic>
          <a:graphicData uri="http://schemas.openxmlformats.org/drawingml/2006/table">
            <a:tbl>
              <a:tblPr/>
              <a:tblGrid>
                <a:gridCol w="5399087"/>
                <a:gridCol w="2305050"/>
              </a:tblGrid>
              <a:tr h="1331913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педагогических работников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8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высшая квалификационная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25/52%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8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первая квалификационная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15/31%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1066800"/>
          </a:xfrm>
        </p:spPr>
        <p:txBody>
          <a:bodyPr/>
          <a:lstStyle/>
          <a:p>
            <a:r>
              <a:rPr lang="ru-RU" smtClean="0"/>
              <a:t>Цель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600" dirty="0" smtClean="0"/>
              <a:t>Создание </a:t>
            </a:r>
            <a:r>
              <a:rPr lang="ru-RU" sz="3600" dirty="0"/>
              <a:t>условий для осознанного выбора выпускниками основной школы дальнейшего обучения, их первичного профессионального самоопределения.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Основные принципы организации деятельности на этапе</a:t>
            </a:r>
            <a:br>
              <a:rPr lang="ru-RU" sz="3600" b="1" dirty="0"/>
            </a:br>
            <a:r>
              <a:rPr lang="ru-RU" sz="3600" b="1" dirty="0"/>
              <a:t> предпрофильной подготовки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ru-RU" sz="2200" dirty="0" smtClean="0"/>
              <a:t>1.	Учет мнения и запросов детей и родителей.</a:t>
            </a:r>
          </a:p>
          <a:p>
            <a:pPr marL="109537" indent="0">
              <a:buNone/>
            </a:pPr>
            <a:r>
              <a:rPr lang="ru-RU" sz="2200" dirty="0" smtClean="0"/>
              <a:t>2.	 Реализация права выбора.</a:t>
            </a:r>
          </a:p>
          <a:p>
            <a:pPr marL="109537" indent="0">
              <a:buNone/>
            </a:pPr>
            <a:r>
              <a:rPr lang="ru-RU" sz="2200" dirty="0" smtClean="0"/>
              <a:t>3.	Обеспечение индивидуальной траектории развития каждого школьника.</a:t>
            </a:r>
          </a:p>
          <a:p>
            <a:pPr marL="109537" indent="0">
              <a:buNone/>
            </a:pPr>
            <a:r>
              <a:rPr lang="ru-RU" sz="2200" dirty="0" smtClean="0"/>
              <a:t>4.	Согласованность выбора профиля школьника его интересам, склонностям, психофизиологическим особенностям, возможностям и намерениям поступления в профильные классы школы и учебные заведения области.</a:t>
            </a:r>
          </a:p>
          <a:p>
            <a:pPr marL="109537" indent="0">
              <a:buNone/>
            </a:pPr>
            <a:r>
              <a:rPr lang="ru-RU" sz="2200" dirty="0" smtClean="0"/>
              <a:t>5.	Социальное партнерство и ответственность за результаты совместной деятельности всех субъектов ВОП, заинтересованных в успешном личностном развитии и самоопределении ребенка.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0670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21"/>
          <p:cNvSpPr>
            <a:spLocks noGrp="1" noChangeArrowheads="1"/>
          </p:cNvSpPr>
          <p:nvPr>
            <p:ph type="title"/>
          </p:nvPr>
        </p:nvSpPr>
        <p:spPr>
          <a:xfrm>
            <a:off x="323850" y="533400"/>
            <a:ext cx="8496300" cy="1143000"/>
          </a:xfrm>
        </p:spPr>
        <p:txBody>
          <a:bodyPr/>
          <a:lstStyle/>
          <a:p>
            <a:r>
              <a:rPr lang="ru-RU" b="1" smtClean="0"/>
              <a:t>Дополнительное образование</a:t>
            </a:r>
          </a:p>
        </p:txBody>
      </p:sp>
      <p:grpSp>
        <p:nvGrpSpPr>
          <p:cNvPr id="2" name="Diagram 7"/>
          <p:cNvGrpSpPr>
            <a:grpSpLocks/>
          </p:cNvGrpSpPr>
          <p:nvPr/>
        </p:nvGrpSpPr>
        <p:grpSpPr bwMode="auto">
          <a:xfrm>
            <a:off x="-1795463" y="1439863"/>
            <a:ext cx="12673013" cy="5111750"/>
            <a:chOff x="478" y="1174"/>
            <a:chExt cx="4808" cy="2540"/>
          </a:xfrm>
        </p:grpSpPr>
        <p:sp>
          <p:nvSpPr>
            <p:cNvPr id="3" name="_s1028"/>
            <p:cNvSpPr>
              <a:spLocks noChangeShapeType="1"/>
            </p:cNvSpPr>
            <p:nvPr/>
          </p:nvSpPr>
          <p:spPr bwMode="auto">
            <a:xfrm flipH="1" flipV="1">
              <a:off x="2359" y="2141"/>
              <a:ext cx="264" cy="153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1029"/>
            <p:cNvSpPr>
              <a:spLocks noChangeArrowheads="1"/>
            </p:cNvSpPr>
            <p:nvPr/>
          </p:nvSpPr>
          <p:spPr bwMode="auto">
            <a:xfrm>
              <a:off x="1796" y="1690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Дом культуры</a:t>
              </a:r>
            </a:p>
          </p:txBody>
        </p:sp>
        <p:sp>
          <p:nvSpPr>
            <p:cNvPr id="5" name="_s1030"/>
            <p:cNvSpPr>
              <a:spLocks noChangeShapeType="1"/>
            </p:cNvSpPr>
            <p:nvPr/>
          </p:nvSpPr>
          <p:spPr bwMode="auto">
            <a:xfrm flipH="1">
              <a:off x="2359" y="2593"/>
              <a:ext cx="264" cy="15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1031"/>
            <p:cNvSpPr>
              <a:spLocks noChangeArrowheads="1"/>
            </p:cNvSpPr>
            <p:nvPr/>
          </p:nvSpPr>
          <p:spPr bwMode="auto">
            <a:xfrm>
              <a:off x="1797" y="2596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Районный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дом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детского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творчества</a:t>
              </a:r>
            </a:p>
          </p:txBody>
        </p:sp>
        <p:sp>
          <p:nvSpPr>
            <p:cNvPr id="7" name="_s1032"/>
            <p:cNvSpPr>
              <a:spLocks noChangeShapeType="1"/>
            </p:cNvSpPr>
            <p:nvPr/>
          </p:nvSpPr>
          <p:spPr bwMode="auto">
            <a:xfrm>
              <a:off x="2882" y="2743"/>
              <a:ext cx="0" cy="30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1033"/>
            <p:cNvSpPr>
              <a:spLocks noChangeArrowheads="1"/>
            </p:cNvSpPr>
            <p:nvPr/>
          </p:nvSpPr>
          <p:spPr bwMode="auto">
            <a:xfrm>
              <a:off x="2582" y="3048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Детско-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юношеская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спортивная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школа</a:t>
              </a:r>
            </a:p>
          </p:txBody>
        </p:sp>
        <p:sp>
          <p:nvSpPr>
            <p:cNvPr id="9" name="_s1034"/>
            <p:cNvSpPr>
              <a:spLocks noChangeShapeType="1"/>
            </p:cNvSpPr>
            <p:nvPr/>
          </p:nvSpPr>
          <p:spPr bwMode="auto">
            <a:xfrm>
              <a:off x="3142" y="2593"/>
              <a:ext cx="263" cy="15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1035"/>
            <p:cNvSpPr>
              <a:spLocks noChangeArrowheads="1"/>
            </p:cNvSpPr>
            <p:nvPr/>
          </p:nvSpPr>
          <p:spPr bwMode="auto">
            <a:xfrm>
              <a:off x="3366" y="2594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Центр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здоровья</a:t>
              </a:r>
              <a:endParaRPr kumimoji="0" lang="ru-RU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1036"/>
            <p:cNvSpPr>
              <a:spLocks noChangeShapeType="1"/>
            </p:cNvSpPr>
            <p:nvPr/>
          </p:nvSpPr>
          <p:spPr bwMode="auto">
            <a:xfrm flipV="1">
              <a:off x="3142" y="2141"/>
              <a:ext cx="263" cy="15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1037"/>
            <p:cNvSpPr>
              <a:spLocks noChangeArrowheads="1"/>
            </p:cNvSpPr>
            <p:nvPr/>
          </p:nvSpPr>
          <p:spPr bwMode="auto">
            <a:xfrm>
              <a:off x="3365" y="1689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Музыкальная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школа</a:t>
              </a:r>
            </a:p>
          </p:txBody>
        </p:sp>
        <p:sp>
          <p:nvSpPr>
            <p:cNvPr id="13" name="_s1038"/>
            <p:cNvSpPr>
              <a:spLocks noChangeShapeType="1"/>
            </p:cNvSpPr>
            <p:nvPr/>
          </p:nvSpPr>
          <p:spPr bwMode="auto">
            <a:xfrm flipV="1">
              <a:off x="2882" y="1839"/>
              <a:ext cx="0" cy="30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1039"/>
            <p:cNvSpPr>
              <a:spLocks noChangeArrowheads="1"/>
            </p:cNvSpPr>
            <p:nvPr/>
          </p:nvSpPr>
          <p:spPr bwMode="auto">
            <a:xfrm>
              <a:off x="2581" y="1237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accent2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Сельская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библиотека</a:t>
              </a:r>
            </a:p>
          </p:txBody>
        </p:sp>
        <p:sp>
          <p:nvSpPr>
            <p:cNvPr id="15" name="_s1040"/>
            <p:cNvSpPr>
              <a:spLocks noChangeArrowheads="1"/>
            </p:cNvSpPr>
            <p:nvPr/>
          </p:nvSpPr>
          <p:spPr bwMode="auto">
            <a:xfrm>
              <a:off x="2581" y="2143"/>
              <a:ext cx="603" cy="6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41990" dir="1593903" algn="ctr" rotWithShape="0">
                <a:schemeClr val="folHlink"/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ШКОЛА</a:t>
              </a: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ru-RU" sz="2400" b="1" dirty="0" smtClean="0"/>
              <a:t>План внеурочной деятельности сформирован в соответствии с направлениями развития личности, обозначенных в ФГОС, реализуемые через: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006"/>
          </a:xfrm>
        </p:spPr>
        <p:txBody>
          <a:bodyPr/>
          <a:lstStyle/>
          <a:p>
            <a:pPr marL="109537" indent="0">
              <a:buNone/>
            </a:pPr>
            <a:r>
              <a:rPr lang="ru-RU" sz="2300" dirty="0" smtClean="0"/>
              <a:t>– занятия внеурочной деятельности в различных формах ее организации (мастерские, развивающие курсы, практикумы, клубы, лаборатории, мастер-классы);</a:t>
            </a:r>
          </a:p>
          <a:p>
            <a:pPr marL="109537" indent="0">
              <a:buNone/>
            </a:pPr>
            <a:r>
              <a:rPr lang="ru-RU" sz="2300" dirty="0" smtClean="0"/>
              <a:t>– занятия учебных объединений системы дополнительного образования школы (кружки, секции, студии, клубы);</a:t>
            </a:r>
          </a:p>
          <a:p>
            <a:pPr marL="109537" indent="0">
              <a:buNone/>
            </a:pPr>
            <a:r>
              <a:rPr lang="ru-RU" sz="2300" dirty="0" smtClean="0"/>
              <a:t>– программы образовательных учреждений дополнительного образования детей, учреждений культуры и спорта и индивидуальные занятия по предметам и элективные курсы, курсы по выбору, модули, согласно договоров школы и социальных партнеров;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58097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ru-RU" sz="2400" b="1" dirty="0" smtClean="0"/>
              <a:t>План внеурочной деятельности сформирован в соответствии с направлениями развития личности, обозначенных в ФГОС, реализуемые через: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006"/>
          </a:xfrm>
        </p:spPr>
        <p:txBody>
          <a:bodyPr/>
          <a:lstStyle/>
          <a:p>
            <a:pPr marL="109537" indent="0">
              <a:buNone/>
            </a:pPr>
            <a:r>
              <a:rPr lang="ru-RU" dirty="0" smtClean="0"/>
              <a:t>– деятельность педагогических работников школы в соответствии с их должностными обязанностями: педагога-организатора, педагога-психолога, социального педагога, работника библиотеки; </a:t>
            </a:r>
          </a:p>
          <a:p>
            <a:pPr marL="109537" indent="0">
              <a:buNone/>
            </a:pPr>
            <a:r>
              <a:rPr lang="ru-RU" dirty="0" smtClean="0"/>
              <a:t>– воспитательную деятельность, организуемую классными руководителями (экскурсии, походы, диспуты, круглые столы, общественно-полезные практики).</a:t>
            </a:r>
          </a:p>
        </p:txBody>
      </p:sp>
    </p:spTree>
    <p:extLst>
      <p:ext uri="{BB962C8B-B14F-4D97-AF65-F5344CB8AC3E}">
        <p14:creationId xmlns:p14="http://schemas.microsoft.com/office/powerpoint/2010/main" val="152580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униципальное бюджетное общеобразовательное учреждение «Заринская средняя общеобразовате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Муниципальное бюджетное общеобразовательное учреждение «Заринская средняя общеобразовательная</Template>
  <TotalTime>119</TotalTime>
  <Words>472</Words>
  <Application>Microsoft Office PowerPoint</Application>
  <PresentationFormat>Экран (4:3)</PresentationFormat>
  <Paragraphs>87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Georgia</vt:lpstr>
      <vt:lpstr>Monotype Corsiva</vt:lpstr>
      <vt:lpstr>Times New Roman</vt:lpstr>
      <vt:lpstr>Trebuchet MS</vt:lpstr>
      <vt:lpstr>Wingdings 2</vt:lpstr>
      <vt:lpstr>Муниципальное бюджетное общеобразовательное учреждение «Заринская средняя общеобразовательная</vt:lpstr>
      <vt:lpstr>Муниципальное бюджетное общеобразовательное учреждение «Заринская средняя общеобразовательная школа имени М.А.Аверина»   Организация  предпрофильной подготовки школьников сельских ОО в условиях реализации  внеурочной деятельности ФГОС ООО</vt:lpstr>
      <vt:lpstr>МБОУ «Заринская средняя общеобразовательная школа  имени М.А. Аверина»  Промышленновского района</vt:lpstr>
      <vt:lpstr>Презентация PowerPoint</vt:lpstr>
      <vt:lpstr>Презентация PowerPoint</vt:lpstr>
      <vt:lpstr>Цель программы</vt:lpstr>
      <vt:lpstr>Основные принципы организации деятельности на этапе  предпрофильной подготовки </vt:lpstr>
      <vt:lpstr>Дополнительное образование</vt:lpstr>
      <vt:lpstr>План внеурочной деятельности сформирован в соответствии с направлениями развития личности, обозначенных в ФГОС, реализуемые через:</vt:lpstr>
      <vt:lpstr>План внеурочной деятельности сформирован в соответствии с направлениями развития личности, обозначенных в ФГОС, реализуемые через:</vt:lpstr>
      <vt:lpstr>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Ожидаемые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«Заринская средняя общеобразовательная школа имени М.А.Аверина»   Использование часов внеурочной деятельности для профориентации обучающихся в условиях введения ФГОС ООО</dc:title>
  <dc:creator>Марина</dc:creator>
  <cp:lastModifiedBy>Лектор</cp:lastModifiedBy>
  <cp:revision>13</cp:revision>
  <dcterms:created xsi:type="dcterms:W3CDTF">2015-02-01T18:49:26Z</dcterms:created>
  <dcterms:modified xsi:type="dcterms:W3CDTF">2015-09-17T02:52:19Z</dcterms:modified>
</cp:coreProperties>
</file>