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5"/>
  </p:notesMasterIdLst>
  <p:handoutMasterIdLst>
    <p:handoutMasterId r:id="rId36"/>
  </p:handoutMasterIdLst>
  <p:sldIdLst>
    <p:sldId id="256" r:id="rId2"/>
    <p:sldId id="321" r:id="rId3"/>
    <p:sldId id="281" r:id="rId4"/>
    <p:sldId id="291" r:id="rId5"/>
    <p:sldId id="307" r:id="rId6"/>
    <p:sldId id="316" r:id="rId7"/>
    <p:sldId id="317" r:id="rId8"/>
    <p:sldId id="292" r:id="rId9"/>
    <p:sldId id="322" r:id="rId10"/>
    <p:sldId id="293" r:id="rId11"/>
    <p:sldId id="282" r:id="rId12"/>
    <p:sldId id="323" r:id="rId13"/>
    <p:sldId id="329" r:id="rId14"/>
    <p:sldId id="330" r:id="rId15"/>
    <p:sldId id="331" r:id="rId16"/>
    <p:sldId id="333" r:id="rId17"/>
    <p:sldId id="332" r:id="rId18"/>
    <p:sldId id="308" r:id="rId19"/>
    <p:sldId id="309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14" r:id="rId32"/>
    <p:sldId id="275" r:id="rId33"/>
    <p:sldId id="268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5F3"/>
    <a:srgbClr val="CC0066"/>
    <a:srgbClr val="0033CC"/>
    <a:srgbClr val="E9EFEC"/>
    <a:srgbClr val="2C7C3B"/>
    <a:srgbClr val="1F3926"/>
    <a:srgbClr val="488859"/>
    <a:srgbClr val="318B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29" autoAdjust="0"/>
    <p:restoredTop sz="86481" autoAdjust="0"/>
  </p:normalViewPr>
  <p:slideViewPr>
    <p:cSldViewPr>
      <p:cViewPr varScale="1">
        <p:scale>
          <a:sx n="94" d="100"/>
          <a:sy n="94" d="100"/>
        </p:scale>
        <p:origin x="28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6" y="156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02"/>
    </p:cViewPr>
  </p:sorterViewPr>
  <p:notesViewPr>
    <p:cSldViewPr>
      <p:cViewPr varScale="1">
        <p:scale>
          <a:sx n="66" d="100"/>
          <a:sy n="66" d="100"/>
        </p:scale>
        <p:origin x="-204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36E02B-8C6F-42E2-BD4C-6328C69DF28E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F35776-0859-47A9-BF08-373D679B277C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b="1" dirty="0"/>
            <a:t>Цифровая экспериментальная лаборатория </a:t>
          </a:r>
        </a:p>
        <a:p>
          <a:pPr algn="ctr"/>
          <a:r>
            <a:rPr lang="ru-RU" sz="1600" b="1" dirty="0"/>
            <a:t>(</a:t>
          </a:r>
          <a:r>
            <a:rPr lang="ru-RU" sz="1600" b="1" dirty="0" err="1"/>
            <a:t>физико</a:t>
          </a:r>
          <a:r>
            <a:rPr lang="ru-RU" sz="1600" b="1" dirty="0"/>
            <a:t> - математический профиль)</a:t>
          </a:r>
        </a:p>
      </dgm:t>
    </dgm:pt>
    <dgm:pt modelId="{F6DBC4BA-A500-46C8-855D-DFF8E0284E8C}" type="parTrans" cxnId="{B5CB8305-C6BE-4894-8D65-26B78179D2F0}">
      <dgm:prSet/>
      <dgm:spPr/>
      <dgm:t>
        <a:bodyPr/>
        <a:lstStyle/>
        <a:p>
          <a:pPr algn="ctr"/>
          <a:endParaRPr lang="ru-RU"/>
        </a:p>
      </dgm:t>
    </dgm:pt>
    <dgm:pt modelId="{3C84E304-F33E-4193-A814-486335D21794}" type="sibTrans" cxnId="{B5CB8305-C6BE-4894-8D65-26B78179D2F0}">
      <dgm:prSet/>
      <dgm:spPr/>
      <dgm:t>
        <a:bodyPr/>
        <a:lstStyle/>
        <a:p>
          <a:pPr algn="ctr"/>
          <a:endParaRPr lang="ru-RU"/>
        </a:p>
      </dgm:t>
    </dgm:pt>
    <dgm:pt modelId="{59566DBB-5607-4584-90FD-B08BBC61F6C6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b="1" dirty="0"/>
            <a:t>Внеурочная деятельность</a:t>
          </a:r>
        </a:p>
      </dgm:t>
    </dgm:pt>
    <dgm:pt modelId="{83A9F090-760E-4C9E-8D26-CEAE5063C40D}" type="parTrans" cxnId="{16315E70-BDBD-4291-B263-FB0A034ECB1E}">
      <dgm:prSet/>
      <dgm:spPr/>
      <dgm:t>
        <a:bodyPr/>
        <a:lstStyle/>
        <a:p>
          <a:pPr algn="ctr"/>
          <a:endParaRPr lang="ru-RU"/>
        </a:p>
      </dgm:t>
    </dgm:pt>
    <dgm:pt modelId="{FA906098-2BFA-47FA-8BDD-DC8518E4CA24}" type="sibTrans" cxnId="{16315E70-BDBD-4291-B263-FB0A034ECB1E}">
      <dgm:prSet/>
      <dgm:spPr/>
      <dgm:t>
        <a:bodyPr/>
        <a:lstStyle/>
        <a:p>
          <a:pPr algn="ctr"/>
          <a:endParaRPr lang="ru-RU"/>
        </a:p>
      </dgm:t>
    </dgm:pt>
    <dgm:pt modelId="{A103B271-0664-4088-93B6-64E78F2A289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200" dirty="0" smtClean="0"/>
            <a:t>Учебный </a:t>
          </a:r>
          <a:r>
            <a:rPr lang="ru-RU" sz="1200" dirty="0"/>
            <a:t>физический эксперимент с использованием цифрового оборудования</a:t>
          </a:r>
        </a:p>
      </dgm:t>
    </dgm:pt>
    <dgm:pt modelId="{6AEFDE92-118A-4522-8CEF-BA0E9B8F03D7}" type="parTrans" cxnId="{114C1DD5-20A7-4AA8-9C8D-96A64A1583CE}">
      <dgm:prSet/>
      <dgm:spPr/>
      <dgm:t>
        <a:bodyPr/>
        <a:lstStyle/>
        <a:p>
          <a:pPr algn="ctr"/>
          <a:endParaRPr lang="ru-RU"/>
        </a:p>
      </dgm:t>
    </dgm:pt>
    <dgm:pt modelId="{B55E7CE9-131F-482A-A059-FCE6C76A2121}" type="sibTrans" cxnId="{114C1DD5-20A7-4AA8-9C8D-96A64A1583CE}">
      <dgm:prSet/>
      <dgm:spPr/>
      <dgm:t>
        <a:bodyPr/>
        <a:lstStyle/>
        <a:p>
          <a:pPr algn="ctr"/>
          <a:endParaRPr lang="ru-RU"/>
        </a:p>
      </dgm:t>
    </dgm:pt>
    <dgm:pt modelId="{EDFD6FEA-8D24-4CDA-BAFE-156EA61443AB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200" dirty="0" smtClean="0"/>
            <a:t>Профильная </a:t>
          </a:r>
          <a:r>
            <a:rPr lang="ru-RU" sz="1200" dirty="0"/>
            <a:t>смена</a:t>
          </a:r>
        </a:p>
      </dgm:t>
    </dgm:pt>
    <dgm:pt modelId="{65FFCFC2-C6D5-43D9-A338-9425EDC7968A}" type="parTrans" cxnId="{1EFAD5E4-ACA0-48A5-B194-D3593E72748B}">
      <dgm:prSet/>
      <dgm:spPr/>
      <dgm:t>
        <a:bodyPr/>
        <a:lstStyle/>
        <a:p>
          <a:pPr algn="ctr"/>
          <a:endParaRPr lang="ru-RU"/>
        </a:p>
      </dgm:t>
    </dgm:pt>
    <dgm:pt modelId="{1EBA69BA-A974-4EED-9EF5-DC9945BFE1F6}" type="sibTrans" cxnId="{1EFAD5E4-ACA0-48A5-B194-D3593E72748B}">
      <dgm:prSet/>
      <dgm:spPr/>
      <dgm:t>
        <a:bodyPr/>
        <a:lstStyle/>
        <a:p>
          <a:pPr algn="ctr"/>
          <a:endParaRPr lang="ru-RU"/>
        </a:p>
      </dgm:t>
    </dgm:pt>
    <dgm:pt modelId="{35E73DAF-0BF0-4943-993B-BAC5D2EF62B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/>
            <a:t>Секция </a:t>
          </a:r>
          <a:r>
            <a:rPr lang="ru-RU" sz="1400" dirty="0"/>
            <a:t>НОУ "Архимед"</a:t>
          </a:r>
        </a:p>
        <a:p>
          <a:pPr algn="ctr"/>
          <a:endParaRPr lang="ru-RU" sz="1500" dirty="0"/>
        </a:p>
      </dgm:t>
    </dgm:pt>
    <dgm:pt modelId="{48796CD4-1D10-4EEA-943D-C89722EB901E}" type="parTrans" cxnId="{3671B4A5-E2A7-4779-A097-5AFFC14BFE2E}">
      <dgm:prSet/>
      <dgm:spPr/>
      <dgm:t>
        <a:bodyPr/>
        <a:lstStyle/>
        <a:p>
          <a:pPr algn="ctr"/>
          <a:endParaRPr lang="ru-RU"/>
        </a:p>
      </dgm:t>
    </dgm:pt>
    <dgm:pt modelId="{09E1F5C2-2A23-4C5F-9E67-0D60826B74A1}" type="sibTrans" cxnId="{3671B4A5-E2A7-4779-A097-5AFFC14BFE2E}">
      <dgm:prSet/>
      <dgm:spPr/>
      <dgm:t>
        <a:bodyPr/>
        <a:lstStyle/>
        <a:p>
          <a:pPr algn="ctr"/>
          <a:endParaRPr lang="ru-RU"/>
        </a:p>
      </dgm:t>
    </dgm:pt>
    <dgm:pt modelId="{88E95A08-91D9-451A-BEF8-D2EDFE4442F2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400" dirty="0" smtClean="0"/>
            <a:t>Экспериментальная </a:t>
          </a:r>
          <a:r>
            <a:rPr lang="ru-RU" sz="1400" dirty="0"/>
            <a:t>мастерская </a:t>
          </a:r>
        </a:p>
      </dgm:t>
    </dgm:pt>
    <dgm:pt modelId="{BEB4D0DF-6035-423D-AA24-955ECB2BC50D}" type="parTrans" cxnId="{7A845AEB-9A21-4CB2-B22C-84E3A337BBC9}">
      <dgm:prSet/>
      <dgm:spPr/>
      <dgm:t>
        <a:bodyPr/>
        <a:lstStyle/>
        <a:p>
          <a:pPr algn="ctr"/>
          <a:endParaRPr lang="ru-RU"/>
        </a:p>
      </dgm:t>
    </dgm:pt>
    <dgm:pt modelId="{E2C79082-34B4-46A8-9C0D-0599CFE976AC}" type="sibTrans" cxnId="{7A845AEB-9A21-4CB2-B22C-84E3A337BBC9}">
      <dgm:prSet/>
      <dgm:spPr/>
      <dgm:t>
        <a:bodyPr/>
        <a:lstStyle/>
        <a:p>
          <a:pPr algn="ctr"/>
          <a:endParaRPr lang="ru-RU"/>
        </a:p>
      </dgm:t>
    </dgm:pt>
    <dgm:pt modelId="{477A1E7B-1445-47A2-957C-0532AFBDB58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200" dirty="0" smtClean="0"/>
            <a:t>Методическая служба</a:t>
          </a:r>
          <a:endParaRPr lang="ru-RU" sz="1200" dirty="0"/>
        </a:p>
      </dgm:t>
    </dgm:pt>
    <dgm:pt modelId="{52415C51-1E67-4B1E-96FD-6A58AFD76A71}" type="parTrans" cxnId="{B9AE5597-8DDE-473A-9275-38AFB76A8338}">
      <dgm:prSet/>
      <dgm:spPr/>
      <dgm:t>
        <a:bodyPr/>
        <a:lstStyle/>
        <a:p>
          <a:pPr algn="ctr"/>
          <a:endParaRPr lang="ru-RU"/>
        </a:p>
      </dgm:t>
    </dgm:pt>
    <dgm:pt modelId="{CC067A9E-DD28-47D2-BCBC-758BEBFC0D1D}" type="sibTrans" cxnId="{B9AE5597-8DDE-473A-9275-38AFB76A8338}">
      <dgm:prSet/>
      <dgm:spPr/>
      <dgm:t>
        <a:bodyPr/>
        <a:lstStyle/>
        <a:p>
          <a:pPr algn="ctr"/>
          <a:endParaRPr lang="ru-RU"/>
        </a:p>
      </dgm:t>
    </dgm:pt>
    <dgm:pt modelId="{30774818-269C-4C96-8EAD-70C356496F5A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200" dirty="0"/>
            <a:t>Учебные </a:t>
          </a:r>
        </a:p>
        <a:p>
          <a:pPr algn="ctr"/>
          <a:r>
            <a:rPr lang="ru-RU" sz="1200" dirty="0"/>
            <a:t>практики</a:t>
          </a:r>
        </a:p>
      </dgm:t>
    </dgm:pt>
    <dgm:pt modelId="{F84B82B6-C62F-4B68-861E-296281BE046D}" type="parTrans" cxnId="{A6DD1D54-642F-430B-BBBB-C1D3DB5F8447}">
      <dgm:prSet/>
      <dgm:spPr/>
      <dgm:t>
        <a:bodyPr/>
        <a:lstStyle/>
        <a:p>
          <a:pPr algn="ctr"/>
          <a:endParaRPr lang="ru-RU"/>
        </a:p>
      </dgm:t>
    </dgm:pt>
    <dgm:pt modelId="{C01536AC-0938-4848-B35F-879CB743BBC5}" type="sibTrans" cxnId="{A6DD1D54-642F-430B-BBBB-C1D3DB5F8447}">
      <dgm:prSet/>
      <dgm:spPr/>
      <dgm:t>
        <a:bodyPr/>
        <a:lstStyle/>
        <a:p>
          <a:pPr algn="ctr"/>
          <a:endParaRPr lang="ru-RU"/>
        </a:p>
      </dgm:t>
    </dgm:pt>
    <dgm:pt modelId="{5F79EE2F-4564-4CE3-98AB-56160CD5C82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1600" b="1" dirty="0"/>
            <a:t>Урок</a:t>
          </a:r>
        </a:p>
      </dgm:t>
    </dgm:pt>
    <dgm:pt modelId="{58CF440C-E2D3-4095-8F26-3CCDE1C16505}" type="parTrans" cxnId="{E0083073-F4AE-407A-BF2D-8173D5271CCC}">
      <dgm:prSet/>
      <dgm:spPr/>
      <dgm:t>
        <a:bodyPr/>
        <a:lstStyle/>
        <a:p>
          <a:pPr algn="ctr"/>
          <a:endParaRPr lang="ru-RU"/>
        </a:p>
      </dgm:t>
    </dgm:pt>
    <dgm:pt modelId="{0BB34A71-AD21-46EF-AFFC-491D600BCF0F}" type="sibTrans" cxnId="{E0083073-F4AE-407A-BF2D-8173D5271CCC}">
      <dgm:prSet/>
      <dgm:spPr/>
      <dgm:t>
        <a:bodyPr/>
        <a:lstStyle/>
        <a:p>
          <a:pPr algn="ctr"/>
          <a:endParaRPr lang="ru-RU"/>
        </a:p>
      </dgm:t>
    </dgm:pt>
    <dgm:pt modelId="{D6CE9DE5-15E3-4E04-8239-38E859D48FC8}" type="pres">
      <dgm:prSet presAssocID="{2B36E02B-8C6F-42E2-BD4C-6328C69DF28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900D9A1-B1CE-4304-B7D0-A35CBF79BAC5}" type="pres">
      <dgm:prSet presAssocID="{2FF35776-0859-47A9-BF08-373D679B277C}" presName="vertOne" presStyleCnt="0"/>
      <dgm:spPr/>
    </dgm:pt>
    <dgm:pt modelId="{3F47B4B7-341A-4E9B-B3FE-1C6E6717B2FD}" type="pres">
      <dgm:prSet presAssocID="{2FF35776-0859-47A9-BF08-373D679B277C}" presName="txOne" presStyleLbl="node0" presStyleIdx="0" presStyleCnt="1" custScaleY="63150" custLinFactNeighborX="-60" custLinFactNeighborY="-1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46BCCF-7F6D-4DD8-8309-A2974E184836}" type="pres">
      <dgm:prSet presAssocID="{2FF35776-0859-47A9-BF08-373D679B277C}" presName="parTransOne" presStyleCnt="0"/>
      <dgm:spPr/>
    </dgm:pt>
    <dgm:pt modelId="{6F59FFC0-2AF5-4B90-9491-54A5CBB79A38}" type="pres">
      <dgm:prSet presAssocID="{2FF35776-0859-47A9-BF08-373D679B277C}" presName="horzOne" presStyleCnt="0"/>
      <dgm:spPr/>
    </dgm:pt>
    <dgm:pt modelId="{EE456122-4083-4AD9-892D-B7F052937577}" type="pres">
      <dgm:prSet presAssocID="{5F79EE2F-4564-4CE3-98AB-56160CD5C822}" presName="vertTwo" presStyleCnt="0"/>
      <dgm:spPr/>
    </dgm:pt>
    <dgm:pt modelId="{E437A8E2-C863-4C39-8F81-4275A368F534}" type="pres">
      <dgm:prSet presAssocID="{5F79EE2F-4564-4CE3-98AB-56160CD5C822}" presName="txTwo" presStyleLbl="node2" presStyleIdx="0" presStyleCnt="3" custLinFactNeighborX="7121" custLinFactNeighborY="-10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B02B2E-2ADD-4D91-B3D1-7A9A6ADF6C7F}" type="pres">
      <dgm:prSet presAssocID="{5F79EE2F-4564-4CE3-98AB-56160CD5C822}" presName="horzTwo" presStyleCnt="0"/>
      <dgm:spPr/>
    </dgm:pt>
    <dgm:pt modelId="{0BA5D902-8CBB-42B7-9135-DBCA035A797A}" type="pres">
      <dgm:prSet presAssocID="{0BB34A71-AD21-46EF-AFFC-491D600BCF0F}" presName="sibSpaceTwo" presStyleCnt="0"/>
      <dgm:spPr/>
    </dgm:pt>
    <dgm:pt modelId="{C0A42623-A43F-49FF-8307-93A8ACD61650}" type="pres">
      <dgm:prSet presAssocID="{59566DBB-5607-4584-90FD-B08BBC61F6C6}" presName="vertTwo" presStyleCnt="0"/>
      <dgm:spPr/>
    </dgm:pt>
    <dgm:pt modelId="{AD8574FB-F50C-4A77-A280-2A47A2C52523}" type="pres">
      <dgm:prSet presAssocID="{59566DBB-5607-4584-90FD-B08BBC61F6C6}" presName="txTwo" presStyleLbl="node2" presStyleIdx="1" presStyleCnt="3" custScaleX="91720" custScaleY="50394" custLinFactY="12340" custLinFactNeighborX="-5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F85317-BFB5-4E89-8E21-371B86572AFB}" type="pres">
      <dgm:prSet presAssocID="{59566DBB-5607-4584-90FD-B08BBC61F6C6}" presName="parTransTwo" presStyleCnt="0"/>
      <dgm:spPr/>
    </dgm:pt>
    <dgm:pt modelId="{20EC6955-9F29-4049-A643-0C75A70ECA1E}" type="pres">
      <dgm:prSet presAssocID="{59566DBB-5607-4584-90FD-B08BBC61F6C6}" presName="horzTwo" presStyleCnt="0"/>
      <dgm:spPr/>
    </dgm:pt>
    <dgm:pt modelId="{93F26538-9AD6-4597-AB8E-75F2A7478668}" type="pres">
      <dgm:prSet presAssocID="{A103B271-0664-4088-93B6-64E78F2A2891}" presName="vertThree" presStyleCnt="0"/>
      <dgm:spPr/>
    </dgm:pt>
    <dgm:pt modelId="{8325F0FB-756E-407E-8313-DDA2C9C66B48}" type="pres">
      <dgm:prSet presAssocID="{A103B271-0664-4088-93B6-64E78F2A2891}" presName="txThree" presStyleLbl="node3" presStyleIdx="0" presStyleCnt="5" custScaleX="123691" custLinFactX="-1280" custLinFactNeighborX="-100000" custLinFactNeighborY="42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D822B1-8581-40B2-9799-F90AB6B348EF}" type="pres">
      <dgm:prSet presAssocID="{A103B271-0664-4088-93B6-64E78F2A2891}" presName="horzThree" presStyleCnt="0"/>
      <dgm:spPr/>
    </dgm:pt>
    <dgm:pt modelId="{3E62DF71-CE14-4E2E-A5F6-DCFC49E43D20}" type="pres">
      <dgm:prSet presAssocID="{B55E7CE9-131F-482A-A059-FCE6C76A2121}" presName="sibSpaceThree" presStyleCnt="0"/>
      <dgm:spPr/>
    </dgm:pt>
    <dgm:pt modelId="{725299B6-849A-4BC2-834E-82F39E038C54}" type="pres">
      <dgm:prSet presAssocID="{30774818-269C-4C96-8EAD-70C356496F5A}" presName="vertThree" presStyleCnt="0"/>
      <dgm:spPr/>
    </dgm:pt>
    <dgm:pt modelId="{E4C14955-936D-4E9A-B403-62AEFDCEF3F1}" type="pres">
      <dgm:prSet presAssocID="{30774818-269C-4C96-8EAD-70C356496F5A}" presName="txThree" presStyleLbl="node3" presStyleIdx="1" presStyleCnt="5" custLinFactNeighborX="-95434" custLinFactNeighborY="411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0430D3-FF34-4AE6-BF37-C46A431964CC}" type="pres">
      <dgm:prSet presAssocID="{30774818-269C-4C96-8EAD-70C356496F5A}" presName="horzThree" presStyleCnt="0"/>
      <dgm:spPr/>
    </dgm:pt>
    <dgm:pt modelId="{2C8D249B-F1ED-4032-BA42-73C7F7B794DE}" type="pres">
      <dgm:prSet presAssocID="{C01536AC-0938-4848-B35F-879CB743BBC5}" presName="sibSpaceThree" presStyleCnt="0"/>
      <dgm:spPr/>
    </dgm:pt>
    <dgm:pt modelId="{6921B833-2F76-45D2-AE7F-1B7B91987B2C}" type="pres">
      <dgm:prSet presAssocID="{EDFD6FEA-8D24-4CDA-BAFE-156EA61443AB}" presName="vertThree" presStyleCnt="0"/>
      <dgm:spPr/>
    </dgm:pt>
    <dgm:pt modelId="{9458BC38-E095-4570-9EE1-0F97BCCC61F3}" type="pres">
      <dgm:prSet presAssocID="{EDFD6FEA-8D24-4CDA-BAFE-156EA61443AB}" presName="txThree" presStyleLbl="node3" presStyleIdx="2" presStyleCnt="5" custLinFactNeighborX="-57076" custLinFactNeighborY="403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8ECCDE-F7F1-44BE-9582-B3CE54C629F9}" type="pres">
      <dgm:prSet presAssocID="{EDFD6FEA-8D24-4CDA-BAFE-156EA61443AB}" presName="horzThree" presStyleCnt="0"/>
      <dgm:spPr/>
    </dgm:pt>
    <dgm:pt modelId="{02F93B67-6B71-44B2-B746-103C7FE4A13B}" type="pres">
      <dgm:prSet presAssocID="{1EBA69BA-A974-4EED-9EF5-DC9945BFE1F6}" presName="sibSpaceThree" presStyleCnt="0"/>
      <dgm:spPr/>
    </dgm:pt>
    <dgm:pt modelId="{61BE893E-9F71-478A-9D92-355CD267F963}" type="pres">
      <dgm:prSet presAssocID="{477A1E7B-1445-47A2-957C-0532AFBDB583}" presName="vertThree" presStyleCnt="0"/>
      <dgm:spPr/>
    </dgm:pt>
    <dgm:pt modelId="{8D09EA18-9CFD-45C7-9166-A30487F55F1E}" type="pres">
      <dgm:prSet presAssocID="{477A1E7B-1445-47A2-957C-0532AFBDB583}" presName="txThree" presStyleLbl="node3" presStyleIdx="3" presStyleCnt="5" custScaleX="111178" custLinFactX="6931" custLinFactNeighborX="100000" custLinFactNeighborY="411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92DF7F-C800-4B8A-A2F2-254D8FC0B47E}" type="pres">
      <dgm:prSet presAssocID="{477A1E7B-1445-47A2-957C-0532AFBDB583}" presName="horzThree" presStyleCnt="0"/>
      <dgm:spPr/>
    </dgm:pt>
    <dgm:pt modelId="{314CD453-49D3-4D31-87AF-62151CD28E55}" type="pres">
      <dgm:prSet presAssocID="{FA906098-2BFA-47FA-8BDD-DC8518E4CA24}" presName="sibSpaceTwo" presStyleCnt="0"/>
      <dgm:spPr/>
    </dgm:pt>
    <dgm:pt modelId="{0EC739AB-F480-4940-989F-1B06E4259D34}" type="pres">
      <dgm:prSet presAssocID="{35E73DAF-0BF0-4943-993B-BAC5D2EF62B7}" presName="vertTwo" presStyleCnt="0"/>
      <dgm:spPr/>
    </dgm:pt>
    <dgm:pt modelId="{797C844A-A7D2-44FE-8474-65CE886B80B8}" type="pres">
      <dgm:prSet presAssocID="{35E73DAF-0BF0-4943-993B-BAC5D2EF62B7}" presName="txTwo" presStyleLbl="node2" presStyleIdx="2" presStyleCnt="3" custLinFactX="-37278" custLinFactY="91589" custLinFactNeighborX="-1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87651B-AA54-4E6D-8F47-A9F07BE545B7}" type="pres">
      <dgm:prSet presAssocID="{35E73DAF-0BF0-4943-993B-BAC5D2EF62B7}" presName="parTransTwo" presStyleCnt="0"/>
      <dgm:spPr/>
    </dgm:pt>
    <dgm:pt modelId="{6030485C-2D31-4A38-A8F8-4E7EBAF4E62C}" type="pres">
      <dgm:prSet presAssocID="{35E73DAF-0BF0-4943-993B-BAC5D2EF62B7}" presName="horzTwo" presStyleCnt="0"/>
      <dgm:spPr/>
    </dgm:pt>
    <dgm:pt modelId="{0BBCF43C-FE78-4B82-A4CD-A661CA7B520B}" type="pres">
      <dgm:prSet presAssocID="{88E95A08-91D9-451A-BEF8-D2EDFE4442F2}" presName="vertThree" presStyleCnt="0"/>
      <dgm:spPr/>
    </dgm:pt>
    <dgm:pt modelId="{C24CAD79-7AED-4FAC-9C5C-DD3573EFF003}" type="pres">
      <dgm:prSet presAssocID="{88E95A08-91D9-451A-BEF8-D2EDFE4442F2}" presName="txThree" presStyleLbl="node3" presStyleIdx="4" presStyleCnt="5" custScaleX="111115" custLinFactY="-12990" custLinFactNeighborX="-1198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54A0F9-D5A5-4995-A5D4-6F857BAF1655}" type="pres">
      <dgm:prSet presAssocID="{88E95A08-91D9-451A-BEF8-D2EDFE4442F2}" presName="horzThree" presStyleCnt="0"/>
      <dgm:spPr/>
    </dgm:pt>
  </dgm:ptLst>
  <dgm:cxnLst>
    <dgm:cxn modelId="{0F259C32-069A-4EFC-B3B9-1B09B7596C1E}" type="presOf" srcId="{30774818-269C-4C96-8EAD-70C356496F5A}" destId="{E4C14955-936D-4E9A-B403-62AEFDCEF3F1}" srcOrd="0" destOrd="0" presId="urn:microsoft.com/office/officeart/2005/8/layout/hierarchy4"/>
    <dgm:cxn modelId="{E0083073-F4AE-407A-BF2D-8173D5271CCC}" srcId="{2FF35776-0859-47A9-BF08-373D679B277C}" destId="{5F79EE2F-4564-4CE3-98AB-56160CD5C822}" srcOrd="0" destOrd="0" parTransId="{58CF440C-E2D3-4095-8F26-3CCDE1C16505}" sibTransId="{0BB34A71-AD21-46EF-AFFC-491D600BCF0F}"/>
    <dgm:cxn modelId="{7A845AEB-9A21-4CB2-B22C-84E3A337BBC9}" srcId="{35E73DAF-0BF0-4943-993B-BAC5D2EF62B7}" destId="{88E95A08-91D9-451A-BEF8-D2EDFE4442F2}" srcOrd="0" destOrd="0" parTransId="{BEB4D0DF-6035-423D-AA24-955ECB2BC50D}" sibTransId="{E2C79082-34B4-46A8-9C0D-0599CFE976AC}"/>
    <dgm:cxn modelId="{B9AE5597-8DDE-473A-9275-38AFB76A8338}" srcId="{59566DBB-5607-4584-90FD-B08BBC61F6C6}" destId="{477A1E7B-1445-47A2-957C-0532AFBDB583}" srcOrd="3" destOrd="0" parTransId="{52415C51-1E67-4B1E-96FD-6A58AFD76A71}" sibTransId="{CC067A9E-DD28-47D2-BCBC-758BEBFC0D1D}"/>
    <dgm:cxn modelId="{3671B4A5-E2A7-4779-A097-5AFFC14BFE2E}" srcId="{2FF35776-0859-47A9-BF08-373D679B277C}" destId="{35E73DAF-0BF0-4943-993B-BAC5D2EF62B7}" srcOrd="2" destOrd="0" parTransId="{48796CD4-1D10-4EEA-943D-C89722EB901E}" sibTransId="{09E1F5C2-2A23-4C5F-9E67-0D60826B74A1}"/>
    <dgm:cxn modelId="{192E053C-31E9-473B-B425-FB5A1E194CAA}" type="presOf" srcId="{EDFD6FEA-8D24-4CDA-BAFE-156EA61443AB}" destId="{9458BC38-E095-4570-9EE1-0F97BCCC61F3}" srcOrd="0" destOrd="0" presId="urn:microsoft.com/office/officeart/2005/8/layout/hierarchy4"/>
    <dgm:cxn modelId="{1EFAD5E4-ACA0-48A5-B194-D3593E72748B}" srcId="{59566DBB-5607-4584-90FD-B08BBC61F6C6}" destId="{EDFD6FEA-8D24-4CDA-BAFE-156EA61443AB}" srcOrd="2" destOrd="0" parTransId="{65FFCFC2-C6D5-43D9-A338-9425EDC7968A}" sibTransId="{1EBA69BA-A974-4EED-9EF5-DC9945BFE1F6}"/>
    <dgm:cxn modelId="{B04CFD4F-9C37-4563-B727-843863C7ECCB}" type="presOf" srcId="{477A1E7B-1445-47A2-957C-0532AFBDB583}" destId="{8D09EA18-9CFD-45C7-9166-A30487F55F1E}" srcOrd="0" destOrd="0" presId="urn:microsoft.com/office/officeart/2005/8/layout/hierarchy4"/>
    <dgm:cxn modelId="{62A7102A-4EB8-4E06-A504-D734E0817EA2}" type="presOf" srcId="{5F79EE2F-4564-4CE3-98AB-56160CD5C822}" destId="{E437A8E2-C863-4C39-8F81-4275A368F534}" srcOrd="0" destOrd="0" presId="urn:microsoft.com/office/officeart/2005/8/layout/hierarchy4"/>
    <dgm:cxn modelId="{282B0502-2A78-49BB-8426-C20FE91CF567}" type="presOf" srcId="{35E73DAF-0BF0-4943-993B-BAC5D2EF62B7}" destId="{797C844A-A7D2-44FE-8474-65CE886B80B8}" srcOrd="0" destOrd="0" presId="urn:microsoft.com/office/officeart/2005/8/layout/hierarchy4"/>
    <dgm:cxn modelId="{16315E70-BDBD-4291-B263-FB0A034ECB1E}" srcId="{2FF35776-0859-47A9-BF08-373D679B277C}" destId="{59566DBB-5607-4584-90FD-B08BBC61F6C6}" srcOrd="1" destOrd="0" parTransId="{83A9F090-760E-4C9E-8D26-CEAE5063C40D}" sibTransId="{FA906098-2BFA-47FA-8BDD-DC8518E4CA24}"/>
    <dgm:cxn modelId="{114C1DD5-20A7-4AA8-9C8D-96A64A1583CE}" srcId="{59566DBB-5607-4584-90FD-B08BBC61F6C6}" destId="{A103B271-0664-4088-93B6-64E78F2A2891}" srcOrd="0" destOrd="0" parTransId="{6AEFDE92-118A-4522-8CEF-BA0E9B8F03D7}" sibTransId="{B55E7CE9-131F-482A-A059-FCE6C76A2121}"/>
    <dgm:cxn modelId="{A6DD1D54-642F-430B-BBBB-C1D3DB5F8447}" srcId="{59566DBB-5607-4584-90FD-B08BBC61F6C6}" destId="{30774818-269C-4C96-8EAD-70C356496F5A}" srcOrd="1" destOrd="0" parTransId="{F84B82B6-C62F-4B68-861E-296281BE046D}" sibTransId="{C01536AC-0938-4848-B35F-879CB743BBC5}"/>
    <dgm:cxn modelId="{D728DC51-6AD6-4131-9B0E-6A0ED8FE595B}" type="presOf" srcId="{2B36E02B-8C6F-42E2-BD4C-6328C69DF28E}" destId="{D6CE9DE5-15E3-4E04-8239-38E859D48FC8}" srcOrd="0" destOrd="0" presId="urn:microsoft.com/office/officeart/2005/8/layout/hierarchy4"/>
    <dgm:cxn modelId="{A5EA52AF-113F-4F8B-9F1B-DE6C931233B4}" type="presOf" srcId="{88E95A08-91D9-451A-BEF8-D2EDFE4442F2}" destId="{C24CAD79-7AED-4FAC-9C5C-DD3573EFF003}" srcOrd="0" destOrd="0" presId="urn:microsoft.com/office/officeart/2005/8/layout/hierarchy4"/>
    <dgm:cxn modelId="{7CC503EF-B7B0-45B2-AC28-0950EA230106}" type="presOf" srcId="{A103B271-0664-4088-93B6-64E78F2A2891}" destId="{8325F0FB-756E-407E-8313-DDA2C9C66B48}" srcOrd="0" destOrd="0" presId="urn:microsoft.com/office/officeart/2005/8/layout/hierarchy4"/>
    <dgm:cxn modelId="{433BBB19-1E7B-41D4-9CDF-D61CA4BD3336}" type="presOf" srcId="{59566DBB-5607-4584-90FD-B08BBC61F6C6}" destId="{AD8574FB-F50C-4A77-A280-2A47A2C52523}" srcOrd="0" destOrd="0" presId="urn:microsoft.com/office/officeart/2005/8/layout/hierarchy4"/>
    <dgm:cxn modelId="{B5CB8305-C6BE-4894-8D65-26B78179D2F0}" srcId="{2B36E02B-8C6F-42E2-BD4C-6328C69DF28E}" destId="{2FF35776-0859-47A9-BF08-373D679B277C}" srcOrd="0" destOrd="0" parTransId="{F6DBC4BA-A500-46C8-855D-DFF8E0284E8C}" sibTransId="{3C84E304-F33E-4193-A814-486335D21794}"/>
    <dgm:cxn modelId="{68C488A4-FE85-4464-AD17-0014881951A3}" type="presOf" srcId="{2FF35776-0859-47A9-BF08-373D679B277C}" destId="{3F47B4B7-341A-4E9B-B3FE-1C6E6717B2FD}" srcOrd="0" destOrd="0" presId="urn:microsoft.com/office/officeart/2005/8/layout/hierarchy4"/>
    <dgm:cxn modelId="{39A93339-7005-4946-B3BE-D610FFC0DB8F}" type="presParOf" srcId="{D6CE9DE5-15E3-4E04-8239-38E859D48FC8}" destId="{7900D9A1-B1CE-4304-B7D0-A35CBF79BAC5}" srcOrd="0" destOrd="0" presId="urn:microsoft.com/office/officeart/2005/8/layout/hierarchy4"/>
    <dgm:cxn modelId="{A180E667-10C9-4BE9-962C-67469122B59D}" type="presParOf" srcId="{7900D9A1-B1CE-4304-B7D0-A35CBF79BAC5}" destId="{3F47B4B7-341A-4E9B-B3FE-1C6E6717B2FD}" srcOrd="0" destOrd="0" presId="urn:microsoft.com/office/officeart/2005/8/layout/hierarchy4"/>
    <dgm:cxn modelId="{E9D83253-E2D7-4EC5-ADB5-AE66A0353A68}" type="presParOf" srcId="{7900D9A1-B1CE-4304-B7D0-A35CBF79BAC5}" destId="{7646BCCF-7F6D-4DD8-8309-A2974E184836}" srcOrd="1" destOrd="0" presId="urn:microsoft.com/office/officeart/2005/8/layout/hierarchy4"/>
    <dgm:cxn modelId="{9611D8C9-0D92-43C3-A80D-91B90B96A176}" type="presParOf" srcId="{7900D9A1-B1CE-4304-B7D0-A35CBF79BAC5}" destId="{6F59FFC0-2AF5-4B90-9491-54A5CBB79A38}" srcOrd="2" destOrd="0" presId="urn:microsoft.com/office/officeart/2005/8/layout/hierarchy4"/>
    <dgm:cxn modelId="{2884D8A1-C478-4957-8FF1-B253E75099B4}" type="presParOf" srcId="{6F59FFC0-2AF5-4B90-9491-54A5CBB79A38}" destId="{EE456122-4083-4AD9-892D-B7F052937577}" srcOrd="0" destOrd="0" presId="urn:microsoft.com/office/officeart/2005/8/layout/hierarchy4"/>
    <dgm:cxn modelId="{3C52D3A6-E32F-4AE0-B61E-C49C1F3F4599}" type="presParOf" srcId="{EE456122-4083-4AD9-892D-B7F052937577}" destId="{E437A8E2-C863-4C39-8F81-4275A368F534}" srcOrd="0" destOrd="0" presId="urn:microsoft.com/office/officeart/2005/8/layout/hierarchy4"/>
    <dgm:cxn modelId="{CD99D2C3-6329-4BC3-B29D-BE0B0A5C723D}" type="presParOf" srcId="{EE456122-4083-4AD9-892D-B7F052937577}" destId="{22B02B2E-2ADD-4D91-B3D1-7A9A6ADF6C7F}" srcOrd="1" destOrd="0" presId="urn:microsoft.com/office/officeart/2005/8/layout/hierarchy4"/>
    <dgm:cxn modelId="{6493ACBF-C87F-4FEA-B1BC-AF1C7576D814}" type="presParOf" srcId="{6F59FFC0-2AF5-4B90-9491-54A5CBB79A38}" destId="{0BA5D902-8CBB-42B7-9135-DBCA035A797A}" srcOrd="1" destOrd="0" presId="urn:microsoft.com/office/officeart/2005/8/layout/hierarchy4"/>
    <dgm:cxn modelId="{754C414E-AD27-4191-83E7-BFBB923176DB}" type="presParOf" srcId="{6F59FFC0-2AF5-4B90-9491-54A5CBB79A38}" destId="{C0A42623-A43F-49FF-8307-93A8ACD61650}" srcOrd="2" destOrd="0" presId="urn:microsoft.com/office/officeart/2005/8/layout/hierarchy4"/>
    <dgm:cxn modelId="{AFDE00D3-D7C3-4E7A-887A-27282AA2E2FC}" type="presParOf" srcId="{C0A42623-A43F-49FF-8307-93A8ACD61650}" destId="{AD8574FB-F50C-4A77-A280-2A47A2C52523}" srcOrd="0" destOrd="0" presId="urn:microsoft.com/office/officeart/2005/8/layout/hierarchy4"/>
    <dgm:cxn modelId="{4BD19AB5-4C11-4D83-ABC4-A9BE31E3F195}" type="presParOf" srcId="{C0A42623-A43F-49FF-8307-93A8ACD61650}" destId="{2EF85317-BFB5-4E89-8E21-371B86572AFB}" srcOrd="1" destOrd="0" presId="urn:microsoft.com/office/officeart/2005/8/layout/hierarchy4"/>
    <dgm:cxn modelId="{240A9D20-1442-42EA-BB8B-8B6314066FE4}" type="presParOf" srcId="{C0A42623-A43F-49FF-8307-93A8ACD61650}" destId="{20EC6955-9F29-4049-A643-0C75A70ECA1E}" srcOrd="2" destOrd="0" presId="urn:microsoft.com/office/officeart/2005/8/layout/hierarchy4"/>
    <dgm:cxn modelId="{373E6064-51F9-483E-BEC0-C0DE62FCDC48}" type="presParOf" srcId="{20EC6955-9F29-4049-A643-0C75A70ECA1E}" destId="{93F26538-9AD6-4597-AB8E-75F2A7478668}" srcOrd="0" destOrd="0" presId="urn:microsoft.com/office/officeart/2005/8/layout/hierarchy4"/>
    <dgm:cxn modelId="{8F10D210-ECE2-4965-B832-4D5A4C8D8292}" type="presParOf" srcId="{93F26538-9AD6-4597-AB8E-75F2A7478668}" destId="{8325F0FB-756E-407E-8313-DDA2C9C66B48}" srcOrd="0" destOrd="0" presId="urn:microsoft.com/office/officeart/2005/8/layout/hierarchy4"/>
    <dgm:cxn modelId="{56A96F2B-2494-4D94-B0CA-8FB262EDD03F}" type="presParOf" srcId="{93F26538-9AD6-4597-AB8E-75F2A7478668}" destId="{45D822B1-8581-40B2-9799-F90AB6B348EF}" srcOrd="1" destOrd="0" presId="urn:microsoft.com/office/officeart/2005/8/layout/hierarchy4"/>
    <dgm:cxn modelId="{F77E5B5F-5734-45AA-A974-453EA82E0500}" type="presParOf" srcId="{20EC6955-9F29-4049-A643-0C75A70ECA1E}" destId="{3E62DF71-CE14-4E2E-A5F6-DCFC49E43D20}" srcOrd="1" destOrd="0" presId="urn:microsoft.com/office/officeart/2005/8/layout/hierarchy4"/>
    <dgm:cxn modelId="{4DF156AD-ED8A-4EA8-A6D5-BB8FEDA42595}" type="presParOf" srcId="{20EC6955-9F29-4049-A643-0C75A70ECA1E}" destId="{725299B6-849A-4BC2-834E-82F39E038C54}" srcOrd="2" destOrd="0" presId="urn:microsoft.com/office/officeart/2005/8/layout/hierarchy4"/>
    <dgm:cxn modelId="{8136FE75-9E55-4920-9C47-61FE8F3CB2F1}" type="presParOf" srcId="{725299B6-849A-4BC2-834E-82F39E038C54}" destId="{E4C14955-936D-4E9A-B403-62AEFDCEF3F1}" srcOrd="0" destOrd="0" presId="urn:microsoft.com/office/officeart/2005/8/layout/hierarchy4"/>
    <dgm:cxn modelId="{3E160C7B-48DF-4277-8473-FCE127FA66B9}" type="presParOf" srcId="{725299B6-849A-4BC2-834E-82F39E038C54}" destId="{940430D3-FF34-4AE6-BF37-C46A431964CC}" srcOrd="1" destOrd="0" presId="urn:microsoft.com/office/officeart/2005/8/layout/hierarchy4"/>
    <dgm:cxn modelId="{04E6B9A6-8B28-4F70-88EF-5792677DEB1D}" type="presParOf" srcId="{20EC6955-9F29-4049-A643-0C75A70ECA1E}" destId="{2C8D249B-F1ED-4032-BA42-73C7F7B794DE}" srcOrd="3" destOrd="0" presId="urn:microsoft.com/office/officeart/2005/8/layout/hierarchy4"/>
    <dgm:cxn modelId="{F2C6D535-F456-4331-BDE7-95FE42B5777D}" type="presParOf" srcId="{20EC6955-9F29-4049-A643-0C75A70ECA1E}" destId="{6921B833-2F76-45D2-AE7F-1B7B91987B2C}" srcOrd="4" destOrd="0" presId="urn:microsoft.com/office/officeart/2005/8/layout/hierarchy4"/>
    <dgm:cxn modelId="{4433D774-9371-4372-BE29-FE3F13B692A4}" type="presParOf" srcId="{6921B833-2F76-45D2-AE7F-1B7B91987B2C}" destId="{9458BC38-E095-4570-9EE1-0F97BCCC61F3}" srcOrd="0" destOrd="0" presId="urn:microsoft.com/office/officeart/2005/8/layout/hierarchy4"/>
    <dgm:cxn modelId="{4745DB61-350F-44D5-A793-61156C0735F9}" type="presParOf" srcId="{6921B833-2F76-45D2-AE7F-1B7B91987B2C}" destId="{738ECCDE-F7F1-44BE-9582-B3CE54C629F9}" srcOrd="1" destOrd="0" presId="urn:microsoft.com/office/officeart/2005/8/layout/hierarchy4"/>
    <dgm:cxn modelId="{A46170D9-D3DF-4DB4-A697-36D9F56DE74A}" type="presParOf" srcId="{20EC6955-9F29-4049-A643-0C75A70ECA1E}" destId="{02F93B67-6B71-44B2-B746-103C7FE4A13B}" srcOrd="5" destOrd="0" presId="urn:microsoft.com/office/officeart/2005/8/layout/hierarchy4"/>
    <dgm:cxn modelId="{0FFDD00A-428D-4578-AED4-80C5E01E5D62}" type="presParOf" srcId="{20EC6955-9F29-4049-A643-0C75A70ECA1E}" destId="{61BE893E-9F71-478A-9D92-355CD267F963}" srcOrd="6" destOrd="0" presId="urn:microsoft.com/office/officeart/2005/8/layout/hierarchy4"/>
    <dgm:cxn modelId="{4B0470E1-E238-49E2-8652-55BD500B5A0F}" type="presParOf" srcId="{61BE893E-9F71-478A-9D92-355CD267F963}" destId="{8D09EA18-9CFD-45C7-9166-A30487F55F1E}" srcOrd="0" destOrd="0" presId="urn:microsoft.com/office/officeart/2005/8/layout/hierarchy4"/>
    <dgm:cxn modelId="{17E267F2-A83D-4DB5-80A1-E68090058F48}" type="presParOf" srcId="{61BE893E-9F71-478A-9D92-355CD267F963}" destId="{9D92DF7F-C800-4B8A-A2F2-254D8FC0B47E}" srcOrd="1" destOrd="0" presId="urn:microsoft.com/office/officeart/2005/8/layout/hierarchy4"/>
    <dgm:cxn modelId="{52C0C453-DD1F-4803-9F8E-CDAECF7932D4}" type="presParOf" srcId="{6F59FFC0-2AF5-4B90-9491-54A5CBB79A38}" destId="{314CD453-49D3-4D31-87AF-62151CD28E55}" srcOrd="3" destOrd="0" presId="urn:microsoft.com/office/officeart/2005/8/layout/hierarchy4"/>
    <dgm:cxn modelId="{50481455-7F6D-4991-AE44-C83D722A3964}" type="presParOf" srcId="{6F59FFC0-2AF5-4B90-9491-54A5CBB79A38}" destId="{0EC739AB-F480-4940-989F-1B06E4259D34}" srcOrd="4" destOrd="0" presId="urn:microsoft.com/office/officeart/2005/8/layout/hierarchy4"/>
    <dgm:cxn modelId="{3D92640E-F197-49B7-AC5C-160E13B1909E}" type="presParOf" srcId="{0EC739AB-F480-4940-989F-1B06E4259D34}" destId="{797C844A-A7D2-44FE-8474-65CE886B80B8}" srcOrd="0" destOrd="0" presId="urn:microsoft.com/office/officeart/2005/8/layout/hierarchy4"/>
    <dgm:cxn modelId="{2535AF3F-3A17-4BE5-B99A-61CB6074CD12}" type="presParOf" srcId="{0EC739AB-F480-4940-989F-1B06E4259D34}" destId="{8387651B-AA54-4E6D-8F47-A9F07BE545B7}" srcOrd="1" destOrd="0" presId="urn:microsoft.com/office/officeart/2005/8/layout/hierarchy4"/>
    <dgm:cxn modelId="{62ADE95D-3B2F-41B2-89B6-2E31FF965971}" type="presParOf" srcId="{0EC739AB-F480-4940-989F-1B06E4259D34}" destId="{6030485C-2D31-4A38-A8F8-4E7EBAF4E62C}" srcOrd="2" destOrd="0" presId="urn:microsoft.com/office/officeart/2005/8/layout/hierarchy4"/>
    <dgm:cxn modelId="{9E90BDE7-D6BA-40DB-B0CC-D0EF980D009D}" type="presParOf" srcId="{6030485C-2D31-4A38-A8F8-4E7EBAF4E62C}" destId="{0BBCF43C-FE78-4B82-A4CD-A661CA7B520B}" srcOrd="0" destOrd="0" presId="urn:microsoft.com/office/officeart/2005/8/layout/hierarchy4"/>
    <dgm:cxn modelId="{6E385329-B605-4509-8CEC-6DE25FE88816}" type="presParOf" srcId="{0BBCF43C-FE78-4B82-A4CD-A661CA7B520B}" destId="{C24CAD79-7AED-4FAC-9C5C-DD3573EFF003}" srcOrd="0" destOrd="0" presId="urn:microsoft.com/office/officeart/2005/8/layout/hierarchy4"/>
    <dgm:cxn modelId="{D54F4148-7614-4304-985F-1562624A08CA}" type="presParOf" srcId="{0BBCF43C-FE78-4B82-A4CD-A661CA7B520B}" destId="{7754A0F9-D5A5-4995-A5D4-6F857BAF165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47B4B7-341A-4E9B-B3FE-1C6E6717B2FD}">
      <dsp:nvSpPr>
        <dsp:cNvPr id="0" name=""/>
        <dsp:cNvSpPr/>
      </dsp:nvSpPr>
      <dsp:spPr>
        <a:xfrm>
          <a:off x="0" y="0"/>
          <a:ext cx="8177222" cy="92716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Цифровая экспериментальная лаборатория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(</a:t>
          </a:r>
          <a:r>
            <a:rPr lang="ru-RU" sz="1600" b="1" kern="1200" dirty="0" err="1"/>
            <a:t>физико</a:t>
          </a:r>
          <a:r>
            <a:rPr lang="ru-RU" sz="1600" b="1" kern="1200" dirty="0"/>
            <a:t> - математический профиль)</a:t>
          </a:r>
        </a:p>
      </dsp:txBody>
      <dsp:txXfrm>
        <a:off x="27156" y="27156"/>
        <a:ext cx="8122910" cy="872851"/>
      </dsp:txXfrm>
    </dsp:sp>
    <dsp:sp modelId="{E437A8E2-C863-4C39-8F81-4275A368F534}">
      <dsp:nvSpPr>
        <dsp:cNvPr id="0" name=""/>
        <dsp:cNvSpPr/>
      </dsp:nvSpPr>
      <dsp:spPr>
        <a:xfrm>
          <a:off x="97200" y="1073459"/>
          <a:ext cx="1208388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Урок</a:t>
          </a:r>
        </a:p>
      </dsp:txBody>
      <dsp:txXfrm>
        <a:off x="132592" y="1108851"/>
        <a:ext cx="1137604" cy="1397408"/>
      </dsp:txXfrm>
    </dsp:sp>
    <dsp:sp modelId="{AD8574FB-F50C-4A77-A280-2A47A2C52523}">
      <dsp:nvSpPr>
        <dsp:cNvPr id="0" name=""/>
        <dsp:cNvSpPr/>
      </dsp:nvSpPr>
      <dsp:spPr>
        <a:xfrm>
          <a:off x="1542196" y="1431143"/>
          <a:ext cx="4959448" cy="73988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Внеурочная деятельность</a:t>
          </a:r>
        </a:p>
      </dsp:txBody>
      <dsp:txXfrm>
        <a:off x="1563866" y="1452813"/>
        <a:ext cx="4916108" cy="696540"/>
      </dsp:txXfrm>
    </dsp:sp>
    <dsp:sp modelId="{8325F0FB-756E-407E-8313-DDA2C9C66B48}">
      <dsp:nvSpPr>
        <dsp:cNvPr id="0" name=""/>
        <dsp:cNvSpPr/>
      </dsp:nvSpPr>
      <dsp:spPr>
        <a:xfrm>
          <a:off x="97188" y="2609117"/>
          <a:ext cx="1494667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Учебный </a:t>
          </a:r>
          <a:r>
            <a:rPr lang="ru-RU" sz="1200" kern="1200" dirty="0"/>
            <a:t>физический эксперимент с использованием цифрового оборудования</a:t>
          </a:r>
        </a:p>
      </dsp:txBody>
      <dsp:txXfrm>
        <a:off x="140190" y="2652119"/>
        <a:ext cx="1408663" cy="1382188"/>
      </dsp:txXfrm>
    </dsp:sp>
    <dsp:sp modelId="{E4C14955-936D-4E9A-B403-62AEFDCEF3F1}">
      <dsp:nvSpPr>
        <dsp:cNvPr id="0" name=""/>
        <dsp:cNvSpPr/>
      </dsp:nvSpPr>
      <dsp:spPr>
        <a:xfrm>
          <a:off x="1713250" y="2594538"/>
          <a:ext cx="1208388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Учебные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/>
            <a:t>практики</a:t>
          </a:r>
        </a:p>
      </dsp:txBody>
      <dsp:txXfrm>
        <a:off x="1748642" y="2629930"/>
        <a:ext cx="1137604" cy="1397408"/>
      </dsp:txXfrm>
    </dsp:sp>
    <dsp:sp modelId="{9458BC38-E095-4570-9EE1-0F97BCCC61F3}">
      <dsp:nvSpPr>
        <dsp:cNvPr id="0" name=""/>
        <dsp:cNvSpPr/>
      </dsp:nvSpPr>
      <dsp:spPr>
        <a:xfrm>
          <a:off x="3435904" y="2582543"/>
          <a:ext cx="1208388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Профильная </a:t>
          </a:r>
          <a:r>
            <a:rPr lang="ru-RU" sz="1200" kern="1200" dirty="0"/>
            <a:t>смена</a:t>
          </a:r>
        </a:p>
      </dsp:txBody>
      <dsp:txXfrm>
        <a:off x="3471296" y="2617935"/>
        <a:ext cx="1137604" cy="1397408"/>
      </dsp:txXfrm>
    </dsp:sp>
    <dsp:sp modelId="{8D09EA18-9CFD-45C7-9166-A30487F55F1E}">
      <dsp:nvSpPr>
        <dsp:cNvPr id="0" name=""/>
        <dsp:cNvSpPr/>
      </dsp:nvSpPr>
      <dsp:spPr>
        <a:xfrm>
          <a:off x="6676885" y="2594670"/>
          <a:ext cx="1343461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Методическая служба</a:t>
          </a:r>
          <a:endParaRPr lang="ru-RU" sz="1200" kern="1200" dirty="0"/>
        </a:p>
      </dsp:txBody>
      <dsp:txXfrm>
        <a:off x="6716234" y="2634019"/>
        <a:ext cx="1264763" cy="1389494"/>
      </dsp:txXfrm>
    </dsp:sp>
    <dsp:sp modelId="{797C844A-A7D2-44FE-8474-65CE886B80B8}">
      <dsp:nvSpPr>
        <dsp:cNvPr id="0" name=""/>
        <dsp:cNvSpPr/>
      </dsp:nvSpPr>
      <dsp:spPr>
        <a:xfrm>
          <a:off x="4986478" y="2594670"/>
          <a:ext cx="1342700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Секция </a:t>
          </a:r>
          <a:r>
            <a:rPr lang="ru-RU" sz="1400" kern="1200" dirty="0"/>
            <a:t>НОУ "Архимед"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5025804" y="2633996"/>
        <a:ext cx="1264048" cy="1389540"/>
      </dsp:txXfrm>
    </dsp:sp>
    <dsp:sp modelId="{C24CAD79-7AED-4FAC-9C5C-DD3573EFF003}">
      <dsp:nvSpPr>
        <dsp:cNvPr id="0" name=""/>
        <dsp:cNvSpPr/>
      </dsp:nvSpPr>
      <dsp:spPr>
        <a:xfrm>
          <a:off x="6684909" y="1059249"/>
          <a:ext cx="1342700" cy="14681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Экспериментальная </a:t>
          </a:r>
          <a:r>
            <a:rPr lang="ru-RU" sz="1400" kern="1200" dirty="0"/>
            <a:t>мастерская </a:t>
          </a:r>
        </a:p>
      </dsp:txBody>
      <dsp:txXfrm>
        <a:off x="6724235" y="1098575"/>
        <a:ext cx="1264048" cy="1389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E6A37C-35A1-4564-BFEC-1C3D4189160A}" type="datetimeFigureOut">
              <a:rPr lang="ru-RU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DA109B-0981-430E-8FA8-458E47C16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658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905384F-5162-4016-ABA5-C4AB669BD5F2}" type="datetimeFigureOut">
              <a:rPr lang="ru-RU"/>
              <a:pPr/>
              <a:t>22.06.2016</a:t>
            </a:fld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E7FB35F-27CB-44AA-A069-9D3ECDE42C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47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620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2094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865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07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257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573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396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6154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99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45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352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9594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9CAE3A5-F833-45D6-A843-D2B6ED0DACF3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4291B0-6F36-4980-A800-CC56BB8358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2234953-BE0F-4A83-A3A9-6A7686260286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D9B617C-F669-46D9-9294-07365B0E4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897809-92FE-4D3C-9E80-AEFF0BB51E31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0460C72-40D0-44EB-A117-E279282BF8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8106D6-1ACF-48F2-9778-CA18488DD5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B48F29F-6D1C-4869-9F89-E4A771B919A0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FD9C6EA-9E50-42B4-9A9F-7C62CB09D6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E61B1B-89D9-4F42-BF62-02ED25AC0CAE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95C48E-E0A7-436E-AE3D-E8BA6C7FDD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B6A3174-9AB3-4FD4-8734-40F3B7623241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84C1C24-2968-4E02-BAD2-54560E93B4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DC4DF70-CF8E-4338-AECB-5A564C87F201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8AC1C9-E243-4FF7-B90A-661F58C3F1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C9D00F2-ECE7-49C1-8BAD-3CC828E0577C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6BC9397-DB99-4E35-B5A3-9B07EA7B2E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0E8D7CD-474F-4589-AC77-86A170C2A034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4F978E2-225B-4E0D-A339-CC322E200A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668D654-6B6D-41C1-A459-7CA5E6A85B8F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B821AB4-9880-48B3-AF53-916BE0AFAE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02A6992-01F5-4D69-891E-14AB645DC033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7C59208-9EE9-45F0-8C13-BA683AA0DAC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5E7C8E3-2BF6-4E44-B9A8-55866428B042}" type="datetimeFigureOut">
              <a:rPr lang="ru-RU" smtClean="0"/>
              <a:pPr>
                <a:defRPr/>
              </a:pPr>
              <a:t>22.06.2016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7F16B046-DA1C-42D7-B653-EE7792309D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74;&#1099;&#1089;&#1090;&#1091;&#1087;&#1083;&#1077;&#1085;&#1080;&#1077;%20&#1082;&#1086;&#1085;&#1092;&#1077;&#1088;&#1077;&#1085;&#1094;&#1080;&#1103;%20&#1082;&#1077;&#1084;&#1077;&#1088;&#1086;&#1074;&#1086;%20&#1086;&#1082;&#1090;&#1103;&#1073;&#1088;&#1100;%202013/&#1048;&#1085;&#1092;&#1086;&#1088;&#1084;&#1072;&#1094;&#1080;&#1086;&#1085;&#1085;&#1099;&#1081;%20&#1089;&#1090;&#1077;&#1085;&#1076;%20&#1071;%20&#1073;&#1099;%20&#1074;%20&#1092;&#1080;&#1079;&#1080;&#1082;&#1080;%20&#1087;&#1086;&#1096;&#1077;&#1083;,%20&#1087;&#1091;&#1089;&#1090;&#1100;%20&#1084;&#1077;&#1085;&#1103;%20&#1085;&#1072;&#1091;&#1095;&#1072;&#1090;.doc" TargetMode="External"/><Relationship Id="rId2" Type="http://schemas.openxmlformats.org/officeDocument/2006/relationships/hyperlink" Target="&#1074;&#1099;&#1089;&#1090;&#1091;&#1087;&#1083;&#1077;&#1085;&#1080;&#1077;%20&#1082;&#1086;&#1085;&#1092;&#1077;&#1088;&#1077;&#1085;&#1094;&#1080;&#1103;%20&#1082;&#1077;&#1084;&#1077;&#1088;&#1086;&#1074;&#1086;%20&#1086;&#1082;&#1090;&#1103;&#1073;&#1088;&#1100;%202013/&#1046;&#1091;&#1088;&#1085;&#1072;&#1083;%20&#1060;&#1080;&#1079;&#1080;&#1082;&#1072;%20&#1080;%20&#1089;&#1087;&#1077;&#1094;&#1080;&#1072;&#1083;&#1100;&#1085;&#1072;&#1103;%20&#1090;&#1077;&#1093;&#1085;&#1080;&#1082;&#1072;%20&#1074;%20&#1052;&#1042;&#1044;.doc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&#1074;&#1099;&#1089;&#1090;&#1091;&#1087;&#1083;&#1077;&#1085;&#1080;&#1077;%20&#1082;&#1086;&#1085;&#1092;&#1077;&#1088;&#1077;&#1085;&#1094;&#1080;&#1103;%20&#1082;&#1077;&#1084;&#1077;&#1088;&#1086;&#1074;&#1086;%20&#1086;&#1082;&#1090;&#1103;&#1073;&#1088;&#1100;%202013/&#1055;&#1088;&#1077;&#1079;&#1077;&#1085;&#1090;&#1072;&#1094;&#1080;&#1103;%20&#1055;&#1091;&#1096;&#1082;&#1072;%20&#1043;&#1072;&#1091;&#1089;&#1089;&#1072;.ppt" TargetMode="External"/><Relationship Id="rId5" Type="http://schemas.openxmlformats.org/officeDocument/2006/relationships/hyperlink" Target="&#1074;&#1099;&#1089;&#1090;&#1091;&#1087;&#1083;&#1077;&#1085;&#1080;&#1077;%20&#1082;&#1086;&#1085;&#1092;&#1077;&#1088;&#1077;&#1085;&#1094;&#1080;&#1103;%20&#1082;&#1077;&#1084;&#1077;&#1088;&#1086;&#1074;&#1086;%20&#1086;&#1082;&#1090;&#1103;&#1073;&#1088;&#1100;%202013/&#1057;&#1087;&#1088;&#1072;&#1074;&#1086;&#1095;&#1085;&#1080;&#1082;%20&#1042;&#1086;&#1077;&#1085;&#1085;&#1099;&#1077;%20&#1089;&#1087;&#1077;&#1094;&#1080;&#1072;&#1083;&#1100;&#1085;&#1086;&#1089;&#1090;&#1080;%20&#1080;%20&#1042;&#1042;&#1059;&#1047;&#1099;%20&#1056;&#1086;&#1089;&#1089;&#1080;&#1080;%20%20.doc" TargetMode="External"/><Relationship Id="rId4" Type="http://schemas.openxmlformats.org/officeDocument/2006/relationships/hyperlink" Target="&#1074;&#1099;&#1089;&#1090;&#1091;&#1087;&#1083;&#1077;&#1085;&#1080;&#1077;%20&#1082;&#1086;&#1085;&#1092;&#1077;&#1088;&#1077;&#1085;&#1094;&#1080;&#1103;%20&#1082;&#1077;&#1084;&#1077;&#1088;&#1086;&#1074;&#1086;%20&#1086;&#1082;&#1090;&#1103;&#1073;&#1088;&#1100;%202013/&#1048;&#1085;&#1092;&#1086;&#1088;&#1084;&#1072;&#1094;&#1080;&#1086;&#1085;&#1085;&#1099;&#1081;%20&#1083;&#1080;&#1089;&#1090;%20&#1055;&#1088;&#1086;&#1092;&#1077;&#1089;&#1089;&#1080;&#1103;%20-%20&#1074;&#1086;&#1077;&#1085;&#1085;&#1099;&#1081;.doc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571472" y="620688"/>
            <a:ext cx="8143932" cy="3737006"/>
          </a:xfrm>
        </p:spPr>
        <p:txBody>
          <a:bodyPr rtlCol="0">
            <a:noAutofit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Организация исследовательской деятельности обучающихся как условие профессионального самоопределения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548286"/>
            <a:ext cx="3857652" cy="2921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5286388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МБОУ «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Трудармейская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средняя общеобразовательная школа», 2015 г.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457200" y="174625"/>
            <a:ext cx="8229600" cy="1435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0" y="1"/>
            <a:ext cx="9144000" cy="15716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358775" y="3822700"/>
            <a:ext cx="795655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3"/>
          <a:srcRect l="30717" t="9999" r="4333"/>
          <a:stretch>
            <a:fillRect/>
          </a:stretch>
        </p:blipFill>
        <p:spPr bwMode="auto">
          <a:xfrm>
            <a:off x="7127875" y="0"/>
            <a:ext cx="2016125" cy="1587500"/>
          </a:xfrm>
          <a:prstGeom prst="rect">
            <a:avLst/>
          </a:prstGeom>
          <a:noFill/>
          <a:ln w="28440">
            <a:solidFill>
              <a:srgbClr val="333399"/>
            </a:solidFill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76263" y="404813"/>
            <a:ext cx="63373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Структура научного общества</a:t>
            </a:r>
          </a:p>
        </p:txBody>
      </p:sp>
      <p:sp>
        <p:nvSpPr>
          <p:cNvPr id="7176" name="Rectangle 7"/>
          <p:cNvSpPr>
            <a:spLocks noChangeArrowheads="1"/>
          </p:cNvSpPr>
          <p:nvPr/>
        </p:nvSpPr>
        <p:spPr bwMode="auto">
          <a:xfrm>
            <a:off x="1882775" y="2841625"/>
            <a:ext cx="180975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indent="449263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100">
                <a:solidFill>
                  <a:srgbClr val="000000"/>
                </a:solidFill>
              </a:rPr>
              <a:t/>
            </a:r>
            <a:br>
              <a:rPr lang="ru-RU" sz="1100">
                <a:solidFill>
                  <a:srgbClr val="000000"/>
                </a:solidFill>
              </a:rPr>
            </a:br>
            <a:endParaRPr lang="ru-RU" sz="1100">
              <a:solidFill>
                <a:srgbClr val="000000"/>
              </a:solidFill>
            </a:endParaRPr>
          </a:p>
          <a:p>
            <a:pPr indent="449263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>
                <a:solidFill>
                  <a:srgbClr val="000000"/>
                </a:solidFill>
                <a:cs typeface="Times New Roman" pitchFamily="16" charset="0"/>
              </a:rPr>
              <a:t/>
            </a:r>
            <a:br>
              <a:rPr lang="ru-RU" sz="1200">
                <a:solidFill>
                  <a:srgbClr val="000000"/>
                </a:solidFill>
                <a:cs typeface="Times New Roman" pitchFamily="16" charset="0"/>
              </a:rPr>
            </a:br>
            <a:r>
              <a:rPr lang="ru-RU" sz="1200">
                <a:solidFill>
                  <a:srgbClr val="000000"/>
                </a:solidFill>
                <a:cs typeface="Times New Roman" pitchFamily="16" charset="0"/>
              </a:rPr>
              <a:t/>
            </a:r>
            <a:br>
              <a:rPr lang="ru-RU" sz="1200">
                <a:solidFill>
                  <a:srgbClr val="000000"/>
                </a:solidFill>
                <a:cs typeface="Times New Roman" pitchFamily="16" charset="0"/>
              </a:rPr>
            </a:br>
            <a:endParaRPr lang="ru-RU" sz="1200">
              <a:solidFill>
                <a:srgbClr val="000000"/>
              </a:solidFill>
              <a:cs typeface="Times New Roman" pitchFamily="16" charset="0"/>
            </a:endParaRPr>
          </a:p>
          <a:p>
            <a:pPr indent="449263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>
              <a:solidFill>
                <a:srgbClr val="000000"/>
              </a:solidFill>
              <a:cs typeface="Times New Roman" pitchFamily="16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388" y="2205038"/>
            <a:ext cx="8785225" cy="4068762"/>
            <a:chOff x="113" y="1389"/>
            <a:chExt cx="5534" cy="2563"/>
          </a:xfrm>
        </p:grpSpPr>
        <p:sp>
          <p:nvSpPr>
            <p:cNvPr id="7179" name="Text Box 9"/>
            <p:cNvSpPr txBox="1">
              <a:spLocks noChangeArrowheads="1"/>
            </p:cNvSpPr>
            <p:nvPr/>
          </p:nvSpPr>
          <p:spPr bwMode="auto">
            <a:xfrm>
              <a:off x="113" y="2350"/>
              <a:ext cx="1724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«Математика»</a:t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280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0" name="Text Box 10"/>
            <p:cNvSpPr txBox="1">
              <a:spLocks noChangeArrowheads="1"/>
            </p:cNvSpPr>
            <p:nvPr/>
          </p:nvSpPr>
          <p:spPr bwMode="auto">
            <a:xfrm>
              <a:off x="2146" y="2350"/>
              <a:ext cx="1581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«Биология»</a:t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1" name="Text Box 11"/>
            <p:cNvSpPr txBox="1">
              <a:spLocks noChangeArrowheads="1"/>
            </p:cNvSpPr>
            <p:nvPr/>
          </p:nvSpPr>
          <p:spPr bwMode="auto">
            <a:xfrm>
              <a:off x="3833" y="2350"/>
              <a:ext cx="1814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 dirty="0">
                  <a:solidFill>
                    <a:srgbClr val="333399"/>
                  </a:solidFill>
                  <a:cs typeface="Times New Roman" pitchFamily="16" charset="0"/>
                </a:rPr>
                <a:t>секция «</a:t>
              </a:r>
              <a:r>
                <a:rPr lang="ru-RU" sz="2800" dirty="0" smtClean="0">
                  <a:solidFill>
                    <a:srgbClr val="333399"/>
                  </a:solidFill>
                  <a:cs typeface="Times New Roman" pitchFamily="16" charset="0"/>
                </a:rPr>
                <a:t>Информатика»</a:t>
              </a: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 dirty="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2" name="Text Box 12"/>
            <p:cNvSpPr txBox="1">
              <a:spLocks noChangeArrowheads="1"/>
            </p:cNvSpPr>
            <p:nvPr/>
          </p:nvSpPr>
          <p:spPr bwMode="auto">
            <a:xfrm>
              <a:off x="113" y="1389"/>
              <a:ext cx="1581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«Химия»</a:t>
              </a:r>
            </a:p>
          </p:txBody>
        </p:sp>
        <p:sp>
          <p:nvSpPr>
            <p:cNvPr id="7183" name="Text Box 13"/>
            <p:cNvSpPr txBox="1">
              <a:spLocks noChangeArrowheads="1"/>
            </p:cNvSpPr>
            <p:nvPr/>
          </p:nvSpPr>
          <p:spPr bwMode="auto">
            <a:xfrm>
              <a:off x="2146" y="1389"/>
              <a:ext cx="1581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«Физика»</a:t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4" name="Text Box 14"/>
            <p:cNvSpPr txBox="1">
              <a:spLocks noChangeArrowheads="1"/>
            </p:cNvSpPr>
            <p:nvPr/>
          </p:nvSpPr>
          <p:spPr bwMode="auto">
            <a:xfrm>
              <a:off x="4066" y="1389"/>
              <a:ext cx="1581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«Филология»</a:t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5" name="Text Box 15"/>
            <p:cNvSpPr txBox="1">
              <a:spLocks noChangeArrowheads="1"/>
            </p:cNvSpPr>
            <p:nvPr/>
          </p:nvSpPr>
          <p:spPr bwMode="auto">
            <a:xfrm>
              <a:off x="1016" y="3311"/>
              <a:ext cx="1581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>
                  <a:solidFill>
                    <a:srgbClr val="333399"/>
                  </a:solidFill>
                  <a:cs typeface="Times New Roman" pitchFamily="16" charset="0"/>
                </a:rPr>
                <a:t>секция «География»</a:t>
              </a: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6" name="Text Box 16"/>
            <p:cNvSpPr txBox="1">
              <a:spLocks noChangeArrowheads="1"/>
            </p:cNvSpPr>
            <p:nvPr/>
          </p:nvSpPr>
          <p:spPr bwMode="auto">
            <a:xfrm>
              <a:off x="3275" y="3311"/>
              <a:ext cx="2260" cy="641"/>
            </a:xfrm>
            <a:prstGeom prst="rect">
              <a:avLst/>
            </a:prstGeom>
            <a:solidFill>
              <a:srgbClr val="FFFFFF"/>
            </a:solidFill>
            <a:ln w="9360">
              <a:solidFill>
                <a:srgbClr val="993300"/>
              </a:solidFill>
              <a:miter lim="800000"/>
              <a:headEnd/>
              <a:tailEnd/>
            </a:ln>
          </p:spPr>
          <p:txBody>
            <a:bodyPr lIns="90000" tIns="46800" rIns="90000" bIns="46800"/>
            <a:lstStyle/>
            <a:p>
              <a:pPr algn="ctr">
                <a:buClrTx/>
                <a:buFontTx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r>
                <a:rPr lang="ru-RU" sz="2800" dirty="0">
                  <a:solidFill>
                    <a:srgbClr val="333399"/>
                  </a:solidFill>
                  <a:cs typeface="Times New Roman" pitchFamily="16" charset="0"/>
                </a:rPr>
                <a:t>секция </a:t>
              </a:r>
              <a:r>
                <a:rPr lang="ru-RU" sz="2800" dirty="0" smtClean="0">
                  <a:solidFill>
                    <a:srgbClr val="333399"/>
                  </a:solidFill>
                  <a:cs typeface="Times New Roman" pitchFamily="16" charset="0"/>
                </a:rPr>
                <a:t>«Юные исследователи»</a:t>
              </a:r>
              <a:r>
                <a:rPr lang="ru-RU" sz="28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28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  <a:t/>
              </a:r>
              <a:br>
                <a:rPr lang="ru-RU" sz="1200" dirty="0">
                  <a:solidFill>
                    <a:srgbClr val="333399"/>
                  </a:solidFill>
                  <a:cs typeface="Times New Roman" pitchFamily="16" charset="0"/>
                </a:rPr>
              </a:br>
              <a:endParaRPr lang="ru-RU" sz="1200" dirty="0">
                <a:solidFill>
                  <a:srgbClr val="333399"/>
                </a:solidFill>
                <a:cs typeface="Times New Roman" pitchFamily="16" charset="0"/>
              </a:endParaRPr>
            </a:p>
          </p:txBody>
        </p:sp>
        <p:sp>
          <p:nvSpPr>
            <p:cNvPr id="7187" name="Line 17"/>
            <p:cNvSpPr>
              <a:spLocks noChangeShapeType="1"/>
            </p:cNvSpPr>
            <p:nvPr/>
          </p:nvSpPr>
          <p:spPr bwMode="auto">
            <a:xfrm>
              <a:off x="1694" y="1709"/>
              <a:ext cx="452" cy="1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Line 18"/>
            <p:cNvSpPr>
              <a:spLocks noChangeShapeType="1"/>
            </p:cNvSpPr>
            <p:nvPr/>
          </p:nvSpPr>
          <p:spPr bwMode="auto">
            <a:xfrm>
              <a:off x="791" y="2030"/>
              <a:ext cx="1" cy="320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Line 19"/>
            <p:cNvSpPr>
              <a:spLocks noChangeShapeType="1"/>
            </p:cNvSpPr>
            <p:nvPr/>
          </p:nvSpPr>
          <p:spPr bwMode="auto">
            <a:xfrm>
              <a:off x="2936" y="2030"/>
              <a:ext cx="1" cy="320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Line 20"/>
            <p:cNvSpPr>
              <a:spLocks noChangeShapeType="1"/>
            </p:cNvSpPr>
            <p:nvPr/>
          </p:nvSpPr>
          <p:spPr bwMode="auto">
            <a:xfrm>
              <a:off x="4969" y="2030"/>
              <a:ext cx="1" cy="320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Line 21"/>
            <p:cNvSpPr>
              <a:spLocks noChangeShapeType="1"/>
            </p:cNvSpPr>
            <p:nvPr/>
          </p:nvSpPr>
          <p:spPr bwMode="auto">
            <a:xfrm>
              <a:off x="3727" y="1709"/>
              <a:ext cx="339" cy="1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Line 22"/>
            <p:cNvSpPr>
              <a:spLocks noChangeShapeType="1"/>
            </p:cNvSpPr>
            <p:nvPr/>
          </p:nvSpPr>
          <p:spPr bwMode="auto">
            <a:xfrm>
              <a:off x="1355" y="2991"/>
              <a:ext cx="1" cy="320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Line 23"/>
            <p:cNvSpPr>
              <a:spLocks noChangeShapeType="1"/>
            </p:cNvSpPr>
            <p:nvPr/>
          </p:nvSpPr>
          <p:spPr bwMode="auto">
            <a:xfrm>
              <a:off x="4518" y="2991"/>
              <a:ext cx="1" cy="320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Line 24"/>
            <p:cNvSpPr>
              <a:spLocks noChangeShapeType="1"/>
            </p:cNvSpPr>
            <p:nvPr/>
          </p:nvSpPr>
          <p:spPr bwMode="auto">
            <a:xfrm>
              <a:off x="2936" y="2991"/>
              <a:ext cx="1" cy="641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Line 25"/>
            <p:cNvSpPr>
              <a:spLocks noChangeShapeType="1"/>
            </p:cNvSpPr>
            <p:nvPr/>
          </p:nvSpPr>
          <p:spPr bwMode="auto">
            <a:xfrm>
              <a:off x="2598" y="3631"/>
              <a:ext cx="677" cy="1"/>
            </a:xfrm>
            <a:prstGeom prst="line">
              <a:avLst/>
            </a:prstGeom>
            <a:noFill/>
            <a:ln w="9360">
              <a:solidFill>
                <a:srgbClr val="8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8" name="Rectangle 26"/>
          <p:cNvSpPr>
            <a:spLocks noChangeArrowheads="1"/>
          </p:cNvSpPr>
          <p:nvPr/>
        </p:nvSpPr>
        <p:spPr bwMode="auto">
          <a:xfrm>
            <a:off x="1882775" y="2841625"/>
            <a:ext cx="180975" cy="115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 anchor="ctr">
            <a:spAutoFit/>
          </a:bodyPr>
          <a:lstStyle/>
          <a:p>
            <a:pPr indent="449263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100">
                <a:solidFill>
                  <a:srgbClr val="000000"/>
                </a:solidFill>
              </a:rPr>
              <a:t/>
            </a:r>
            <a:br>
              <a:rPr lang="ru-RU" sz="1100">
                <a:solidFill>
                  <a:srgbClr val="000000"/>
                </a:solidFill>
              </a:rPr>
            </a:br>
            <a:endParaRPr lang="ru-RU" sz="1100">
              <a:solidFill>
                <a:srgbClr val="000000"/>
              </a:solidFill>
            </a:endParaRPr>
          </a:p>
          <a:p>
            <a:pPr indent="449263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200">
                <a:solidFill>
                  <a:srgbClr val="000000"/>
                </a:solidFill>
                <a:cs typeface="Times New Roman" pitchFamily="16" charset="0"/>
              </a:rPr>
              <a:t/>
            </a:r>
            <a:br>
              <a:rPr lang="ru-RU" sz="1200">
                <a:solidFill>
                  <a:srgbClr val="000000"/>
                </a:solidFill>
                <a:cs typeface="Times New Roman" pitchFamily="16" charset="0"/>
              </a:rPr>
            </a:br>
            <a:r>
              <a:rPr lang="ru-RU" sz="1200">
                <a:solidFill>
                  <a:srgbClr val="000000"/>
                </a:solidFill>
                <a:cs typeface="Times New Roman" pitchFamily="16" charset="0"/>
              </a:rPr>
              <a:t/>
            </a:r>
            <a:br>
              <a:rPr lang="ru-RU" sz="1200">
                <a:solidFill>
                  <a:srgbClr val="000000"/>
                </a:solidFill>
                <a:cs typeface="Times New Roman" pitchFamily="16" charset="0"/>
              </a:rPr>
            </a:br>
            <a:endParaRPr lang="ru-RU" sz="1200">
              <a:solidFill>
                <a:srgbClr val="000000"/>
              </a:solidFill>
              <a:cs typeface="Times New Roman" pitchFamily="16" charset="0"/>
            </a:endParaRPr>
          </a:p>
          <a:p>
            <a:pPr indent="449263" eaLnBrk="0" hangingPunct="0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1200">
              <a:solidFill>
                <a:srgbClr val="000000"/>
              </a:solidFill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WordArt 5"/>
          <p:cNvSpPr>
            <a:spLocks noChangeArrowheads="1" noChangeShapeType="1" noTextEdit="1"/>
          </p:cNvSpPr>
          <p:nvPr/>
        </p:nvSpPr>
        <p:spPr bwMode="auto">
          <a:xfrm>
            <a:off x="1142976" y="428604"/>
            <a:ext cx="6781800" cy="8429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98"/>
              </a:avLst>
            </a:prstTxWarp>
          </a:bodyPr>
          <a:lstStyle/>
          <a:p>
            <a:pPr algn="ctr"/>
            <a:r>
              <a:rPr lang="ru-RU" sz="2000" kern="10" dirty="0" smtClean="0">
                <a:ln w="12700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Условия </a:t>
            </a:r>
            <a:r>
              <a:rPr lang="ru-RU" sz="2000" kern="10" dirty="0">
                <a:ln w="12700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для дифференциации </a:t>
            </a:r>
          </a:p>
          <a:p>
            <a:pPr algn="ctr"/>
            <a:r>
              <a:rPr lang="ru-RU" sz="2000" kern="10" dirty="0">
                <a:ln w="12700">
                  <a:solidFill>
                    <a:schemeClr val="accent3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содержания обучения</a:t>
            </a:r>
          </a:p>
        </p:txBody>
      </p:sp>
      <p:pic>
        <p:nvPicPr>
          <p:cNvPr id="9223" name="Picture 7" descr="S6302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81638"/>
            <a:ext cx="1489075" cy="112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5" name="Picture 9" descr="S6302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875" y="5516563"/>
            <a:ext cx="1549400" cy="11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S630194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5481638"/>
            <a:ext cx="1549400" cy="11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4" name="Picture 8" descr="S63020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5263" y="5500702"/>
            <a:ext cx="1523981" cy="1142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1" name="Group 72"/>
          <p:cNvGraphicFramePr>
            <a:graphicFrameLocks/>
          </p:cNvGraphicFramePr>
          <p:nvPr/>
        </p:nvGraphicFramePr>
        <p:xfrm>
          <a:off x="500034" y="1357297"/>
          <a:ext cx="8316912" cy="4071967"/>
        </p:xfrm>
        <a:graphic>
          <a:graphicData uri="http://schemas.openxmlformats.org/drawingml/2006/table">
            <a:tbl>
              <a:tblPr/>
              <a:tblGrid>
                <a:gridCol w="3011487"/>
                <a:gridCol w="5305425"/>
              </a:tblGrid>
              <a:tr h="7352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Профиль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Профильные предметы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5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Физико-химический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Физика, химия, математика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6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Физико-математический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Физика, математика, информатика и ИКТ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10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Социально-экономический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Математика, экономика, право, обществознание, география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2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Социально-гуманитарный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charset="0"/>
                        </a:rPr>
                        <a:t>Русский язык, литература. обществознание, право, история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366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0" y="0"/>
            <a:ext cx="9144000" cy="11604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539750" y="333375"/>
            <a:ext cx="7920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Учебная практика: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571472" y="1071546"/>
            <a:ext cx="8248648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buFont typeface="Wingdings" pitchFamily="2" charset="2"/>
              <a:buChar char="q"/>
            </a:pP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комплексные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практические занятия для обучающихся 10-11 классов, дополняемые другими видами учебного процесса;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обеспечение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непрерывности и последовательности овладения обучающимися практическими навыками и умениями в соответствии с требованиями к уровню подготовки выпускника профильной школы; 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проектная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и исследовательская деятельность в рамках интересующей области знаний; 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профессиональное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ориентирование. Выбор психологической стратегии профессионализации личности учащихся;	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образовательные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продукты.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IC_10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28604"/>
            <a:ext cx="5619790" cy="3161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PIC_10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3679032"/>
            <a:ext cx="5302289" cy="2982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_1057.JPG"/>
          <p:cNvPicPr>
            <a:picLocks noChangeAspect="1"/>
          </p:cNvPicPr>
          <p:nvPr/>
        </p:nvPicPr>
        <p:blipFill>
          <a:blip r:embed="rId3"/>
          <a:srcRect l="9806" r="11638"/>
          <a:stretch>
            <a:fillRect/>
          </a:stretch>
        </p:blipFill>
        <p:spPr>
          <a:xfrm>
            <a:off x="428596" y="428604"/>
            <a:ext cx="6357982" cy="4552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IC_10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3714752"/>
            <a:ext cx="4413283" cy="2482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_10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4290"/>
            <a:ext cx="6858050" cy="3857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PIC_10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3500438"/>
            <a:ext cx="4857784" cy="2732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Проект </a:t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«Физика в твоей будущей профессии»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357158" y="3214686"/>
            <a:ext cx="828680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2" action="ppaction://hlinkfile"/>
              </a:rPr>
              <a:t>Журнал «Физика и специальная техника в МВД»</a:t>
            </a:r>
            <a:endParaRPr kumimoji="0" lang="ru-RU" sz="2000" b="1" i="0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3" action="ppaction://hlinkfile"/>
              </a:rPr>
              <a:t>Информационный стенд «Я бы в физики пошел пусть меня ,  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3" action="ppaction://hlinkfile"/>
              </a:rPr>
              <a:t>научат»</a:t>
            </a:r>
            <a:endParaRPr kumimoji="0" lang="ru-RU" sz="2000" b="1" i="0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4" action="ppaction://hlinkfile"/>
              </a:rPr>
              <a:t>Информационный листок «Профессия – военный»</a:t>
            </a:r>
            <a:endParaRPr kumimoji="0" lang="ru-RU" sz="2000" b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5" action="ppaction://hlinkfile"/>
              </a:rPr>
              <a:t>Справочник «Военные специальности и </a:t>
            </a:r>
            <a:r>
              <a:rPr kumimoji="0" lang="ru-RU" sz="2000" b="1" u="none" strike="noStrike" cap="none" normalizeH="0" baseline="0" dirty="0" err="1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5" action="ppaction://hlinkfile"/>
              </a:rPr>
              <a:t>ВВУЗы</a:t>
            </a:r>
            <a:r>
              <a:rPr kumimoji="0" lang="ru-RU" sz="2000" b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5" action="ppaction://hlinkfile"/>
              </a:rPr>
              <a:t> России»</a:t>
            </a:r>
            <a:endParaRPr kumimoji="0" lang="ru-RU" sz="2000" b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u="none" strike="noStrike" cap="none" normalizeH="0" baseline="0" dirty="0" smtClean="0">
                <a:ln>
                  <a:solidFill>
                    <a:srgbClr val="002060"/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hlinkClick r:id="rId6" action="ppaction://hlinkpres?slideindex=1&amp;slidetitle="/>
              </a:rPr>
              <a:t>Исследовательская работа «ПУШКА ГАУССА» </a:t>
            </a:r>
            <a:endParaRPr kumimoji="0" lang="ru-RU" sz="2000" b="1" u="none" strike="noStrike" cap="none" normalizeH="0" baseline="0" dirty="0" smtClean="0">
              <a:ln>
                <a:solidFill>
                  <a:srgbClr val="002060"/>
                </a:solidFill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(призер  областных научно – практических конференций.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Работа сыграла решающую роль в выборе будущей профессии: инженер – технолог по обогащению ядерного топлива</a:t>
            </a: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>
            <a:off x="428596" y="1285860"/>
            <a:ext cx="82868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Цель проекта:</a:t>
            </a:r>
          </a:p>
          <a:p>
            <a:pPr algn="just"/>
            <a:r>
              <a:rPr lang="ru-RU" sz="1600" i="1" u="sng" dirty="0" smtClean="0"/>
              <a:t>Практическая:</a:t>
            </a:r>
            <a:r>
              <a:rPr lang="ru-RU" sz="1600" i="1" dirty="0" smtClean="0"/>
              <a:t> актуализация процесса профессионального самоопределения учащихся за счет специальной организации их деятельности, включающей получение знаний о себе и о мире труда и профессий.</a:t>
            </a:r>
          </a:p>
          <a:p>
            <a:pPr algn="just"/>
            <a:r>
              <a:rPr lang="ru-RU" sz="1600" i="1" u="sng" dirty="0" smtClean="0"/>
              <a:t>Педагогическая:</a:t>
            </a:r>
            <a:r>
              <a:rPr lang="ru-RU" sz="1600" i="1" dirty="0" smtClean="0"/>
              <a:t>  формирование мотивационной сферы для занятий физикой через демонстрацию учащимся того большого значения, которое имеет эта наука в различных областях деятельности человека</a:t>
            </a:r>
            <a:r>
              <a:rPr lang="ru-RU" i="1" dirty="0" smtClean="0"/>
              <a:t>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14282" y="214290"/>
            <a:ext cx="8715436" cy="8382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5900" y="296863"/>
            <a:ext cx="8928100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ts val="200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Научно-исследовательская деятельность</a:t>
            </a:r>
          </a:p>
        </p:txBody>
      </p:sp>
      <p:pic>
        <p:nvPicPr>
          <p:cNvPr id="10246" name="Рисунок 11" descr="nauk_0200.jpg"/>
          <p:cNvPicPr>
            <a:picLocks noChangeAspect="1"/>
          </p:cNvPicPr>
          <p:nvPr/>
        </p:nvPicPr>
        <p:blipFill>
          <a:blip r:embed="rId3"/>
          <a:srcRect r="14511"/>
          <a:stretch>
            <a:fillRect/>
          </a:stretch>
        </p:blipFill>
        <p:spPr bwMode="auto">
          <a:xfrm>
            <a:off x="428596" y="1357298"/>
            <a:ext cx="5143536" cy="3384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7" name="Рисунок 8" descr="PIC_0264.JPG"/>
          <p:cNvPicPr>
            <a:picLocks noChangeAspect="1"/>
          </p:cNvPicPr>
          <p:nvPr/>
        </p:nvPicPr>
        <p:blipFill>
          <a:blip r:embed="rId4" cstate="print"/>
          <a:srcRect l="11414" r="20074"/>
          <a:stretch>
            <a:fillRect/>
          </a:stretch>
        </p:blipFill>
        <p:spPr bwMode="auto">
          <a:xfrm>
            <a:off x="5286380" y="3571876"/>
            <a:ext cx="3423959" cy="2809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Таблица 5" descr="PIC_1262.JPG"/>
          <p:cNvPicPr>
            <a:picLocks noGrp="1" noChangeAspect="1"/>
          </p:cNvPicPr>
          <p:nvPr>
            <p:ph type="tbl" idx="1"/>
          </p:nvPr>
        </p:nvPicPr>
        <p:blipFill>
          <a:blip r:embed="rId2"/>
          <a:stretch>
            <a:fillRect/>
          </a:stretch>
        </p:blipFill>
        <p:spPr>
          <a:xfrm>
            <a:off x="500034" y="857232"/>
            <a:ext cx="804615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IC_1275.JPG"/>
          <p:cNvPicPr>
            <a:picLocks noChangeAspect="1"/>
          </p:cNvPicPr>
          <p:nvPr/>
        </p:nvPicPr>
        <p:blipFill>
          <a:blip r:embed="rId2"/>
          <a:srcRect l="35156"/>
          <a:stretch>
            <a:fillRect/>
          </a:stretch>
        </p:blipFill>
        <p:spPr>
          <a:xfrm>
            <a:off x="1071538" y="214290"/>
            <a:ext cx="7072362" cy="61350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8143932" cy="3357586"/>
          </a:xfrm>
        </p:spPr>
        <p:txBody>
          <a:bodyPr rtlCol="0">
            <a:noAutofit/>
          </a:bodyPr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</a:rPr>
              <a:t>Практико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2800" smtClean="0">
                <a:solidFill>
                  <a:schemeClr val="accent3">
                    <a:lumMod val="75000"/>
                  </a:schemeClr>
                </a:solidFill>
              </a:rPr>
              <a:t>– ориентированная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исследовательская и проектная деятельность обучающихся как условие профессионального самоопределения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548286"/>
            <a:ext cx="3857652" cy="2921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5286388"/>
            <a:ext cx="42148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МБОУ «</a:t>
            </a:r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Трудармейская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средняя общеобразовательная школа», март, 2015 г.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28596" y="1714488"/>
            <a:ext cx="85010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нормативного обеспечения введения ФГОС;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создание финансово-экономического обеспечения введения ФГОС;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создание организационного обеспечения введения ФГОС;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i="0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кадрового обеспечения введения ФГОС;</a:t>
            </a:r>
            <a:endParaRPr kumimoji="0" lang="ru-RU" sz="2400" i="0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создание информационного обеспечения введения ФГОС;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создание материально-технического обеспечения введения ФГОС.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928670"/>
            <a:ext cx="671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accent3">
                    <a:lumMod val="50000"/>
                  </a:schemeClr>
                </a:solidFill>
              </a:rPr>
              <a:t>Введение ФГОС:</a:t>
            </a:r>
            <a:endParaRPr lang="ru-RU" sz="2400" b="1" u="sng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85720" y="3071810"/>
            <a:ext cx="835824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29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Выделены необходимые умения -  владеть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ИКТ-компетентностями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     </a:t>
            </a:r>
          </a:p>
          <a:p>
            <a:pPr marL="0" marR="0" lvl="0" indent="442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общепользовательская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ИКТ- компетентность;  </a:t>
            </a:r>
          </a:p>
          <a:p>
            <a:pPr marL="0" marR="0" lvl="0" indent="442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общепедагогическая ИКТ- компетентность; </a:t>
            </a:r>
          </a:p>
          <a:p>
            <a:pPr marL="0" marR="0" lvl="0" indent="4429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предметно-педагогическая ИКТ- компетентность (отражающая   профессиональную ИКТ-компетентность   соответствующей области человеческой деятельности).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71480"/>
            <a:ext cx="77153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Профессиональный стандарт педагога (приказ Министерства труда и социальной защиты РФ от 18 октября 2013 г. N 544н) в разделе «Общепедагогическая функция. Обучение».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5867400" cy="12192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Цифровая экспериментальная лаборатория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2928926" y="1071546"/>
            <a:ext cx="6035562" cy="5500702"/>
          </a:xfrm>
          <a:solidFill>
            <a:schemeClr val="accent3">
              <a:lumMod val="5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r>
              <a:rPr lang="ru-RU" sz="1800" dirty="0" smtClean="0"/>
              <a:t>1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.     Получение данных, недоступных в традиционных учебных экспериментах.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2.     Возможность производить удобную обработку результатов эксперимента 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3.     Автоматизация сбора и обработки данных экономит время и силы учащихся и позволяет сосредоточить внимание на сути исследования. 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4.     Повышение уровня знаний по учебным предметам за счёт активной деятельности учащихся в ходе экспериментальной исследовательской работы.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5.     Уменьшение времени, затрачиваемого учителем и учащимися на организацию и проведение фронтального и демонстрационного эксперимента.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6.     Измерения в природных, полевых условиях. </a:t>
            </a:r>
          </a:p>
          <a:p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7.     Освоение </a:t>
            </a: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межпредметных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 и </a:t>
            </a:r>
            <a:r>
              <a:rPr lang="ru-RU" sz="1800" b="1" dirty="0" err="1" smtClean="0">
                <a:latin typeface="Arial" pitchFamily="34" charset="0"/>
                <a:cs typeface="Arial" pitchFamily="34" charset="0"/>
              </a:rPr>
              <a:t>метапредметных</a:t>
            </a: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 задач.</a:t>
            </a:r>
            <a:endParaRPr lang="ru-RU" sz="1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b045229cffd048486a9aab0934f0858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000108"/>
            <a:ext cx="2664296" cy="1314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9e3ea7f8e38256a05de371e9ae6f51a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2571744"/>
            <a:ext cx="2669960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390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357694"/>
            <a:ext cx="2686859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G_10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857224" y="357166"/>
            <a:ext cx="7358114" cy="2214602"/>
          </a:xfrm>
        </p:spPr>
        <p:txBody>
          <a:bodyPr rtlCol="0"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800" dirty="0" smtClean="0"/>
              <a:t>Программа инновационной деятельности</a:t>
            </a:r>
            <a:br>
              <a:rPr lang="ru-RU" sz="2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по направлению «Профильное и профессиональное самоопределение школьников»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034" y="3714752"/>
            <a:ext cx="6929486" cy="2000264"/>
          </a:xfrm>
        </p:spPr>
        <p:txBody>
          <a:bodyPr rtlCol="0"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Использование цифровой экспериментальной лаборатории в урочной и внеурочной деятельности обучающихся </a:t>
            </a:r>
          </a:p>
          <a:p>
            <a:r>
              <a:rPr lang="ru-RU" sz="2400" b="1" dirty="0" err="1" smtClean="0">
                <a:solidFill>
                  <a:schemeClr val="accent3">
                    <a:lumMod val="75000"/>
                  </a:schemeClr>
                </a:solidFill>
              </a:rPr>
              <a:t>физико</a:t>
            </a: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 – математического профиля</a:t>
            </a:r>
          </a:p>
          <a:p>
            <a:pPr>
              <a:defRPr/>
            </a:pP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6215082"/>
            <a:ext cx="735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2013 -2017 гг.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" name="Picture 8" descr="Для школ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17" t="10001" r="4338"/>
          <a:stretch>
            <a:fillRect/>
          </a:stretch>
        </p:blipFill>
        <p:spPr bwMode="auto">
          <a:xfrm>
            <a:off x="7000892" y="4857760"/>
            <a:ext cx="1987942" cy="156529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183880" cy="4800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Модель цифровой экспериментальной лаборатории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85926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низ 6"/>
          <p:cNvSpPr/>
          <p:nvPr/>
        </p:nvSpPr>
        <p:spPr>
          <a:xfrm>
            <a:off x="928662" y="2643182"/>
            <a:ext cx="357190" cy="2857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643834" y="2643182"/>
            <a:ext cx="357190" cy="2857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500562" y="2714620"/>
            <a:ext cx="285752" cy="500066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1000100" y="4214818"/>
            <a:ext cx="357190" cy="28575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500298" y="4000504"/>
            <a:ext cx="357190" cy="42862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4000504"/>
            <a:ext cx="357190" cy="42862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5929322" y="4000504"/>
            <a:ext cx="357190" cy="428628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715272" y="4286256"/>
            <a:ext cx="357190" cy="21431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183880" cy="41879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u="sng" dirty="0" smtClean="0">
                <a:solidFill>
                  <a:schemeClr val="accent3">
                    <a:lumMod val="75000"/>
                  </a:schemeClr>
                </a:solidFill>
              </a:rPr>
              <a:t>Продукты инновационной деятельности:</a:t>
            </a:r>
          </a:p>
          <a:p>
            <a:pPr>
              <a:buNone/>
            </a:pP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lvl="0" algn="just"/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>Комплекс работ физического практикума для 10,11 классов и системы фронтальных лабораторных работ с применением ЦЭЛ;</a:t>
            </a:r>
          </a:p>
          <a:p>
            <a:pPr lvl="0" algn="just"/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>Методические рекомендации применения ЦЛ в исследовательской и проектной работе обучающихся </a:t>
            </a:r>
            <a:r>
              <a:rPr lang="ru-RU" sz="3100" dirty="0" err="1" smtClean="0">
                <a:solidFill>
                  <a:schemeClr val="accent3">
                    <a:lumMod val="75000"/>
                  </a:schemeClr>
                </a:solidFill>
              </a:rPr>
              <a:t>физико</a:t>
            </a:r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> – математического  профиля;</a:t>
            </a:r>
          </a:p>
          <a:p>
            <a:pPr lvl="0" algn="just"/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>Методические и дидактические средства ЦЭЛ;</a:t>
            </a:r>
          </a:p>
          <a:p>
            <a:pPr lvl="0" algn="just"/>
            <a:r>
              <a:rPr lang="ru-RU" sz="3100" dirty="0" smtClean="0">
                <a:solidFill>
                  <a:schemeClr val="accent3">
                    <a:lumMod val="75000"/>
                  </a:schemeClr>
                </a:solidFill>
              </a:rPr>
              <a:t>Проектные и исследовательские работы обучающихся, выполненные с применением ЦЭЛ.</a:t>
            </a:r>
          </a:p>
          <a:p>
            <a:pPr>
              <a:buNone/>
            </a:pPr>
            <a:endParaRPr lang="ru-RU" sz="31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785794"/>
          <a:ext cx="8143932" cy="5143537"/>
        </p:xfrm>
        <a:graphic>
          <a:graphicData uri="http://schemas.openxmlformats.org/drawingml/2006/table">
            <a:tbl>
              <a:tblPr/>
              <a:tblGrid>
                <a:gridCol w="2714644"/>
                <a:gridCol w="2714644"/>
                <a:gridCol w="2714644"/>
              </a:tblGrid>
              <a:tr h="6051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исследовательской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работы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обучающегося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Куда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поступил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специальность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Влияние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ароматических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масел на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здоровье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человека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секция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Теплова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Юлия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КемГМА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Минздрава России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педиатрический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факультет)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«Влияние чипсов на здоровье человека» (секция химии, биологии)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Горшкова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Вера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КемГМА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Минздрава России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педиатрический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факультет)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2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«Шоколад.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Плюсы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минусы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 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секция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Миронова Александра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КемГМА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Минздрава России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Стоматологический факультет) </a:t>
                      </a: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6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«Роль витаминов в организме человека» (секция химии, биологии)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Кантуров Максим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КемГУ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Химический факультет </a:t>
                      </a:r>
                    </a:p>
                  </a:txBody>
                  <a:tcPr marL="63171" marR="631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428604"/>
          <a:ext cx="8358246" cy="5929354"/>
        </p:xfrm>
        <a:graphic>
          <a:graphicData uri="http://schemas.openxmlformats.org/drawingml/2006/table">
            <a:tbl>
              <a:tblPr/>
              <a:tblGrid>
                <a:gridCol w="2786082"/>
                <a:gridCol w="2786082"/>
                <a:gridCol w="2786082"/>
              </a:tblGrid>
              <a:tr h="808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Лучший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подарок, конечно 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же,  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мед!» 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секция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биологии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Мельникова Маргарита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КузГТУ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Институт химических и нефтегазовых технологий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«Местное самоуправление в поселке Трудармейском»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(секция обществознания)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Волкова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Мария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Босак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Юлия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государственный университет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Юридический факультет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Пищевые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загрязнители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токсиканты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Энергитические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напитки.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Плюсы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минусы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Рогова Полина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КемГМА Минздрава России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(Лечебный факультет)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Газированные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напитки: за и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против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».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«Пушка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Гаусса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секция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uk-UA" sz="16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химии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6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физики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Никитин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Никита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Национальный исследовательский Томский 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политихнический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университет (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Физико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технический факультет. Химические технологии материалов современной энергетики)</a:t>
                      </a: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85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 «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медицине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секция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6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физики</a:t>
                      </a:r>
                      <a:r>
                        <a:rPr lang="uk-UA" sz="16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Козлова Татьяна</a:t>
                      </a:r>
                      <a:endParaRPr lang="ru-RU" sz="16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</a:t>
                      </a:r>
                      <a:r>
                        <a:rPr lang="ru-RU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КемГМА</a:t>
                      </a:r>
                      <a:r>
                        <a:rPr lang="ru-RU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Минздрава России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6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Лечебный</a:t>
                      </a:r>
                      <a:r>
                        <a:rPr lang="uk-UA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факультет)</a:t>
                      </a:r>
                      <a:endParaRPr lang="ru-RU" sz="16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77" marR="593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428604"/>
          <a:ext cx="8358246" cy="5929353"/>
        </p:xfrm>
        <a:graphic>
          <a:graphicData uri="http://schemas.openxmlformats.org/drawingml/2006/table">
            <a:tbl>
              <a:tblPr/>
              <a:tblGrid>
                <a:gridCol w="3071834"/>
                <a:gridCol w="1785950"/>
                <a:gridCol w="3500462"/>
              </a:tblGrid>
              <a:tr h="10520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Энергосберегающие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лампы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за и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против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Ларенкова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Виктория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Сибирский государственный университет путей сообщения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(Инженерно-экономический факультет)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0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«Исследование антенн, построенных на основе фрактальных структур»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Рогова Ксения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Томский политехнический университет. Институт природных ресурсов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7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Сысоев Олег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Новосибирский государственный технический университет.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(Факультет радиотехники и электроники)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5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Исследование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зависимости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сердечного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ритма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от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физических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нагрузок</a:t>
                      </a:r>
                      <a:r>
                        <a:rPr lang="uk-UA" sz="1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подростков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занимающихся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не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занимающихся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спортом»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использование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цифровой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лаборатории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Рогова Полина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ГБОУ ВПО </a:t>
                      </a:r>
                      <a:r>
                        <a:rPr lang="ru-RU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КемГМА</a:t>
                      </a: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Минздрава России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Лечебный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факультет)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Далее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планирует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специальность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</a:t>
                      </a: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кардиолог</a:t>
                      </a:r>
                      <a:r>
                        <a:rPr lang="uk-UA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7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Проект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«Физика в твоей будущей профессии»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Михайлов Максим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Югов Михаил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Тимофеев Михаил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Шкредов Кирилл</a:t>
                      </a:r>
                      <a:endParaRPr lang="ru-RU" sz="1400" b="1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b="1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КузГТУ</a:t>
                      </a:r>
                      <a:endParaRPr lang="ru-RU" sz="1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Институт энергетики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Институт экономики и управление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Институт химических и нефтегазовых технологий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Институт информационных технологий, машиностроения и автотранспорта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backbl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1592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8203" name="WordArt 11"/>
          <p:cNvSpPr>
            <a:spLocks noChangeArrowheads="1" noChangeShapeType="1" noTextEdit="1"/>
          </p:cNvSpPr>
          <p:nvPr/>
        </p:nvSpPr>
        <p:spPr bwMode="auto">
          <a:xfrm>
            <a:off x="3671888" y="6057900"/>
            <a:ext cx="4895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Профильное обучение</a:t>
            </a:r>
          </a:p>
        </p:txBody>
      </p:sp>
      <p:pic>
        <p:nvPicPr>
          <p:cNvPr id="8221" name="Picture 29" descr="трудармейский обр округ"/>
          <p:cNvPicPr>
            <a:picLocks noChangeAspect="1" noChangeArrowheads="1"/>
          </p:cNvPicPr>
          <p:nvPr/>
        </p:nvPicPr>
        <p:blipFill>
          <a:blip r:embed="rId3" cstate="print"/>
          <a:srcRect t="7088" r="28795" b="43878"/>
          <a:stretch>
            <a:fillRect/>
          </a:stretch>
        </p:blipFill>
        <p:spPr bwMode="auto">
          <a:xfrm>
            <a:off x="468313" y="1665288"/>
            <a:ext cx="4932362" cy="41402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5832475" y="5624513"/>
            <a:ext cx="827088" cy="457200"/>
          </a:xfrm>
          <a:prstGeom prst="upDownArrow">
            <a:avLst>
              <a:gd name="adj1" fmla="val 50000"/>
              <a:gd name="adj2" fmla="val 20000"/>
            </a:avLst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199" name="Picture 7" descr="S6301756"/>
          <p:cNvPicPr>
            <a:picLocks noChangeAspect="1" noChangeArrowheads="1"/>
          </p:cNvPicPr>
          <p:nvPr/>
        </p:nvPicPr>
        <p:blipFill>
          <a:blip r:embed="rId4" cstate="print"/>
          <a:srcRect l="13463" t="13908" b="12657"/>
          <a:stretch>
            <a:fillRect/>
          </a:stretch>
        </p:blipFill>
        <p:spPr bwMode="auto">
          <a:xfrm>
            <a:off x="5186363" y="2500306"/>
            <a:ext cx="3957637" cy="2462213"/>
          </a:xfrm>
          <a:prstGeom prst="rect">
            <a:avLst/>
          </a:prstGeom>
          <a:noFill/>
          <a:ln w="9525">
            <a:pattFill prst="lgCheck">
              <a:fgClr>
                <a:schemeClr val="accent2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2663825" y="5157788"/>
            <a:ext cx="62769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12700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Предпрофильная</a:t>
            </a:r>
            <a:r>
              <a:rPr lang="ru-RU" sz="3600" kern="10" dirty="0">
                <a:ln w="12700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подготовка</a:t>
            </a:r>
          </a:p>
        </p:txBody>
      </p:sp>
      <p:pic>
        <p:nvPicPr>
          <p:cNvPr id="8223" name="Picture 31" descr="Изображение"/>
          <p:cNvPicPr>
            <a:picLocks noChangeAspect="1" noChangeArrowheads="1"/>
          </p:cNvPicPr>
          <p:nvPr/>
        </p:nvPicPr>
        <p:blipFill>
          <a:blip r:embed="rId5"/>
          <a:srcRect l="22966" t="77948" r="48352" b="6923"/>
          <a:stretch>
            <a:fillRect/>
          </a:stretch>
        </p:blipFill>
        <p:spPr bwMode="auto">
          <a:xfrm>
            <a:off x="0" y="5157788"/>
            <a:ext cx="2232025" cy="170021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-360363" y="4257675"/>
            <a:ext cx="30972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Федеральный</a:t>
            </a:r>
          </a:p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грант</a:t>
            </a:r>
          </a:p>
        </p:txBody>
      </p:sp>
      <p:sp>
        <p:nvSpPr>
          <p:cNvPr id="8225" name="WordArt 33"/>
          <p:cNvSpPr>
            <a:spLocks noChangeArrowheads="1" noChangeShapeType="1" noTextEdit="1"/>
          </p:cNvSpPr>
          <p:nvPr/>
        </p:nvSpPr>
        <p:spPr bwMode="auto">
          <a:xfrm>
            <a:off x="792163" y="225425"/>
            <a:ext cx="7181850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РЕСУРСНЫЙ ЦЕНТР</a:t>
            </a:r>
          </a:p>
          <a:p>
            <a:pPr algn="ctr"/>
            <a:r>
              <a:rPr lang="ru-RU" sz="40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ПРОФИЛЬНОГО ОБУЧЕНИЯ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431800" y="1628775"/>
            <a:ext cx="324167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2"/>
                </a:solidFill>
              </a:rPr>
              <a:t>Областная экспериментальная площадка</a:t>
            </a:r>
          </a:p>
          <a:p>
            <a:pPr>
              <a:spcBef>
                <a:spcPct val="50000"/>
              </a:spcBef>
            </a:pPr>
            <a:r>
              <a:rPr lang="ru-RU" sz="1200"/>
              <a:t>Решение коллегии департамента образования Кемеровской области от 26.10. 2006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214422"/>
            <a:ext cx="792961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Областной грант в конкурсе Лучших программ развития общеобразовательных учреждений, 2012 г..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Присвоение статуса региональной инновационной площадки по направлению «Профильное и профессиональное самоопределение школьников, решение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ДОиН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и КО от 03.04.2013 г..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Сертификат на ресурсное оснащение по губернаторской программе модернизации системы образования Кемеровской области, 2014.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Областная научно – практическая конференция «Диалог - 2014»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КемГУ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(3 место).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Презентация опыта работы на Всероссийской научно-практической конференции «Профильное и профессиональное самоопределении учащихся и молодежи» октябрь, 2013.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</a:rPr>
              <a:t> Диплом и золотая медаль Кузбасского образовательного форума в номинации «Инновации в образовании»  февраль, 2015 и т. 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714356"/>
            <a:ext cx="47863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Награды и достижения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IMG_41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357166"/>
            <a:ext cx="5867400" cy="621510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Проекты</a:t>
            </a:r>
            <a:br>
              <a:rPr lang="ru-RU" dirty="0" smtClean="0"/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Экология образовательного учреждения (измерение освещенности, изучение физических параметров воздуха)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Влияние метеоусловий на уровень загрязнения от автотранспорта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Исследование теплового эффекта горения топлива;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Исследование факторов, влияющих на скорость процесса фотосинтеза 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Изучение  движения связанных тел;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Определение мощности излучения Солнца на единицу площади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Геометрия льда 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</a:rPr>
              <a:t>Изменение объема дыхания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Электромагнитный смог</a:t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3">
                    <a:lumMod val="50000"/>
                  </a:schemeClr>
                </a:solidFill>
              </a:rPr>
              <a:t> Исследование зависимости перемещения от времени при равноускоренном движении 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1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Рисунок 11" descr="DSC09653.JPG"/>
          <p:cNvPicPr>
            <a:picLocks noChangeAspect="1"/>
          </p:cNvPicPr>
          <p:nvPr/>
        </p:nvPicPr>
        <p:blipFill>
          <a:blip r:embed="rId2" cstate="print"/>
          <a:srcRect t="1887" b="16981"/>
          <a:stretch>
            <a:fillRect/>
          </a:stretch>
        </p:blipFill>
        <p:spPr>
          <a:xfrm>
            <a:off x="142844" y="500042"/>
            <a:ext cx="281763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DSC09665.JPG"/>
          <p:cNvPicPr>
            <a:picLocks noChangeAspect="1"/>
          </p:cNvPicPr>
          <p:nvPr/>
        </p:nvPicPr>
        <p:blipFill>
          <a:blip r:embed="rId3" cstate="print">
            <a:lum bright="-10000" contrast="20000"/>
          </a:blip>
          <a:srcRect l="19531" t="11458" r="12500" b="11458"/>
          <a:stretch>
            <a:fillRect/>
          </a:stretch>
        </p:blipFill>
        <p:spPr>
          <a:xfrm>
            <a:off x="142844" y="2285992"/>
            <a:ext cx="2786082" cy="243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7" y="4714884"/>
            <a:ext cx="2490275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2357422" y="3857628"/>
            <a:ext cx="6400800" cy="17526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>БЛАГОДАРИМ ЗА ВНИМАНИЕ!</a:t>
            </a:r>
          </a:p>
          <a:p>
            <a:endParaRPr lang="ru-RU" sz="4000" dirty="0"/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357158" y="4857760"/>
            <a:ext cx="4213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>
                <a:solidFill>
                  <a:srgbClr val="336699"/>
                </a:solidFill>
              </a:rPr>
              <a:t>www.trud-prk.narod.ru</a:t>
            </a:r>
            <a:endParaRPr lang="ru-RU" sz="2800" b="1" dirty="0">
              <a:solidFill>
                <a:srgbClr val="3366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572140"/>
            <a:ext cx="39212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336699"/>
                </a:solidFill>
              </a:rPr>
              <a:t>Е</a:t>
            </a:r>
            <a:r>
              <a:rPr lang="en-US" sz="2000" b="1" dirty="0" smtClean="0">
                <a:solidFill>
                  <a:srgbClr val="336699"/>
                </a:solidFill>
              </a:rPr>
              <a:t>-mail</a:t>
            </a:r>
            <a:r>
              <a:rPr lang="ru-RU" sz="2000" b="1" dirty="0" smtClean="0">
                <a:solidFill>
                  <a:srgbClr val="336699"/>
                </a:solidFill>
              </a:rPr>
              <a:t>:</a:t>
            </a:r>
            <a:r>
              <a:rPr lang="en-US" sz="2000" b="1" dirty="0" smtClean="0">
                <a:solidFill>
                  <a:srgbClr val="336699"/>
                </a:solidFill>
              </a:rPr>
              <a:t>trudarmschool@mail.ru</a:t>
            </a:r>
            <a:endParaRPr lang="ru-RU" sz="2000" b="1" dirty="0">
              <a:solidFill>
                <a:srgbClr val="336699"/>
              </a:solidFill>
            </a:endParaRPr>
          </a:p>
        </p:txBody>
      </p:sp>
      <p:pic>
        <p:nvPicPr>
          <p:cNvPr id="8" name="Picture 7" descr="S63026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85728"/>
            <a:ext cx="4674473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8215370" cy="28575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«Индивидуальный и дифференцированный подход к осуществлению жизненных и профессиональных планов обучающихся сельской школы»</a:t>
            </a:r>
          </a:p>
          <a:p>
            <a:pPr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</a:rPr>
              <a:t>2012-2017 гг.</a:t>
            </a:r>
          </a:p>
          <a:p>
            <a:pPr algn="ctr">
              <a:defRPr/>
            </a:pPr>
            <a:endParaRPr lang="ru-RU" sz="24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1357290" y="571480"/>
            <a:ext cx="6400800" cy="1066800"/>
          </a:xfrm>
        </p:spPr>
        <p:txBody>
          <a:bodyPr rtlCol="0">
            <a:noAutofit/>
          </a:bodyPr>
          <a:lstStyle/>
          <a:p>
            <a:r>
              <a:rPr lang="ru-RU" sz="3600" b="1" dirty="0" smtClean="0"/>
              <a:t>Программа развития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" name="Picture 8" descr="Для школы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717" t="10001" r="4338"/>
          <a:stretch>
            <a:fillRect/>
          </a:stretch>
        </p:blipFill>
        <p:spPr bwMode="auto">
          <a:xfrm>
            <a:off x="6643702" y="2786058"/>
            <a:ext cx="1905272" cy="150019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4714884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	Развитие образовательного учреждения в интересах личности ребенка, позволяющего обучающимся получить подготовку, необходимую и достаточную для осуществления жизненных и профессиональных планов и успешной социализации.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0"/>
            <a:ext cx="8534400" cy="64294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 ПРОГРАММА РАЗВИТИЯ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857233"/>
          <a:ext cx="823914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9140"/>
              </a:tblGrid>
              <a:tr h="3628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Начальное общее образование</a:t>
                      </a:r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45143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универсальных учебных действий, познавательной активности средствами развивающих сред, деятельностных методов обучения, внеурочная деятельность, дополнительное образование </a:t>
                      </a:r>
                    </a:p>
                    <a:p>
                      <a:pPr algn="ctr"/>
                      <a:endParaRPr lang="ru-RU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628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Основное общее образование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4514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Предпрофильное</a:t>
                      </a: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обучение.</a:t>
                      </a:r>
                      <a:r>
                        <a:rPr kumimoji="0" lang="ru-RU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Углублённое  преподавание отдельных предметов, курсы по выбору,</a:t>
                      </a:r>
                      <a:r>
                        <a:rPr kumimoji="0" lang="ru-RU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внеурочная деятельность, </a:t>
                      </a: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подготовка  к выбору профиля обучения,</a:t>
                      </a:r>
                      <a:r>
                        <a:rPr kumimoji="0" lang="ru-RU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дополнительное образование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6286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Среднее общее образование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7235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Профильное</a:t>
                      </a:r>
                      <a:r>
                        <a:rPr kumimoji="0" lang="ru-RU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обучение. Индивидуальные учебные планы. Элективные курсы. </a:t>
                      </a: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Учебные практики. Профессиональное самоопределение. Курс «Моя профессиональная карьера».</a:t>
                      </a:r>
                      <a:r>
                        <a:rPr kumimoji="0" lang="ru-RU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Взаимодействие с центром </a:t>
                      </a:r>
                      <a:r>
                        <a:rPr kumimoji="0" lang="ru-RU" sz="1800" kern="12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довузовской</a:t>
                      </a: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Подготовки </a:t>
                      </a:r>
                      <a:r>
                        <a:rPr kumimoji="0" lang="ru-RU" sz="1800" kern="12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КемГУ</a:t>
                      </a:r>
                      <a:endParaRPr kumimoji="0" lang="ru-RU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8092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ТРЕБОВАНИЯ К ОСВОЕНИЮ ОСНОВНОЙ ОБРАЗОВАТЕЛЬНОЙ ПРОГРАММЫ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2571744"/>
            <a:ext cx="671498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  Личностные</a:t>
            </a:r>
          </a:p>
          <a:p>
            <a:pPr>
              <a:buFont typeface="Wingdings" pitchFamily="2" charset="2"/>
              <a:buChar char="Ø"/>
            </a:pP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5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Метапредметные</a:t>
            </a:r>
            <a:endParaRPr lang="ru-RU" sz="5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  Предметные 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право 29"/>
          <p:cNvSpPr/>
          <p:nvPr/>
        </p:nvSpPr>
        <p:spPr>
          <a:xfrm rot="5400000">
            <a:off x="1535885" y="4893479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1571604" y="3929066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428604"/>
            <a:ext cx="6858048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Результаты образования по ФГОС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488" y="1428736"/>
            <a:ext cx="3286148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Метапредметные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1428736"/>
            <a:ext cx="2500298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Личностные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1778201" y="1150701"/>
            <a:ext cx="285752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61702" y="3571876"/>
            <a:ext cx="5053702" cy="185738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Формирование компетенций обучающихся в области  использования информационно – коммуникационных технологий, </a:t>
            </a:r>
            <a:r>
              <a:rPr lang="ru-RU" b="1" dirty="0" err="1" smtClean="0"/>
              <a:t>учебно</a:t>
            </a:r>
            <a:r>
              <a:rPr lang="ru-RU" b="1" dirty="0" smtClean="0"/>
              <a:t> – исследовательской и проектной деятельности 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1428736"/>
            <a:ext cx="2500330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Предметные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1538" y="2500306"/>
            <a:ext cx="1714512" cy="3571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УУД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28926" y="2357430"/>
            <a:ext cx="3071834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Межпредметные</a:t>
            </a:r>
            <a:r>
              <a:rPr lang="ru-RU" b="1" dirty="0" smtClean="0"/>
              <a:t> умения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43636" y="2500306"/>
            <a:ext cx="2643206" cy="50006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Надпредметные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3214686"/>
            <a:ext cx="3071834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Регулятивные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7158" y="4143380"/>
            <a:ext cx="3071834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Познавательные</a:t>
            </a:r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7158" y="5072074"/>
            <a:ext cx="3071834" cy="71438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Коммуникативные</a:t>
            </a:r>
            <a:endParaRPr lang="ru-RU" b="1" dirty="0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4207093" y="1150701"/>
            <a:ext cx="285752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5400000">
            <a:off x="6850299" y="1150701"/>
            <a:ext cx="285752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7817757">
            <a:off x="2532010" y="2239871"/>
            <a:ext cx="500066" cy="127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207093" y="2150833"/>
            <a:ext cx="285752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3077905">
            <a:off x="5900183" y="2225605"/>
            <a:ext cx="552536" cy="160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1571604" y="2928934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1822660">
            <a:off x="3286116" y="3500438"/>
            <a:ext cx="57150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>
            <a:off x="3357554" y="4429132"/>
            <a:ext cx="605679" cy="2381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9630546">
            <a:off x="3422092" y="5215563"/>
            <a:ext cx="57150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8183880" cy="1051560"/>
          </a:xfrm>
        </p:spPr>
        <p:txBody>
          <a:bodyPr/>
          <a:lstStyle/>
          <a:p>
            <a:r>
              <a:rPr lang="ru-RU" dirty="0" smtClean="0"/>
              <a:t>Комплекс задач: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183880" cy="4187952"/>
          </a:xfrm>
        </p:spPr>
        <p:txBody>
          <a:bodyPr/>
          <a:lstStyle/>
          <a:p>
            <a:r>
              <a:rPr lang="ru-RU" i="1" dirty="0" smtClean="0"/>
              <a:t>Организационно – управленческие</a:t>
            </a:r>
          </a:p>
          <a:p>
            <a:r>
              <a:rPr lang="ru-RU" i="1" dirty="0" err="1" smtClean="0"/>
              <a:t>Учебно</a:t>
            </a:r>
            <a:r>
              <a:rPr lang="ru-RU" i="1" dirty="0" smtClean="0"/>
              <a:t> – методические</a:t>
            </a:r>
          </a:p>
          <a:p>
            <a:r>
              <a:rPr lang="ru-RU" i="1" dirty="0" smtClean="0"/>
              <a:t>Кадровое обеспечение</a:t>
            </a:r>
          </a:p>
          <a:p>
            <a:r>
              <a:rPr lang="ru-RU" i="1" dirty="0" smtClean="0"/>
              <a:t>Организационно – методические</a:t>
            </a:r>
          </a:p>
          <a:p>
            <a:r>
              <a:rPr lang="ru-RU" i="1" dirty="0" smtClean="0"/>
              <a:t>Информационные</a:t>
            </a:r>
          </a:p>
          <a:p>
            <a:r>
              <a:rPr lang="ru-RU" i="1" dirty="0" err="1" smtClean="0"/>
              <a:t>Психолого</a:t>
            </a:r>
            <a:r>
              <a:rPr lang="ru-RU" i="1" dirty="0" smtClean="0"/>
              <a:t> - педагогические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500042"/>
          <a:ext cx="7858181" cy="5993892"/>
        </p:xfrm>
        <a:graphic>
          <a:graphicData uri="http://schemas.openxmlformats.org/drawingml/2006/table">
            <a:tbl>
              <a:tblPr/>
              <a:tblGrid>
                <a:gridCol w="2136874"/>
                <a:gridCol w="3928645"/>
                <a:gridCol w="1792662"/>
              </a:tblGrid>
              <a:tr h="112889">
                <a:tc rowSpan="11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ВАРИАТИВНАЯ ЧАСТЬ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  <a:cs typeface="Times New Roman"/>
                        </a:rPr>
                        <a:t>Элективные учебные предметы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«Деловой русский язык»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«Личность и история России»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«Замечательные неравенства их обоснование и применение»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«Клетки и ткани»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«Технология создания сайтов»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«Методы решения физических задач»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«Введение в фармацевтическую химию»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«Человек – общество – мир»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en-US" sz="1800" dirty="0">
                          <a:latin typeface="Times New Roman"/>
                          <a:ea typeface="Times New Roman"/>
                          <a:cs typeface="Times New Roman"/>
                        </a:rPr>
                        <a:t>English Profile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(английский для разных профилей)»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Учебные практики, проекты, исследовательская деятельность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77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Предельно допустимая аудиторная учебная нагрузка при 6- дневной учебной неделе (требования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СанПин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158" marR="401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2585</TotalTime>
  <Words>1360</Words>
  <Application>Microsoft Office PowerPoint</Application>
  <PresentationFormat>Экран (4:3)</PresentationFormat>
  <Paragraphs>246</Paragraphs>
  <Slides>33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Calibri</vt:lpstr>
      <vt:lpstr>Times New Roman</vt:lpstr>
      <vt:lpstr>Verdana</vt:lpstr>
      <vt:lpstr>Wingdings</vt:lpstr>
      <vt:lpstr>Wingdings 2</vt:lpstr>
      <vt:lpstr>Аспект</vt:lpstr>
      <vt:lpstr>    Организация исследовательской деятельности обучающихся как условие профессионального самоопределения    </vt:lpstr>
      <vt:lpstr>      Практико – ориентированная исследовательская и проектная деятельность обучающихся как условие профессионального самоопределения    </vt:lpstr>
      <vt:lpstr>Презентация PowerPoint</vt:lpstr>
      <vt:lpstr>Программа развития  </vt:lpstr>
      <vt:lpstr> ПРОГРАММА РАЗВИТИЯ</vt:lpstr>
      <vt:lpstr>ТРЕБОВАНИЯ К ОСВОЕНИЮ ОСНОВНОЙ ОБРАЗОВАТЕЛЬНОЙ ПРОГРАММЫ</vt:lpstr>
      <vt:lpstr>Презентация PowerPoint</vt:lpstr>
      <vt:lpstr>Комплекс задач: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  «Физика в твоей будущей профессии»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Цифровая экспериментальная лаборатория</vt:lpstr>
      <vt:lpstr>Презентация PowerPoint</vt:lpstr>
      <vt:lpstr>     Программа инновационной деятельности   по направлению «Профильное и профессиональное самоопределение школьников»  </vt:lpstr>
      <vt:lpstr>Модель цифровой экспериментальной лаборатории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Проекты Экология образовательного учреждения (измерение освещенности, изучение физических параметров воздуха)  Влияние метеоусловий на уровень загрязнения от автотранспорта  Исследование теплового эффекта горения топлива;  Исследование факторов, влияющих на скорость процесса фотосинтеза   Изучение  движения связанных тел;  Определение мощности излучения Солнца на единицу площади  Геометрия льда   Изменение объема дыхания  Электромагнитный смог   Исследование зависимости перемещения от времени при равноускоренном движении  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keywords>Шаблон оформления</cp:keywords>
  <dc:description>Шаблон оформления</dc:description>
  <cp:lastModifiedBy>k210-a2</cp:lastModifiedBy>
  <cp:revision>233</cp:revision>
  <dcterms:created xsi:type="dcterms:W3CDTF">2010-02-02T08:40:07Z</dcterms:created>
  <dcterms:modified xsi:type="dcterms:W3CDTF">2016-06-22T02:31:12Z</dcterms:modified>
  <cp:category>Шаблон оформления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TC300054031049</vt:lpwstr>
  </property>
</Properties>
</file>