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7"/>
  </p:notesMasterIdLst>
  <p:handoutMasterIdLst>
    <p:handoutMasterId r:id="rId28"/>
  </p:handoutMasterIdLst>
  <p:sldIdLst>
    <p:sldId id="280" r:id="rId2"/>
    <p:sldId id="326" r:id="rId3"/>
    <p:sldId id="278" r:id="rId4"/>
    <p:sldId id="325" r:id="rId5"/>
    <p:sldId id="323" r:id="rId6"/>
    <p:sldId id="275" r:id="rId7"/>
    <p:sldId id="328" r:id="rId8"/>
    <p:sldId id="329" r:id="rId9"/>
    <p:sldId id="330" r:id="rId10"/>
    <p:sldId id="331" r:id="rId11"/>
    <p:sldId id="302" r:id="rId12"/>
    <p:sldId id="303" r:id="rId13"/>
    <p:sldId id="304" r:id="rId14"/>
    <p:sldId id="305" r:id="rId15"/>
    <p:sldId id="306" r:id="rId16"/>
    <p:sldId id="308" r:id="rId17"/>
    <p:sldId id="332" r:id="rId18"/>
    <p:sldId id="333" r:id="rId19"/>
    <p:sldId id="334" r:id="rId20"/>
    <p:sldId id="335" r:id="rId21"/>
    <p:sldId id="336" r:id="rId22"/>
    <p:sldId id="337" r:id="rId23"/>
    <p:sldId id="268" r:id="rId24"/>
    <p:sldId id="338" r:id="rId25"/>
    <p:sldId id="339" r:id="rId2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5F3"/>
    <a:srgbClr val="CC0066"/>
    <a:srgbClr val="0033CC"/>
    <a:srgbClr val="E9EFEC"/>
    <a:srgbClr val="2C7C3B"/>
    <a:srgbClr val="1F3926"/>
    <a:srgbClr val="488859"/>
    <a:srgbClr val="318B42"/>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906" autoAdjust="0"/>
    <p:restoredTop sz="86481"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216" y="15642"/>
    </p:cViewPr>
  </p:outlineViewPr>
  <p:notesTextViewPr>
    <p:cViewPr>
      <p:scale>
        <a:sx n="100" d="100"/>
        <a:sy n="100" d="100"/>
      </p:scale>
      <p:origin x="0" y="0"/>
    </p:cViewPr>
  </p:notesTextViewPr>
  <p:sorterViewPr>
    <p:cViewPr>
      <p:scale>
        <a:sx n="66" d="100"/>
        <a:sy n="66" d="100"/>
      </p:scale>
      <p:origin x="0" y="1602"/>
    </p:cViewPr>
  </p:sorterViewPr>
  <p:notesViewPr>
    <p:cSldViewPr>
      <p:cViewPr varScale="1">
        <p:scale>
          <a:sx n="66" d="100"/>
          <a:sy n="66" d="100"/>
        </p:scale>
        <p:origin x="-2040"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36E02B-8C6F-42E2-BD4C-6328C69DF28E}"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ru-RU"/>
        </a:p>
      </dgm:t>
    </dgm:pt>
    <dgm:pt modelId="{2FF35776-0859-47A9-BF08-373D679B277C}">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600" b="1" dirty="0"/>
            <a:t>Цифровая экспериментальная лаборатория </a:t>
          </a:r>
        </a:p>
        <a:p>
          <a:pPr algn="ctr"/>
          <a:r>
            <a:rPr lang="ru-RU" sz="1600" b="1" dirty="0"/>
            <a:t>(</a:t>
          </a:r>
          <a:r>
            <a:rPr lang="ru-RU" sz="1600" b="1" dirty="0" err="1"/>
            <a:t>физико</a:t>
          </a:r>
          <a:r>
            <a:rPr lang="ru-RU" sz="1600" b="1" dirty="0"/>
            <a:t> - математический профиль)</a:t>
          </a:r>
        </a:p>
      </dgm:t>
    </dgm:pt>
    <dgm:pt modelId="{F6DBC4BA-A500-46C8-855D-DFF8E0284E8C}" type="parTrans" cxnId="{B5CB8305-C6BE-4894-8D65-26B78179D2F0}">
      <dgm:prSet/>
      <dgm:spPr/>
      <dgm:t>
        <a:bodyPr/>
        <a:lstStyle/>
        <a:p>
          <a:pPr algn="ctr"/>
          <a:endParaRPr lang="ru-RU"/>
        </a:p>
      </dgm:t>
    </dgm:pt>
    <dgm:pt modelId="{3C84E304-F33E-4193-A814-486335D21794}" type="sibTrans" cxnId="{B5CB8305-C6BE-4894-8D65-26B78179D2F0}">
      <dgm:prSet/>
      <dgm:spPr/>
      <dgm:t>
        <a:bodyPr/>
        <a:lstStyle/>
        <a:p>
          <a:pPr algn="ctr"/>
          <a:endParaRPr lang="ru-RU"/>
        </a:p>
      </dgm:t>
    </dgm:pt>
    <dgm:pt modelId="{59566DBB-5607-4584-90FD-B08BBC61F6C6}">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600" b="1"/>
            <a:t>Внеурочная деятельность</a:t>
          </a:r>
        </a:p>
      </dgm:t>
    </dgm:pt>
    <dgm:pt modelId="{83A9F090-760E-4C9E-8D26-CEAE5063C40D}" type="parTrans" cxnId="{16315E70-BDBD-4291-B263-FB0A034ECB1E}">
      <dgm:prSet/>
      <dgm:spPr/>
      <dgm:t>
        <a:bodyPr/>
        <a:lstStyle/>
        <a:p>
          <a:pPr algn="ctr"/>
          <a:endParaRPr lang="ru-RU"/>
        </a:p>
      </dgm:t>
    </dgm:pt>
    <dgm:pt modelId="{FA906098-2BFA-47FA-8BDD-DC8518E4CA24}" type="sibTrans" cxnId="{16315E70-BDBD-4291-B263-FB0A034ECB1E}">
      <dgm:prSet/>
      <dgm:spPr/>
      <dgm:t>
        <a:bodyPr/>
        <a:lstStyle/>
        <a:p>
          <a:pPr algn="ctr"/>
          <a:endParaRPr lang="ru-RU"/>
        </a:p>
      </dgm:t>
    </dgm:pt>
    <dgm:pt modelId="{A103B271-0664-4088-93B6-64E78F2A2891}">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200" dirty="0" smtClean="0"/>
            <a:t>Учебный </a:t>
          </a:r>
          <a:r>
            <a:rPr lang="ru-RU" sz="1200" dirty="0"/>
            <a:t>физический эксперимент с использованием цифрового оборудования</a:t>
          </a:r>
        </a:p>
      </dgm:t>
    </dgm:pt>
    <dgm:pt modelId="{6AEFDE92-118A-4522-8CEF-BA0E9B8F03D7}" type="parTrans" cxnId="{114C1DD5-20A7-4AA8-9C8D-96A64A1583CE}">
      <dgm:prSet/>
      <dgm:spPr/>
      <dgm:t>
        <a:bodyPr/>
        <a:lstStyle/>
        <a:p>
          <a:pPr algn="ctr"/>
          <a:endParaRPr lang="ru-RU"/>
        </a:p>
      </dgm:t>
    </dgm:pt>
    <dgm:pt modelId="{B55E7CE9-131F-482A-A059-FCE6C76A2121}" type="sibTrans" cxnId="{114C1DD5-20A7-4AA8-9C8D-96A64A1583CE}">
      <dgm:prSet/>
      <dgm:spPr/>
      <dgm:t>
        <a:bodyPr/>
        <a:lstStyle/>
        <a:p>
          <a:pPr algn="ctr"/>
          <a:endParaRPr lang="ru-RU"/>
        </a:p>
      </dgm:t>
    </dgm:pt>
    <dgm:pt modelId="{EDFD6FEA-8D24-4CDA-BAFE-156EA61443AB}">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200" dirty="0" smtClean="0"/>
            <a:t>Профильная </a:t>
          </a:r>
          <a:r>
            <a:rPr lang="ru-RU" sz="1200" dirty="0"/>
            <a:t>смена</a:t>
          </a:r>
        </a:p>
      </dgm:t>
    </dgm:pt>
    <dgm:pt modelId="{65FFCFC2-C6D5-43D9-A338-9425EDC7968A}" type="parTrans" cxnId="{1EFAD5E4-ACA0-48A5-B194-D3593E72748B}">
      <dgm:prSet/>
      <dgm:spPr/>
      <dgm:t>
        <a:bodyPr/>
        <a:lstStyle/>
        <a:p>
          <a:pPr algn="ctr"/>
          <a:endParaRPr lang="ru-RU"/>
        </a:p>
      </dgm:t>
    </dgm:pt>
    <dgm:pt modelId="{1EBA69BA-A974-4EED-9EF5-DC9945BFE1F6}" type="sibTrans" cxnId="{1EFAD5E4-ACA0-48A5-B194-D3593E72748B}">
      <dgm:prSet/>
      <dgm:spPr/>
      <dgm:t>
        <a:bodyPr/>
        <a:lstStyle/>
        <a:p>
          <a:pPr algn="ctr"/>
          <a:endParaRPr lang="ru-RU"/>
        </a:p>
      </dgm:t>
    </dgm:pt>
    <dgm:pt modelId="{35E73DAF-0BF0-4943-993B-BAC5D2EF62B7}">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400" dirty="0" smtClean="0"/>
            <a:t>Секция </a:t>
          </a:r>
          <a:r>
            <a:rPr lang="ru-RU" sz="1400" dirty="0"/>
            <a:t>НОУ "Архимед"</a:t>
          </a:r>
        </a:p>
        <a:p>
          <a:pPr algn="ctr"/>
          <a:endParaRPr lang="ru-RU" sz="1500" dirty="0"/>
        </a:p>
      </dgm:t>
    </dgm:pt>
    <dgm:pt modelId="{48796CD4-1D10-4EEA-943D-C89722EB901E}" type="parTrans" cxnId="{3671B4A5-E2A7-4779-A097-5AFFC14BFE2E}">
      <dgm:prSet/>
      <dgm:spPr/>
      <dgm:t>
        <a:bodyPr/>
        <a:lstStyle/>
        <a:p>
          <a:pPr algn="ctr"/>
          <a:endParaRPr lang="ru-RU"/>
        </a:p>
      </dgm:t>
    </dgm:pt>
    <dgm:pt modelId="{09E1F5C2-2A23-4C5F-9E67-0D60826B74A1}" type="sibTrans" cxnId="{3671B4A5-E2A7-4779-A097-5AFFC14BFE2E}">
      <dgm:prSet/>
      <dgm:spPr/>
      <dgm:t>
        <a:bodyPr/>
        <a:lstStyle/>
        <a:p>
          <a:pPr algn="ctr"/>
          <a:endParaRPr lang="ru-RU"/>
        </a:p>
      </dgm:t>
    </dgm:pt>
    <dgm:pt modelId="{88E95A08-91D9-451A-BEF8-D2EDFE4442F2}">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400" dirty="0" smtClean="0"/>
            <a:t>Экспериментальная </a:t>
          </a:r>
          <a:r>
            <a:rPr lang="ru-RU" sz="1400" dirty="0"/>
            <a:t>мастерская </a:t>
          </a:r>
        </a:p>
      </dgm:t>
    </dgm:pt>
    <dgm:pt modelId="{BEB4D0DF-6035-423D-AA24-955ECB2BC50D}" type="parTrans" cxnId="{7A845AEB-9A21-4CB2-B22C-84E3A337BBC9}">
      <dgm:prSet/>
      <dgm:spPr/>
      <dgm:t>
        <a:bodyPr/>
        <a:lstStyle/>
        <a:p>
          <a:pPr algn="ctr"/>
          <a:endParaRPr lang="ru-RU"/>
        </a:p>
      </dgm:t>
    </dgm:pt>
    <dgm:pt modelId="{E2C79082-34B4-46A8-9C0D-0599CFE976AC}" type="sibTrans" cxnId="{7A845AEB-9A21-4CB2-B22C-84E3A337BBC9}">
      <dgm:prSet/>
      <dgm:spPr/>
      <dgm:t>
        <a:bodyPr/>
        <a:lstStyle/>
        <a:p>
          <a:pPr algn="ctr"/>
          <a:endParaRPr lang="ru-RU"/>
        </a:p>
      </dgm:t>
    </dgm:pt>
    <dgm:pt modelId="{477A1E7B-1445-47A2-957C-0532AFBDB583}">
      <dgm:prSet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200" dirty="0" smtClean="0"/>
            <a:t>Методическая служба</a:t>
          </a:r>
          <a:endParaRPr lang="ru-RU" sz="1200" dirty="0"/>
        </a:p>
      </dgm:t>
    </dgm:pt>
    <dgm:pt modelId="{52415C51-1E67-4B1E-96FD-6A58AFD76A71}" type="parTrans" cxnId="{B9AE5597-8DDE-473A-9275-38AFB76A8338}">
      <dgm:prSet/>
      <dgm:spPr/>
      <dgm:t>
        <a:bodyPr/>
        <a:lstStyle/>
        <a:p>
          <a:pPr algn="ctr"/>
          <a:endParaRPr lang="ru-RU"/>
        </a:p>
      </dgm:t>
    </dgm:pt>
    <dgm:pt modelId="{CC067A9E-DD28-47D2-BCBC-758BEBFC0D1D}" type="sibTrans" cxnId="{B9AE5597-8DDE-473A-9275-38AFB76A8338}">
      <dgm:prSet/>
      <dgm:spPr/>
      <dgm:t>
        <a:bodyPr/>
        <a:lstStyle/>
        <a:p>
          <a:pPr algn="ctr"/>
          <a:endParaRPr lang="ru-RU"/>
        </a:p>
      </dgm:t>
    </dgm:pt>
    <dgm:pt modelId="{30774818-269C-4C96-8EAD-70C356496F5A}">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200"/>
            <a:t>Учебные </a:t>
          </a:r>
        </a:p>
        <a:p>
          <a:pPr algn="ctr"/>
          <a:r>
            <a:rPr lang="ru-RU" sz="1200"/>
            <a:t>практики</a:t>
          </a:r>
        </a:p>
      </dgm:t>
    </dgm:pt>
    <dgm:pt modelId="{F84B82B6-C62F-4B68-861E-296281BE046D}" type="parTrans" cxnId="{A6DD1D54-642F-430B-BBBB-C1D3DB5F8447}">
      <dgm:prSet/>
      <dgm:spPr/>
      <dgm:t>
        <a:bodyPr/>
        <a:lstStyle/>
        <a:p>
          <a:pPr algn="ctr"/>
          <a:endParaRPr lang="ru-RU"/>
        </a:p>
      </dgm:t>
    </dgm:pt>
    <dgm:pt modelId="{C01536AC-0938-4848-B35F-879CB743BBC5}" type="sibTrans" cxnId="{A6DD1D54-642F-430B-BBBB-C1D3DB5F8447}">
      <dgm:prSet/>
      <dgm:spPr/>
      <dgm:t>
        <a:bodyPr/>
        <a:lstStyle/>
        <a:p>
          <a:pPr algn="ctr"/>
          <a:endParaRPr lang="ru-RU"/>
        </a:p>
      </dgm:t>
    </dgm:pt>
    <dgm:pt modelId="{5F79EE2F-4564-4CE3-98AB-56160CD5C822}">
      <dgm:prSet custT="1">
        <dgm:style>
          <a:lnRef idx="1">
            <a:schemeClr val="accent3"/>
          </a:lnRef>
          <a:fillRef idx="2">
            <a:schemeClr val="accent3"/>
          </a:fillRef>
          <a:effectRef idx="1">
            <a:schemeClr val="accent3"/>
          </a:effectRef>
          <a:fontRef idx="minor">
            <a:schemeClr val="dk1"/>
          </a:fontRef>
        </dgm:style>
      </dgm:prSet>
      <dgm:spPr/>
      <dgm:t>
        <a:bodyPr/>
        <a:lstStyle/>
        <a:p>
          <a:pPr algn="ctr"/>
          <a:r>
            <a:rPr lang="ru-RU" sz="1600" b="1"/>
            <a:t>Урок</a:t>
          </a:r>
        </a:p>
      </dgm:t>
    </dgm:pt>
    <dgm:pt modelId="{58CF440C-E2D3-4095-8F26-3CCDE1C16505}" type="parTrans" cxnId="{E0083073-F4AE-407A-BF2D-8173D5271CCC}">
      <dgm:prSet/>
      <dgm:spPr/>
      <dgm:t>
        <a:bodyPr/>
        <a:lstStyle/>
        <a:p>
          <a:pPr algn="ctr"/>
          <a:endParaRPr lang="ru-RU"/>
        </a:p>
      </dgm:t>
    </dgm:pt>
    <dgm:pt modelId="{0BB34A71-AD21-46EF-AFFC-491D600BCF0F}" type="sibTrans" cxnId="{E0083073-F4AE-407A-BF2D-8173D5271CCC}">
      <dgm:prSet/>
      <dgm:spPr/>
      <dgm:t>
        <a:bodyPr/>
        <a:lstStyle/>
        <a:p>
          <a:pPr algn="ctr"/>
          <a:endParaRPr lang="ru-RU"/>
        </a:p>
      </dgm:t>
    </dgm:pt>
    <dgm:pt modelId="{D6CE9DE5-15E3-4E04-8239-38E859D48FC8}" type="pres">
      <dgm:prSet presAssocID="{2B36E02B-8C6F-42E2-BD4C-6328C69DF28E}" presName="Name0" presStyleCnt="0">
        <dgm:presLayoutVars>
          <dgm:chPref val="1"/>
          <dgm:dir/>
          <dgm:animOne val="branch"/>
          <dgm:animLvl val="lvl"/>
          <dgm:resizeHandles/>
        </dgm:presLayoutVars>
      </dgm:prSet>
      <dgm:spPr/>
      <dgm:t>
        <a:bodyPr/>
        <a:lstStyle/>
        <a:p>
          <a:endParaRPr lang="ru-RU"/>
        </a:p>
      </dgm:t>
    </dgm:pt>
    <dgm:pt modelId="{7900D9A1-B1CE-4304-B7D0-A35CBF79BAC5}" type="pres">
      <dgm:prSet presAssocID="{2FF35776-0859-47A9-BF08-373D679B277C}" presName="vertOne" presStyleCnt="0"/>
      <dgm:spPr/>
    </dgm:pt>
    <dgm:pt modelId="{3F47B4B7-341A-4E9B-B3FE-1C6E6717B2FD}" type="pres">
      <dgm:prSet presAssocID="{2FF35776-0859-47A9-BF08-373D679B277C}" presName="txOne" presStyleLbl="node0" presStyleIdx="0" presStyleCnt="1" custScaleY="63150" custLinFactNeighborX="-60" custLinFactNeighborY="-1906">
        <dgm:presLayoutVars>
          <dgm:chPref val="3"/>
        </dgm:presLayoutVars>
      </dgm:prSet>
      <dgm:spPr/>
      <dgm:t>
        <a:bodyPr/>
        <a:lstStyle/>
        <a:p>
          <a:endParaRPr lang="ru-RU"/>
        </a:p>
      </dgm:t>
    </dgm:pt>
    <dgm:pt modelId="{7646BCCF-7F6D-4DD8-8309-A2974E184836}" type="pres">
      <dgm:prSet presAssocID="{2FF35776-0859-47A9-BF08-373D679B277C}" presName="parTransOne" presStyleCnt="0"/>
      <dgm:spPr/>
    </dgm:pt>
    <dgm:pt modelId="{6F59FFC0-2AF5-4B90-9491-54A5CBB79A38}" type="pres">
      <dgm:prSet presAssocID="{2FF35776-0859-47A9-BF08-373D679B277C}" presName="horzOne" presStyleCnt="0"/>
      <dgm:spPr/>
    </dgm:pt>
    <dgm:pt modelId="{EE456122-4083-4AD9-892D-B7F052937577}" type="pres">
      <dgm:prSet presAssocID="{5F79EE2F-4564-4CE3-98AB-56160CD5C822}" presName="vertTwo" presStyleCnt="0"/>
      <dgm:spPr/>
    </dgm:pt>
    <dgm:pt modelId="{E437A8E2-C863-4C39-8F81-4275A368F534}" type="pres">
      <dgm:prSet presAssocID="{5F79EE2F-4564-4CE3-98AB-56160CD5C822}" presName="txTwo" presStyleLbl="node2" presStyleIdx="0" presStyleCnt="3" custLinFactNeighborX="7121" custLinFactNeighborY="-1079">
        <dgm:presLayoutVars>
          <dgm:chPref val="3"/>
        </dgm:presLayoutVars>
      </dgm:prSet>
      <dgm:spPr/>
      <dgm:t>
        <a:bodyPr/>
        <a:lstStyle/>
        <a:p>
          <a:endParaRPr lang="ru-RU"/>
        </a:p>
      </dgm:t>
    </dgm:pt>
    <dgm:pt modelId="{22B02B2E-2ADD-4D91-B3D1-7A9A6ADF6C7F}" type="pres">
      <dgm:prSet presAssocID="{5F79EE2F-4564-4CE3-98AB-56160CD5C822}" presName="horzTwo" presStyleCnt="0"/>
      <dgm:spPr/>
    </dgm:pt>
    <dgm:pt modelId="{0BA5D902-8CBB-42B7-9135-DBCA035A797A}" type="pres">
      <dgm:prSet presAssocID="{0BB34A71-AD21-46EF-AFFC-491D600BCF0F}" presName="sibSpaceTwo" presStyleCnt="0"/>
      <dgm:spPr/>
    </dgm:pt>
    <dgm:pt modelId="{C0A42623-A43F-49FF-8307-93A8ACD61650}" type="pres">
      <dgm:prSet presAssocID="{59566DBB-5607-4584-90FD-B08BBC61F6C6}" presName="vertTwo" presStyleCnt="0"/>
      <dgm:spPr/>
    </dgm:pt>
    <dgm:pt modelId="{AD8574FB-F50C-4A77-A280-2A47A2C52523}" type="pres">
      <dgm:prSet presAssocID="{59566DBB-5607-4584-90FD-B08BBC61F6C6}" presName="txTwo" presStyleLbl="node2" presStyleIdx="1" presStyleCnt="3" custScaleX="91720" custScaleY="50394" custLinFactY="12340" custLinFactNeighborX="-50" custLinFactNeighborY="100000">
        <dgm:presLayoutVars>
          <dgm:chPref val="3"/>
        </dgm:presLayoutVars>
      </dgm:prSet>
      <dgm:spPr/>
      <dgm:t>
        <a:bodyPr/>
        <a:lstStyle/>
        <a:p>
          <a:endParaRPr lang="ru-RU"/>
        </a:p>
      </dgm:t>
    </dgm:pt>
    <dgm:pt modelId="{2EF85317-BFB5-4E89-8E21-371B86572AFB}" type="pres">
      <dgm:prSet presAssocID="{59566DBB-5607-4584-90FD-B08BBC61F6C6}" presName="parTransTwo" presStyleCnt="0"/>
      <dgm:spPr/>
    </dgm:pt>
    <dgm:pt modelId="{20EC6955-9F29-4049-A643-0C75A70ECA1E}" type="pres">
      <dgm:prSet presAssocID="{59566DBB-5607-4584-90FD-B08BBC61F6C6}" presName="horzTwo" presStyleCnt="0"/>
      <dgm:spPr/>
    </dgm:pt>
    <dgm:pt modelId="{93F26538-9AD6-4597-AB8E-75F2A7478668}" type="pres">
      <dgm:prSet presAssocID="{A103B271-0664-4088-93B6-64E78F2A2891}" presName="vertThree" presStyleCnt="0"/>
      <dgm:spPr/>
    </dgm:pt>
    <dgm:pt modelId="{8325F0FB-756E-407E-8313-DDA2C9C66B48}" type="pres">
      <dgm:prSet presAssocID="{A103B271-0664-4088-93B6-64E78F2A2891}" presName="txThree" presStyleLbl="node3" presStyleIdx="0" presStyleCnt="5" custScaleX="123691" custLinFactX="-1280" custLinFactNeighborX="-100000" custLinFactNeighborY="42179">
        <dgm:presLayoutVars>
          <dgm:chPref val="3"/>
        </dgm:presLayoutVars>
      </dgm:prSet>
      <dgm:spPr/>
      <dgm:t>
        <a:bodyPr/>
        <a:lstStyle/>
        <a:p>
          <a:endParaRPr lang="ru-RU"/>
        </a:p>
      </dgm:t>
    </dgm:pt>
    <dgm:pt modelId="{45D822B1-8581-40B2-9799-F90AB6B348EF}" type="pres">
      <dgm:prSet presAssocID="{A103B271-0664-4088-93B6-64E78F2A2891}" presName="horzThree" presStyleCnt="0"/>
      <dgm:spPr/>
    </dgm:pt>
    <dgm:pt modelId="{3E62DF71-CE14-4E2E-A5F6-DCFC49E43D20}" type="pres">
      <dgm:prSet presAssocID="{B55E7CE9-131F-482A-A059-FCE6C76A2121}" presName="sibSpaceThree" presStyleCnt="0"/>
      <dgm:spPr/>
    </dgm:pt>
    <dgm:pt modelId="{725299B6-849A-4BC2-834E-82F39E038C54}" type="pres">
      <dgm:prSet presAssocID="{30774818-269C-4C96-8EAD-70C356496F5A}" presName="vertThree" presStyleCnt="0"/>
      <dgm:spPr/>
    </dgm:pt>
    <dgm:pt modelId="{E4C14955-936D-4E9A-B403-62AEFDCEF3F1}" type="pres">
      <dgm:prSet presAssocID="{30774818-269C-4C96-8EAD-70C356496F5A}" presName="txThree" presStyleLbl="node3" presStyleIdx="1" presStyleCnt="5" custLinFactNeighborX="-95434" custLinFactNeighborY="41186">
        <dgm:presLayoutVars>
          <dgm:chPref val="3"/>
        </dgm:presLayoutVars>
      </dgm:prSet>
      <dgm:spPr/>
      <dgm:t>
        <a:bodyPr/>
        <a:lstStyle/>
        <a:p>
          <a:endParaRPr lang="ru-RU"/>
        </a:p>
      </dgm:t>
    </dgm:pt>
    <dgm:pt modelId="{940430D3-FF34-4AE6-BF37-C46A431964CC}" type="pres">
      <dgm:prSet presAssocID="{30774818-269C-4C96-8EAD-70C356496F5A}" presName="horzThree" presStyleCnt="0"/>
      <dgm:spPr/>
    </dgm:pt>
    <dgm:pt modelId="{2C8D249B-F1ED-4032-BA42-73C7F7B794DE}" type="pres">
      <dgm:prSet presAssocID="{C01536AC-0938-4848-B35F-879CB743BBC5}" presName="sibSpaceThree" presStyleCnt="0"/>
      <dgm:spPr/>
    </dgm:pt>
    <dgm:pt modelId="{6921B833-2F76-45D2-AE7F-1B7B91987B2C}" type="pres">
      <dgm:prSet presAssocID="{EDFD6FEA-8D24-4CDA-BAFE-156EA61443AB}" presName="vertThree" presStyleCnt="0"/>
      <dgm:spPr/>
    </dgm:pt>
    <dgm:pt modelId="{9458BC38-E095-4570-9EE1-0F97BCCC61F3}" type="pres">
      <dgm:prSet presAssocID="{EDFD6FEA-8D24-4CDA-BAFE-156EA61443AB}" presName="txThree" presStyleLbl="node3" presStyleIdx="2" presStyleCnt="5" custLinFactNeighborX="-57076" custLinFactNeighborY="40369">
        <dgm:presLayoutVars>
          <dgm:chPref val="3"/>
        </dgm:presLayoutVars>
      </dgm:prSet>
      <dgm:spPr/>
      <dgm:t>
        <a:bodyPr/>
        <a:lstStyle/>
        <a:p>
          <a:endParaRPr lang="ru-RU"/>
        </a:p>
      </dgm:t>
    </dgm:pt>
    <dgm:pt modelId="{738ECCDE-F7F1-44BE-9582-B3CE54C629F9}" type="pres">
      <dgm:prSet presAssocID="{EDFD6FEA-8D24-4CDA-BAFE-156EA61443AB}" presName="horzThree" presStyleCnt="0"/>
      <dgm:spPr/>
    </dgm:pt>
    <dgm:pt modelId="{02F93B67-6B71-44B2-B746-103C7FE4A13B}" type="pres">
      <dgm:prSet presAssocID="{1EBA69BA-A974-4EED-9EF5-DC9945BFE1F6}" presName="sibSpaceThree" presStyleCnt="0"/>
      <dgm:spPr/>
    </dgm:pt>
    <dgm:pt modelId="{61BE893E-9F71-478A-9D92-355CD267F963}" type="pres">
      <dgm:prSet presAssocID="{477A1E7B-1445-47A2-957C-0532AFBDB583}" presName="vertThree" presStyleCnt="0"/>
      <dgm:spPr/>
    </dgm:pt>
    <dgm:pt modelId="{8D09EA18-9CFD-45C7-9166-A30487F55F1E}" type="pres">
      <dgm:prSet presAssocID="{477A1E7B-1445-47A2-957C-0532AFBDB583}" presName="txThree" presStyleLbl="node3" presStyleIdx="3" presStyleCnt="5" custScaleX="111178" custLinFactX="6931" custLinFactNeighborX="100000" custLinFactNeighborY="41195">
        <dgm:presLayoutVars>
          <dgm:chPref val="3"/>
        </dgm:presLayoutVars>
      </dgm:prSet>
      <dgm:spPr/>
      <dgm:t>
        <a:bodyPr/>
        <a:lstStyle/>
        <a:p>
          <a:endParaRPr lang="ru-RU"/>
        </a:p>
      </dgm:t>
    </dgm:pt>
    <dgm:pt modelId="{9D92DF7F-C800-4B8A-A2F2-254D8FC0B47E}" type="pres">
      <dgm:prSet presAssocID="{477A1E7B-1445-47A2-957C-0532AFBDB583}" presName="horzThree" presStyleCnt="0"/>
      <dgm:spPr/>
    </dgm:pt>
    <dgm:pt modelId="{314CD453-49D3-4D31-87AF-62151CD28E55}" type="pres">
      <dgm:prSet presAssocID="{FA906098-2BFA-47FA-8BDD-DC8518E4CA24}" presName="sibSpaceTwo" presStyleCnt="0"/>
      <dgm:spPr/>
    </dgm:pt>
    <dgm:pt modelId="{0EC739AB-F480-4940-989F-1B06E4259D34}" type="pres">
      <dgm:prSet presAssocID="{35E73DAF-0BF0-4943-993B-BAC5D2EF62B7}" presName="vertTwo" presStyleCnt="0"/>
      <dgm:spPr/>
    </dgm:pt>
    <dgm:pt modelId="{797C844A-A7D2-44FE-8474-65CE886B80B8}" type="pres">
      <dgm:prSet presAssocID="{35E73DAF-0BF0-4943-993B-BAC5D2EF62B7}" presName="txTwo" presStyleLbl="node2" presStyleIdx="2" presStyleCnt="3" custLinFactX="-37278" custLinFactY="91589" custLinFactNeighborX="-100000" custLinFactNeighborY="100000">
        <dgm:presLayoutVars>
          <dgm:chPref val="3"/>
        </dgm:presLayoutVars>
      </dgm:prSet>
      <dgm:spPr/>
      <dgm:t>
        <a:bodyPr/>
        <a:lstStyle/>
        <a:p>
          <a:endParaRPr lang="ru-RU"/>
        </a:p>
      </dgm:t>
    </dgm:pt>
    <dgm:pt modelId="{8387651B-AA54-4E6D-8F47-A9F07BE545B7}" type="pres">
      <dgm:prSet presAssocID="{35E73DAF-0BF0-4943-993B-BAC5D2EF62B7}" presName="parTransTwo" presStyleCnt="0"/>
      <dgm:spPr/>
    </dgm:pt>
    <dgm:pt modelId="{6030485C-2D31-4A38-A8F8-4E7EBAF4E62C}" type="pres">
      <dgm:prSet presAssocID="{35E73DAF-0BF0-4943-993B-BAC5D2EF62B7}" presName="horzTwo" presStyleCnt="0"/>
      <dgm:spPr/>
    </dgm:pt>
    <dgm:pt modelId="{0BBCF43C-FE78-4B82-A4CD-A661CA7B520B}" type="pres">
      <dgm:prSet presAssocID="{88E95A08-91D9-451A-BEF8-D2EDFE4442F2}" presName="vertThree" presStyleCnt="0"/>
      <dgm:spPr/>
    </dgm:pt>
    <dgm:pt modelId="{C24CAD79-7AED-4FAC-9C5C-DD3573EFF003}" type="pres">
      <dgm:prSet presAssocID="{88E95A08-91D9-451A-BEF8-D2EDFE4442F2}" presName="txThree" presStyleLbl="node3" presStyleIdx="4" presStyleCnt="5" custScaleX="111115" custLinFactY="-12990" custLinFactNeighborX="-11983" custLinFactNeighborY="-100000">
        <dgm:presLayoutVars>
          <dgm:chPref val="3"/>
        </dgm:presLayoutVars>
      </dgm:prSet>
      <dgm:spPr/>
      <dgm:t>
        <a:bodyPr/>
        <a:lstStyle/>
        <a:p>
          <a:endParaRPr lang="ru-RU"/>
        </a:p>
      </dgm:t>
    </dgm:pt>
    <dgm:pt modelId="{7754A0F9-D5A5-4995-A5D4-6F857BAF1655}" type="pres">
      <dgm:prSet presAssocID="{88E95A08-91D9-451A-BEF8-D2EDFE4442F2}" presName="horzThree" presStyleCnt="0"/>
      <dgm:spPr/>
    </dgm:pt>
  </dgm:ptLst>
  <dgm:cxnLst>
    <dgm:cxn modelId="{16315E70-BDBD-4291-B263-FB0A034ECB1E}" srcId="{2FF35776-0859-47A9-BF08-373D679B277C}" destId="{59566DBB-5607-4584-90FD-B08BBC61F6C6}" srcOrd="1" destOrd="0" parTransId="{83A9F090-760E-4C9E-8D26-CEAE5063C40D}" sibTransId="{FA906098-2BFA-47FA-8BDD-DC8518E4CA24}"/>
    <dgm:cxn modelId="{A6DD1D54-642F-430B-BBBB-C1D3DB5F8447}" srcId="{59566DBB-5607-4584-90FD-B08BBC61F6C6}" destId="{30774818-269C-4C96-8EAD-70C356496F5A}" srcOrd="1" destOrd="0" parTransId="{F84B82B6-C62F-4B68-861E-296281BE046D}" sibTransId="{C01536AC-0938-4848-B35F-879CB743BBC5}"/>
    <dgm:cxn modelId="{B5CB8305-C6BE-4894-8D65-26B78179D2F0}" srcId="{2B36E02B-8C6F-42E2-BD4C-6328C69DF28E}" destId="{2FF35776-0859-47A9-BF08-373D679B277C}" srcOrd="0" destOrd="0" parTransId="{F6DBC4BA-A500-46C8-855D-DFF8E0284E8C}" sibTransId="{3C84E304-F33E-4193-A814-486335D21794}"/>
    <dgm:cxn modelId="{4723E759-2A3C-48D9-AD59-5AAE0BB9EB0E}" type="presOf" srcId="{35E73DAF-0BF0-4943-993B-BAC5D2EF62B7}" destId="{797C844A-A7D2-44FE-8474-65CE886B80B8}" srcOrd="0" destOrd="0" presId="urn:microsoft.com/office/officeart/2005/8/layout/hierarchy4"/>
    <dgm:cxn modelId="{F7301BF3-74A1-4131-B277-16AB3445EC3E}" type="presOf" srcId="{EDFD6FEA-8D24-4CDA-BAFE-156EA61443AB}" destId="{9458BC38-E095-4570-9EE1-0F97BCCC61F3}" srcOrd="0" destOrd="0" presId="urn:microsoft.com/office/officeart/2005/8/layout/hierarchy4"/>
    <dgm:cxn modelId="{8F95845C-51FE-4ADD-A050-2EEEC0521933}" type="presOf" srcId="{59566DBB-5607-4584-90FD-B08BBC61F6C6}" destId="{AD8574FB-F50C-4A77-A280-2A47A2C52523}" srcOrd="0" destOrd="0" presId="urn:microsoft.com/office/officeart/2005/8/layout/hierarchy4"/>
    <dgm:cxn modelId="{E0083073-F4AE-407A-BF2D-8173D5271CCC}" srcId="{2FF35776-0859-47A9-BF08-373D679B277C}" destId="{5F79EE2F-4564-4CE3-98AB-56160CD5C822}" srcOrd="0" destOrd="0" parTransId="{58CF440C-E2D3-4095-8F26-3CCDE1C16505}" sibTransId="{0BB34A71-AD21-46EF-AFFC-491D600BCF0F}"/>
    <dgm:cxn modelId="{7D6EF9BB-110D-4E1A-80A0-1BDF3E82ADE6}" type="presOf" srcId="{5F79EE2F-4564-4CE3-98AB-56160CD5C822}" destId="{E437A8E2-C863-4C39-8F81-4275A368F534}" srcOrd="0" destOrd="0" presId="urn:microsoft.com/office/officeart/2005/8/layout/hierarchy4"/>
    <dgm:cxn modelId="{21E0CB99-D88B-47E6-91EA-AAD668B0CF4A}" type="presOf" srcId="{477A1E7B-1445-47A2-957C-0532AFBDB583}" destId="{8D09EA18-9CFD-45C7-9166-A30487F55F1E}" srcOrd="0" destOrd="0" presId="urn:microsoft.com/office/officeart/2005/8/layout/hierarchy4"/>
    <dgm:cxn modelId="{376B31EE-AFDE-4D84-ABC5-921BA0E71C91}" type="presOf" srcId="{30774818-269C-4C96-8EAD-70C356496F5A}" destId="{E4C14955-936D-4E9A-B403-62AEFDCEF3F1}" srcOrd="0" destOrd="0" presId="urn:microsoft.com/office/officeart/2005/8/layout/hierarchy4"/>
    <dgm:cxn modelId="{E4A472E8-86DB-4C89-9BA0-93880EDB6DEE}" type="presOf" srcId="{2FF35776-0859-47A9-BF08-373D679B277C}" destId="{3F47B4B7-341A-4E9B-B3FE-1C6E6717B2FD}" srcOrd="0" destOrd="0" presId="urn:microsoft.com/office/officeart/2005/8/layout/hierarchy4"/>
    <dgm:cxn modelId="{D7C9C650-57F9-4FFA-AD27-C21777CED284}" type="presOf" srcId="{2B36E02B-8C6F-42E2-BD4C-6328C69DF28E}" destId="{D6CE9DE5-15E3-4E04-8239-38E859D48FC8}" srcOrd="0" destOrd="0" presId="urn:microsoft.com/office/officeart/2005/8/layout/hierarchy4"/>
    <dgm:cxn modelId="{B9AE5597-8DDE-473A-9275-38AFB76A8338}" srcId="{59566DBB-5607-4584-90FD-B08BBC61F6C6}" destId="{477A1E7B-1445-47A2-957C-0532AFBDB583}" srcOrd="3" destOrd="0" parTransId="{52415C51-1E67-4B1E-96FD-6A58AFD76A71}" sibTransId="{CC067A9E-DD28-47D2-BCBC-758BEBFC0D1D}"/>
    <dgm:cxn modelId="{1EFAD5E4-ACA0-48A5-B194-D3593E72748B}" srcId="{59566DBB-5607-4584-90FD-B08BBC61F6C6}" destId="{EDFD6FEA-8D24-4CDA-BAFE-156EA61443AB}" srcOrd="2" destOrd="0" parTransId="{65FFCFC2-C6D5-43D9-A338-9425EDC7968A}" sibTransId="{1EBA69BA-A974-4EED-9EF5-DC9945BFE1F6}"/>
    <dgm:cxn modelId="{114C1DD5-20A7-4AA8-9C8D-96A64A1583CE}" srcId="{59566DBB-5607-4584-90FD-B08BBC61F6C6}" destId="{A103B271-0664-4088-93B6-64E78F2A2891}" srcOrd="0" destOrd="0" parTransId="{6AEFDE92-118A-4522-8CEF-BA0E9B8F03D7}" sibTransId="{B55E7CE9-131F-482A-A059-FCE6C76A2121}"/>
    <dgm:cxn modelId="{7A845AEB-9A21-4CB2-B22C-84E3A337BBC9}" srcId="{35E73DAF-0BF0-4943-993B-BAC5D2EF62B7}" destId="{88E95A08-91D9-451A-BEF8-D2EDFE4442F2}" srcOrd="0" destOrd="0" parTransId="{BEB4D0DF-6035-423D-AA24-955ECB2BC50D}" sibTransId="{E2C79082-34B4-46A8-9C0D-0599CFE976AC}"/>
    <dgm:cxn modelId="{4BD5F1D7-6316-4A74-857A-FB2A6C7C2F7A}" type="presOf" srcId="{A103B271-0664-4088-93B6-64E78F2A2891}" destId="{8325F0FB-756E-407E-8313-DDA2C9C66B48}" srcOrd="0" destOrd="0" presId="urn:microsoft.com/office/officeart/2005/8/layout/hierarchy4"/>
    <dgm:cxn modelId="{3671B4A5-E2A7-4779-A097-5AFFC14BFE2E}" srcId="{2FF35776-0859-47A9-BF08-373D679B277C}" destId="{35E73DAF-0BF0-4943-993B-BAC5D2EF62B7}" srcOrd="2" destOrd="0" parTransId="{48796CD4-1D10-4EEA-943D-C89722EB901E}" sibTransId="{09E1F5C2-2A23-4C5F-9E67-0D60826B74A1}"/>
    <dgm:cxn modelId="{CC6022D4-B7E8-42FC-A7F5-205E7631DBAB}" type="presOf" srcId="{88E95A08-91D9-451A-BEF8-D2EDFE4442F2}" destId="{C24CAD79-7AED-4FAC-9C5C-DD3573EFF003}" srcOrd="0" destOrd="0" presId="urn:microsoft.com/office/officeart/2005/8/layout/hierarchy4"/>
    <dgm:cxn modelId="{090C9375-9F0B-47A3-A332-34C18154F825}" type="presParOf" srcId="{D6CE9DE5-15E3-4E04-8239-38E859D48FC8}" destId="{7900D9A1-B1CE-4304-B7D0-A35CBF79BAC5}" srcOrd="0" destOrd="0" presId="urn:microsoft.com/office/officeart/2005/8/layout/hierarchy4"/>
    <dgm:cxn modelId="{278011A4-2180-42CD-8AC1-9585C13D62D8}" type="presParOf" srcId="{7900D9A1-B1CE-4304-B7D0-A35CBF79BAC5}" destId="{3F47B4B7-341A-4E9B-B3FE-1C6E6717B2FD}" srcOrd="0" destOrd="0" presId="urn:microsoft.com/office/officeart/2005/8/layout/hierarchy4"/>
    <dgm:cxn modelId="{EDA8CA4E-68C7-43FD-8673-AB6A11923726}" type="presParOf" srcId="{7900D9A1-B1CE-4304-B7D0-A35CBF79BAC5}" destId="{7646BCCF-7F6D-4DD8-8309-A2974E184836}" srcOrd="1" destOrd="0" presId="urn:microsoft.com/office/officeart/2005/8/layout/hierarchy4"/>
    <dgm:cxn modelId="{9691633E-4439-4CB8-9894-E6AAC5D071F6}" type="presParOf" srcId="{7900D9A1-B1CE-4304-B7D0-A35CBF79BAC5}" destId="{6F59FFC0-2AF5-4B90-9491-54A5CBB79A38}" srcOrd="2" destOrd="0" presId="urn:microsoft.com/office/officeart/2005/8/layout/hierarchy4"/>
    <dgm:cxn modelId="{9030E18B-932B-4AA3-9A0C-CDFB4857DC6C}" type="presParOf" srcId="{6F59FFC0-2AF5-4B90-9491-54A5CBB79A38}" destId="{EE456122-4083-4AD9-892D-B7F052937577}" srcOrd="0" destOrd="0" presId="urn:microsoft.com/office/officeart/2005/8/layout/hierarchy4"/>
    <dgm:cxn modelId="{9AEA2F63-0B53-4AE1-80AB-743E5C54EAC4}" type="presParOf" srcId="{EE456122-4083-4AD9-892D-B7F052937577}" destId="{E437A8E2-C863-4C39-8F81-4275A368F534}" srcOrd="0" destOrd="0" presId="urn:microsoft.com/office/officeart/2005/8/layout/hierarchy4"/>
    <dgm:cxn modelId="{A3B9593C-FFDE-45F7-8683-2D80C65026EB}" type="presParOf" srcId="{EE456122-4083-4AD9-892D-B7F052937577}" destId="{22B02B2E-2ADD-4D91-B3D1-7A9A6ADF6C7F}" srcOrd="1" destOrd="0" presId="urn:microsoft.com/office/officeart/2005/8/layout/hierarchy4"/>
    <dgm:cxn modelId="{8590770E-1E4D-4AEC-8746-FF911EB91503}" type="presParOf" srcId="{6F59FFC0-2AF5-4B90-9491-54A5CBB79A38}" destId="{0BA5D902-8CBB-42B7-9135-DBCA035A797A}" srcOrd="1" destOrd="0" presId="urn:microsoft.com/office/officeart/2005/8/layout/hierarchy4"/>
    <dgm:cxn modelId="{6ABFF679-D1F4-4059-B993-573C3C626871}" type="presParOf" srcId="{6F59FFC0-2AF5-4B90-9491-54A5CBB79A38}" destId="{C0A42623-A43F-49FF-8307-93A8ACD61650}" srcOrd="2" destOrd="0" presId="urn:microsoft.com/office/officeart/2005/8/layout/hierarchy4"/>
    <dgm:cxn modelId="{DE803104-DE98-4ACA-8696-D3CFD9A8D5C1}" type="presParOf" srcId="{C0A42623-A43F-49FF-8307-93A8ACD61650}" destId="{AD8574FB-F50C-4A77-A280-2A47A2C52523}" srcOrd="0" destOrd="0" presId="urn:microsoft.com/office/officeart/2005/8/layout/hierarchy4"/>
    <dgm:cxn modelId="{AE853FF3-FFD2-478D-ABB6-BFF522CA507C}" type="presParOf" srcId="{C0A42623-A43F-49FF-8307-93A8ACD61650}" destId="{2EF85317-BFB5-4E89-8E21-371B86572AFB}" srcOrd="1" destOrd="0" presId="urn:microsoft.com/office/officeart/2005/8/layout/hierarchy4"/>
    <dgm:cxn modelId="{499E3D71-06F8-4697-B1DA-8478D2B3A7D6}" type="presParOf" srcId="{C0A42623-A43F-49FF-8307-93A8ACD61650}" destId="{20EC6955-9F29-4049-A643-0C75A70ECA1E}" srcOrd="2" destOrd="0" presId="urn:microsoft.com/office/officeart/2005/8/layout/hierarchy4"/>
    <dgm:cxn modelId="{C974EDA2-C3F8-4F29-BB74-FD6BB6D63730}" type="presParOf" srcId="{20EC6955-9F29-4049-A643-0C75A70ECA1E}" destId="{93F26538-9AD6-4597-AB8E-75F2A7478668}" srcOrd="0" destOrd="0" presId="urn:microsoft.com/office/officeart/2005/8/layout/hierarchy4"/>
    <dgm:cxn modelId="{2C5864A4-0FDF-47D7-AE11-DC1B442E174B}" type="presParOf" srcId="{93F26538-9AD6-4597-AB8E-75F2A7478668}" destId="{8325F0FB-756E-407E-8313-DDA2C9C66B48}" srcOrd="0" destOrd="0" presId="urn:microsoft.com/office/officeart/2005/8/layout/hierarchy4"/>
    <dgm:cxn modelId="{025E21F1-02F3-4825-91A0-40FE6DBB0FF6}" type="presParOf" srcId="{93F26538-9AD6-4597-AB8E-75F2A7478668}" destId="{45D822B1-8581-40B2-9799-F90AB6B348EF}" srcOrd="1" destOrd="0" presId="urn:microsoft.com/office/officeart/2005/8/layout/hierarchy4"/>
    <dgm:cxn modelId="{9EA6D96D-85FF-464A-8F47-49EA22F9A092}" type="presParOf" srcId="{20EC6955-9F29-4049-A643-0C75A70ECA1E}" destId="{3E62DF71-CE14-4E2E-A5F6-DCFC49E43D20}" srcOrd="1" destOrd="0" presId="urn:microsoft.com/office/officeart/2005/8/layout/hierarchy4"/>
    <dgm:cxn modelId="{EF74DCB4-184B-4AEA-8AB4-6894E19D8860}" type="presParOf" srcId="{20EC6955-9F29-4049-A643-0C75A70ECA1E}" destId="{725299B6-849A-4BC2-834E-82F39E038C54}" srcOrd="2" destOrd="0" presId="urn:microsoft.com/office/officeart/2005/8/layout/hierarchy4"/>
    <dgm:cxn modelId="{D4487C45-3016-4DE9-A918-1078321B1AB5}" type="presParOf" srcId="{725299B6-849A-4BC2-834E-82F39E038C54}" destId="{E4C14955-936D-4E9A-B403-62AEFDCEF3F1}" srcOrd="0" destOrd="0" presId="urn:microsoft.com/office/officeart/2005/8/layout/hierarchy4"/>
    <dgm:cxn modelId="{B99E35BA-2388-41AF-818C-F8863C6580F8}" type="presParOf" srcId="{725299B6-849A-4BC2-834E-82F39E038C54}" destId="{940430D3-FF34-4AE6-BF37-C46A431964CC}" srcOrd="1" destOrd="0" presId="urn:microsoft.com/office/officeart/2005/8/layout/hierarchy4"/>
    <dgm:cxn modelId="{9B8AFDCB-E410-40B6-A400-A2E02CDA5BAD}" type="presParOf" srcId="{20EC6955-9F29-4049-A643-0C75A70ECA1E}" destId="{2C8D249B-F1ED-4032-BA42-73C7F7B794DE}" srcOrd="3" destOrd="0" presId="urn:microsoft.com/office/officeart/2005/8/layout/hierarchy4"/>
    <dgm:cxn modelId="{8B350E50-3103-4417-82AD-F15E0ECB7315}" type="presParOf" srcId="{20EC6955-9F29-4049-A643-0C75A70ECA1E}" destId="{6921B833-2F76-45D2-AE7F-1B7B91987B2C}" srcOrd="4" destOrd="0" presId="urn:microsoft.com/office/officeart/2005/8/layout/hierarchy4"/>
    <dgm:cxn modelId="{D4E8AEDF-1420-46F8-85F6-D91901A67FEF}" type="presParOf" srcId="{6921B833-2F76-45D2-AE7F-1B7B91987B2C}" destId="{9458BC38-E095-4570-9EE1-0F97BCCC61F3}" srcOrd="0" destOrd="0" presId="urn:microsoft.com/office/officeart/2005/8/layout/hierarchy4"/>
    <dgm:cxn modelId="{9510D4DD-2F66-45F5-834F-63FEBED81FC6}" type="presParOf" srcId="{6921B833-2F76-45D2-AE7F-1B7B91987B2C}" destId="{738ECCDE-F7F1-44BE-9582-B3CE54C629F9}" srcOrd="1" destOrd="0" presId="urn:microsoft.com/office/officeart/2005/8/layout/hierarchy4"/>
    <dgm:cxn modelId="{5978DD6C-8F2B-455D-BAD7-D21F5EDE1C9E}" type="presParOf" srcId="{20EC6955-9F29-4049-A643-0C75A70ECA1E}" destId="{02F93B67-6B71-44B2-B746-103C7FE4A13B}" srcOrd="5" destOrd="0" presId="urn:microsoft.com/office/officeart/2005/8/layout/hierarchy4"/>
    <dgm:cxn modelId="{40CDD16D-49CA-4E62-9B4F-04B2C5E23FB2}" type="presParOf" srcId="{20EC6955-9F29-4049-A643-0C75A70ECA1E}" destId="{61BE893E-9F71-478A-9D92-355CD267F963}" srcOrd="6" destOrd="0" presId="urn:microsoft.com/office/officeart/2005/8/layout/hierarchy4"/>
    <dgm:cxn modelId="{E02D34E1-2B01-427D-8975-661F43E81906}" type="presParOf" srcId="{61BE893E-9F71-478A-9D92-355CD267F963}" destId="{8D09EA18-9CFD-45C7-9166-A30487F55F1E}" srcOrd="0" destOrd="0" presId="urn:microsoft.com/office/officeart/2005/8/layout/hierarchy4"/>
    <dgm:cxn modelId="{8C81187E-EA66-474B-81F4-DBAB75E7F4BB}" type="presParOf" srcId="{61BE893E-9F71-478A-9D92-355CD267F963}" destId="{9D92DF7F-C800-4B8A-A2F2-254D8FC0B47E}" srcOrd="1" destOrd="0" presId="urn:microsoft.com/office/officeart/2005/8/layout/hierarchy4"/>
    <dgm:cxn modelId="{10623D7E-6BC2-46CD-A097-6B711E4D7488}" type="presParOf" srcId="{6F59FFC0-2AF5-4B90-9491-54A5CBB79A38}" destId="{314CD453-49D3-4D31-87AF-62151CD28E55}" srcOrd="3" destOrd="0" presId="urn:microsoft.com/office/officeart/2005/8/layout/hierarchy4"/>
    <dgm:cxn modelId="{070EF22E-13CF-43C1-A6EC-82031556B73C}" type="presParOf" srcId="{6F59FFC0-2AF5-4B90-9491-54A5CBB79A38}" destId="{0EC739AB-F480-4940-989F-1B06E4259D34}" srcOrd="4" destOrd="0" presId="urn:microsoft.com/office/officeart/2005/8/layout/hierarchy4"/>
    <dgm:cxn modelId="{B6270777-D36F-41E5-8A9C-AC74FA4F0A25}" type="presParOf" srcId="{0EC739AB-F480-4940-989F-1B06E4259D34}" destId="{797C844A-A7D2-44FE-8474-65CE886B80B8}" srcOrd="0" destOrd="0" presId="urn:microsoft.com/office/officeart/2005/8/layout/hierarchy4"/>
    <dgm:cxn modelId="{4D8AB082-4A8E-45A3-8157-7FF280C58DFB}" type="presParOf" srcId="{0EC739AB-F480-4940-989F-1B06E4259D34}" destId="{8387651B-AA54-4E6D-8F47-A9F07BE545B7}" srcOrd="1" destOrd="0" presId="urn:microsoft.com/office/officeart/2005/8/layout/hierarchy4"/>
    <dgm:cxn modelId="{9EADB678-6F90-4A71-9749-186E2FA10C65}" type="presParOf" srcId="{0EC739AB-F480-4940-989F-1B06E4259D34}" destId="{6030485C-2D31-4A38-A8F8-4E7EBAF4E62C}" srcOrd="2" destOrd="0" presId="urn:microsoft.com/office/officeart/2005/8/layout/hierarchy4"/>
    <dgm:cxn modelId="{736B5DE6-B5B3-476E-83A0-3A0C200C1187}" type="presParOf" srcId="{6030485C-2D31-4A38-A8F8-4E7EBAF4E62C}" destId="{0BBCF43C-FE78-4B82-A4CD-A661CA7B520B}" srcOrd="0" destOrd="0" presId="urn:microsoft.com/office/officeart/2005/8/layout/hierarchy4"/>
    <dgm:cxn modelId="{4408890A-AA34-4BD1-AAB0-9EDA566206EF}" type="presParOf" srcId="{0BBCF43C-FE78-4B82-A4CD-A661CA7B520B}" destId="{C24CAD79-7AED-4FAC-9C5C-DD3573EFF003}" srcOrd="0" destOrd="0" presId="urn:microsoft.com/office/officeart/2005/8/layout/hierarchy4"/>
    <dgm:cxn modelId="{0F66C4A3-ED29-4692-86A9-31033AE80EC5}" type="presParOf" srcId="{0BBCF43C-FE78-4B82-A4CD-A661CA7B520B}" destId="{7754A0F9-D5A5-4995-A5D4-6F857BAF1655}" srcOrd="1" destOrd="0" presId="urn:microsoft.com/office/officeart/2005/8/layout/hierarchy4"/>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0E6A37C-35A1-4564-BFEC-1C3D4189160A}" type="datetimeFigureOut">
              <a:rPr lang="ru-RU"/>
              <a:pPr>
                <a:defRPr/>
              </a:pPr>
              <a:t>26.02.2015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7DA109B-0981-430E-8FA8-458E47C16C0B}"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ru-RU"/>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A905384F-5162-4016-ABA5-C4AB669BD5F2}" type="datetimeFigureOut">
              <a:rPr lang="ru-RU"/>
              <a:pPr/>
              <a:t>26.02.2015</a:t>
            </a:fld>
            <a:endParaRPr lang="ru-RU"/>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ru-RU"/>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DE7FB35F-27CB-44AA-A069-9D3ECDE42C63}"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pPr>
              <a:defRPr/>
            </a:pPr>
            <a:fld id="{F9CAE3A5-F833-45D6-A843-D2B6ED0DACF3}" type="datetimeFigureOut">
              <a:rPr lang="ru-RU" smtClean="0"/>
              <a:pPr>
                <a:defRPr/>
              </a:pPr>
              <a:t>26.02.2015</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11" name="Номер слайда 10"/>
          <p:cNvSpPr>
            <a:spLocks noGrp="1"/>
          </p:cNvSpPr>
          <p:nvPr>
            <p:ph type="sldNum" sz="quarter" idx="12"/>
          </p:nvPr>
        </p:nvSpPr>
        <p:spPr/>
        <p:txBody>
          <a:bodyPr/>
          <a:lstStyle>
            <a:extLst/>
          </a:lstStyle>
          <a:p>
            <a:pPr>
              <a:defRPr/>
            </a:pPr>
            <a:fld id="{794291B0-6F36-4980-A800-CC56BB835822}"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C2234953-BE0F-4A83-A3A9-6A7686260286}" type="datetimeFigureOut">
              <a:rPr lang="ru-RU" smtClean="0"/>
              <a:pPr>
                <a:defRPr/>
              </a:pPr>
              <a:t>26.02.2015</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9D9B617C-F669-46D9-9294-07365B0E4901}"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69897809-92FE-4D3C-9E80-AEFF0BB51E31}" type="datetimeFigureOut">
              <a:rPr lang="ru-RU" smtClean="0"/>
              <a:pPr>
                <a:defRPr/>
              </a:pPr>
              <a:t>26.02.2015</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20460C72-40D0-44EB-A117-E279282BF81A}" type="slidenum">
              <a:rPr lang="ru-RU" smtClean="0"/>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endParaRPr lang="ru-RU"/>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A88106D6-1ACF-48F2-9778-CA18488DD5BD}"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57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78563"/>
            <a:ext cx="2133600" cy="45720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78563"/>
            <a:ext cx="2895600" cy="45720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78563"/>
            <a:ext cx="2133600" cy="457200"/>
          </a:xfrm>
        </p:spPr>
        <p:txBody>
          <a:bodyPr/>
          <a:lstStyle>
            <a:lvl1pPr>
              <a:defRPr/>
            </a:lvl1pPr>
          </a:lstStyle>
          <a:p>
            <a:fld id="{64572DB4-8A00-49D8-A203-7DFECBB5D2C6}"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78563"/>
            <a:ext cx="2133600" cy="45720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78563"/>
            <a:ext cx="2895600" cy="45720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78563"/>
            <a:ext cx="2133600" cy="457200"/>
          </a:xfrm>
        </p:spPr>
        <p:txBody>
          <a:bodyPr/>
          <a:lstStyle>
            <a:lvl1pPr>
              <a:defRPr/>
            </a:lvl1pPr>
          </a:lstStyle>
          <a:p>
            <a:fld id="{4505AB76-2A80-4962-AA2C-CF4E0DB21D6B}" type="slidenum">
              <a:rPr lang="ru-RU"/>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78563"/>
            <a:ext cx="21336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78563"/>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78563"/>
            <a:ext cx="2133600" cy="457200"/>
          </a:xfrm>
        </p:spPr>
        <p:txBody>
          <a:bodyPr/>
          <a:lstStyle>
            <a:lvl1pPr>
              <a:defRPr/>
            </a:lvl1pPr>
          </a:lstStyle>
          <a:p>
            <a:fld id="{8126C76D-023F-4394-A680-E15BA70B6BF0}"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EB48F29F-6D1C-4869-9F89-E4A771B919A0}" type="datetimeFigureOut">
              <a:rPr lang="ru-RU" smtClean="0"/>
              <a:pPr>
                <a:defRPr/>
              </a:pPr>
              <a:t>26.02.2015</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CFD9C6EA-9E50-42B4-9A9F-7C62CB09D677}"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fld id="{3FE61B1B-89D9-4F42-BF62-02ED25AC0CAE}" type="datetimeFigureOut">
              <a:rPr lang="ru-RU" smtClean="0"/>
              <a:pPr>
                <a:defRPr/>
              </a:pPr>
              <a:t>26.02.2015</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3095C48E-E0A7-436E-AE3D-E8BA6C7FDD0E}"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BB6A3174-9AB3-4FD4-8734-40F3B7623241}" type="datetimeFigureOut">
              <a:rPr lang="ru-RU" smtClean="0"/>
              <a:pPr>
                <a:defRPr/>
              </a:pPr>
              <a:t>26.02.2015</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C84C1C24-2968-4E02-BAD2-54560E93B418}"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7DC4DF70-CF8E-4338-AECB-5A564C87F201}" type="datetimeFigureOut">
              <a:rPr lang="ru-RU" smtClean="0"/>
              <a:pPr>
                <a:defRPr/>
              </a:pPr>
              <a:t>26.02.2015</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568AC1C9-E243-4FF7-B90A-661F58C3F14C}"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fld id="{9C9D00F2-ECE7-49C1-8BAD-3CC828E0577C}" type="datetimeFigureOut">
              <a:rPr lang="ru-RU" smtClean="0"/>
              <a:pPr>
                <a:defRPr/>
              </a:pPr>
              <a:t>26.02.2015</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A6BC9397-DB99-4E35-B5A3-9B07EA7B2EDF}"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pPr>
              <a:defRPr/>
            </a:pPr>
            <a:fld id="{50E8D7CD-474F-4589-AC77-86A170C2A034}" type="datetimeFigureOut">
              <a:rPr lang="ru-RU" smtClean="0"/>
              <a:pPr>
                <a:defRPr/>
              </a:pPr>
              <a:t>26.02.2015</a:t>
            </a:fld>
            <a:endParaRPr lang="ru-RU"/>
          </a:p>
        </p:txBody>
      </p:sp>
      <p:sp>
        <p:nvSpPr>
          <p:cNvPr id="3" name="Нижний колонтитул 2"/>
          <p:cNvSpPr>
            <a:spLocks noGrp="1"/>
          </p:cNvSpPr>
          <p:nvPr>
            <p:ph type="ftr" sz="quarter" idx="11"/>
          </p:nvPr>
        </p:nvSpPr>
        <p:spPr/>
        <p:txBody>
          <a:bodyPr/>
          <a:lstStyle>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04F978E2-225B-4E0D-A339-CC322E200A26}"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B668D654-6B6D-41C1-A459-7CA5E6A85B8F}" type="datetimeFigureOut">
              <a:rPr lang="ru-RU" smtClean="0"/>
              <a:pPr>
                <a:defRPr/>
              </a:pPr>
              <a:t>26.02.2015</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5B821AB4-9880-48B3-AF53-916BE0AFAED2}"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102A6992-01F5-4D69-891E-14AB645DC033}" type="datetimeFigureOut">
              <a:rPr lang="ru-RU" smtClean="0"/>
              <a:pPr>
                <a:defRPr/>
              </a:pPr>
              <a:t>26.02.2015</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A7C59208-9EE9-45F0-8C13-BA683AA0DACA}" type="slidenum">
              <a:rPr lang="ru-RU" smtClean="0"/>
              <a:pPr>
                <a:defRPr/>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C5E7C8E3-2BF6-4E44-B9A8-55866428B042}" type="datetimeFigureOut">
              <a:rPr lang="ru-RU" smtClean="0"/>
              <a:pPr>
                <a:defRPr/>
              </a:pPr>
              <a:t>26.02.2015</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defRPr/>
            </a:pPr>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7F16B046-DA1C-42D7-B653-EE7792309DBB}"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ctrTitle"/>
          </p:nvPr>
        </p:nvSpPr>
        <p:spPr>
          <a:xfrm>
            <a:off x="785786" y="785794"/>
            <a:ext cx="7786742" cy="2214602"/>
          </a:xfrm>
        </p:spPr>
        <p:txBody>
          <a:bodyPr rtlCol="0">
            <a:noAutofit/>
          </a:bodyPr>
          <a:lstStyle/>
          <a:p>
            <a:pPr algn="ctr"/>
            <a:r>
              <a:rPr lang="ru-RU" sz="6000" dirty="0" smtClean="0"/>
              <a:t/>
            </a:r>
            <a:br>
              <a:rPr lang="ru-RU" sz="6000" dirty="0" smtClean="0"/>
            </a:br>
            <a:r>
              <a:rPr lang="ru-RU" sz="6000" dirty="0" smtClean="0"/>
              <a:t/>
            </a:r>
            <a:br>
              <a:rPr lang="ru-RU" sz="6000" dirty="0" smtClean="0"/>
            </a:br>
            <a:r>
              <a:rPr lang="ru-RU" sz="6000" dirty="0" smtClean="0"/>
              <a:t/>
            </a:r>
            <a:br>
              <a:rPr lang="ru-RU" sz="6000" dirty="0" smtClean="0"/>
            </a:br>
            <a:r>
              <a:rPr lang="ru-RU" sz="6000" dirty="0" smtClean="0"/>
              <a:t/>
            </a:r>
            <a:br>
              <a:rPr lang="ru-RU" sz="6000" dirty="0" smtClean="0"/>
            </a:br>
            <a:r>
              <a:rPr lang="ru-RU" sz="6000" dirty="0" smtClean="0"/>
              <a:t/>
            </a:r>
            <a:br>
              <a:rPr lang="ru-RU" sz="6000" dirty="0" smtClean="0"/>
            </a:br>
            <a:r>
              <a:rPr lang="ru-RU" sz="2800" dirty="0" smtClean="0"/>
              <a:t>Программа</a:t>
            </a:r>
            <a:br>
              <a:rPr lang="ru-RU" sz="2800" dirty="0" smtClean="0"/>
            </a:br>
            <a:r>
              <a:rPr lang="ru-RU" sz="2800" dirty="0" smtClean="0"/>
              <a:t> инновационной деятельности</a:t>
            </a:r>
            <a:br>
              <a:rPr lang="ru-RU" sz="2800" dirty="0" smtClean="0"/>
            </a:br>
            <a:r>
              <a:rPr lang="ru-RU" sz="1800" dirty="0" smtClean="0"/>
              <a:t/>
            </a:r>
            <a:br>
              <a:rPr lang="ru-RU" sz="1800" dirty="0" smtClean="0"/>
            </a:br>
            <a:r>
              <a:rPr lang="ru-RU" sz="1800" dirty="0" smtClean="0"/>
              <a:t>по направлению «Профильное и профессиональное самоопределение школьников»</a:t>
            </a:r>
            <a:br>
              <a:rPr lang="ru-RU" sz="1800" dirty="0" smtClean="0"/>
            </a:br>
            <a:r>
              <a:rPr lang="ru-RU" sz="1800" dirty="0" smtClean="0"/>
              <a:t>МБОУ «</a:t>
            </a:r>
            <a:r>
              <a:rPr lang="ru-RU" sz="1800" dirty="0" err="1" smtClean="0"/>
              <a:t>Трудармейская</a:t>
            </a:r>
            <a:r>
              <a:rPr lang="ru-RU" sz="1800" dirty="0" smtClean="0"/>
              <a:t> средняя общеобразовательная школа» </a:t>
            </a:r>
            <a:r>
              <a:rPr lang="ru-RU" sz="1600" dirty="0" smtClean="0"/>
              <a:t/>
            </a:r>
            <a:br>
              <a:rPr lang="ru-RU" sz="1600" dirty="0" smtClean="0"/>
            </a:br>
            <a:endParaRPr lang="ru-RU" sz="1600" b="1" dirty="0">
              <a:solidFill>
                <a:schemeClr val="accent4">
                  <a:lumMod val="75000"/>
                </a:schemeClr>
              </a:solidFill>
            </a:endParaRPr>
          </a:p>
        </p:txBody>
      </p:sp>
      <p:sp>
        <p:nvSpPr>
          <p:cNvPr id="3" name="Subtitle 2"/>
          <p:cNvSpPr>
            <a:spLocks noGrp="1"/>
          </p:cNvSpPr>
          <p:nvPr>
            <p:ph type="subTitle" idx="1"/>
          </p:nvPr>
        </p:nvSpPr>
        <p:spPr>
          <a:xfrm>
            <a:off x="500034" y="3714752"/>
            <a:ext cx="6929486" cy="2000264"/>
          </a:xfrm>
        </p:spPr>
        <p:txBody>
          <a:bodyPr rtlCol="0">
            <a:noAutofit/>
          </a:bodyPr>
          <a:lstStyle/>
          <a:p>
            <a:r>
              <a:rPr lang="ru-RU" sz="2400" b="1" dirty="0" smtClean="0">
                <a:solidFill>
                  <a:schemeClr val="accent3">
                    <a:lumMod val="75000"/>
                  </a:schemeClr>
                </a:solidFill>
              </a:rPr>
              <a:t>Использование цифровой экспериментальной лаборатории в урочной и внеурочной деятельности обучающихся </a:t>
            </a:r>
          </a:p>
          <a:p>
            <a:r>
              <a:rPr lang="ru-RU" sz="2400" b="1" dirty="0" err="1" smtClean="0">
                <a:solidFill>
                  <a:schemeClr val="accent3">
                    <a:lumMod val="75000"/>
                  </a:schemeClr>
                </a:solidFill>
              </a:rPr>
              <a:t>физико</a:t>
            </a:r>
            <a:r>
              <a:rPr lang="ru-RU" sz="2400" b="1" dirty="0" smtClean="0">
                <a:solidFill>
                  <a:schemeClr val="accent3">
                    <a:lumMod val="75000"/>
                  </a:schemeClr>
                </a:solidFill>
              </a:rPr>
              <a:t> – математического профиля</a:t>
            </a:r>
          </a:p>
          <a:p>
            <a:pPr>
              <a:defRPr/>
            </a:pPr>
            <a:endParaRPr lang="ru-RU" sz="2000" dirty="0">
              <a:solidFill>
                <a:schemeClr val="bg2">
                  <a:lumMod val="25000"/>
                </a:schemeClr>
              </a:solidFill>
            </a:endParaRPr>
          </a:p>
        </p:txBody>
      </p:sp>
      <p:sp>
        <p:nvSpPr>
          <p:cNvPr id="4" name="Прямоугольник 3"/>
          <p:cNvSpPr/>
          <p:nvPr/>
        </p:nvSpPr>
        <p:spPr>
          <a:xfrm>
            <a:off x="357158" y="6215082"/>
            <a:ext cx="7358114" cy="369332"/>
          </a:xfrm>
          <a:prstGeom prst="rect">
            <a:avLst/>
          </a:prstGeom>
        </p:spPr>
        <p:txBody>
          <a:bodyPr wrap="square">
            <a:spAutoFit/>
          </a:bodyPr>
          <a:lstStyle/>
          <a:p>
            <a:r>
              <a:rPr lang="ru-RU" dirty="0" smtClean="0">
                <a:solidFill>
                  <a:schemeClr val="accent3">
                    <a:lumMod val="75000"/>
                  </a:schemeClr>
                </a:solidFill>
                <a:latin typeface="+mn-lt"/>
              </a:rPr>
              <a:t>2013 -2017 гг.</a:t>
            </a:r>
            <a:endParaRPr lang="ru-RU" dirty="0">
              <a:solidFill>
                <a:schemeClr val="accent3">
                  <a:lumMod val="75000"/>
                </a:schemeClr>
              </a:solidFill>
              <a:latin typeface="+mn-lt"/>
            </a:endParaRPr>
          </a:p>
        </p:txBody>
      </p:sp>
      <p:pic>
        <p:nvPicPr>
          <p:cNvPr id="5" name="Picture 8" descr="Для школы"/>
          <p:cNvPicPr>
            <a:picLocks noChangeAspect="1" noChangeArrowheads="1"/>
          </p:cNvPicPr>
          <p:nvPr/>
        </p:nvPicPr>
        <p:blipFill>
          <a:blip r:embed="rId3" cstate="print">
            <a:clrChange>
              <a:clrFrom>
                <a:srgbClr val="FFFFFF"/>
              </a:clrFrom>
              <a:clrTo>
                <a:srgbClr val="FFFFFF">
                  <a:alpha val="0"/>
                </a:srgbClr>
              </a:clrTo>
            </a:clrChange>
          </a:blip>
          <a:srcRect l="30717" t="10001" r="4338"/>
          <a:stretch>
            <a:fillRect/>
          </a:stretch>
        </p:blipFill>
        <p:spPr bwMode="auto">
          <a:xfrm>
            <a:off x="7000892" y="4857760"/>
            <a:ext cx="1987942" cy="1565292"/>
          </a:xfrm>
          <a:prstGeom prst="rect">
            <a:avLst/>
          </a:prstGeom>
          <a:noFill/>
          <a:ln w="28575" algn="ctr">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DSCN1554.JPG"/>
          <p:cNvPicPr>
            <a:picLocks noChangeAspect="1"/>
          </p:cNvPicPr>
          <p:nvPr/>
        </p:nvPicPr>
        <p:blipFill>
          <a:blip r:embed="rId2"/>
          <a:stretch>
            <a:fillRect/>
          </a:stretch>
        </p:blipFill>
        <p:spPr>
          <a:xfrm>
            <a:off x="571472" y="357166"/>
            <a:ext cx="8001056" cy="600079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PIC_1044.JPG"/>
          <p:cNvPicPr>
            <a:picLocks noChangeAspect="1"/>
          </p:cNvPicPr>
          <p:nvPr/>
        </p:nvPicPr>
        <p:blipFill>
          <a:blip r:embed="rId3" cstate="print"/>
          <a:stretch>
            <a:fillRect/>
          </a:stretch>
        </p:blipFill>
        <p:spPr>
          <a:xfrm>
            <a:off x="500034" y="928670"/>
            <a:ext cx="5357850" cy="3013791"/>
          </a:xfrm>
          <a:prstGeom prst="rect">
            <a:avLst/>
          </a:prstGeom>
          <a:ln>
            <a:noFill/>
          </a:ln>
          <a:effectLst>
            <a:softEdge rad="112500"/>
          </a:effectLst>
        </p:spPr>
      </p:pic>
      <p:pic>
        <p:nvPicPr>
          <p:cNvPr id="11" name="Рисунок 10" descr="PIC_1047.JPG"/>
          <p:cNvPicPr>
            <a:picLocks noChangeAspect="1"/>
          </p:cNvPicPr>
          <p:nvPr/>
        </p:nvPicPr>
        <p:blipFill>
          <a:blip r:embed="rId4" cstate="print"/>
          <a:stretch>
            <a:fillRect/>
          </a:stretch>
        </p:blipFill>
        <p:spPr>
          <a:xfrm>
            <a:off x="3833809" y="3786190"/>
            <a:ext cx="5111786" cy="2875379"/>
          </a:xfrm>
          <a:prstGeom prst="rect">
            <a:avLst/>
          </a:prstGeom>
          <a:ln>
            <a:noFill/>
          </a:ln>
          <a:effectLst>
            <a:softEdge rad="112500"/>
          </a:effectLst>
        </p:spPr>
      </p:pic>
      <p:sp>
        <p:nvSpPr>
          <p:cNvPr id="4" name="TextBox 3"/>
          <p:cNvSpPr txBox="1"/>
          <p:nvPr/>
        </p:nvSpPr>
        <p:spPr>
          <a:xfrm>
            <a:off x="1714480" y="500042"/>
            <a:ext cx="6143668" cy="369332"/>
          </a:xfrm>
          <a:prstGeom prst="rect">
            <a:avLst/>
          </a:prstGeom>
          <a:noFill/>
        </p:spPr>
        <p:txBody>
          <a:bodyPr wrap="square" rtlCol="0">
            <a:spAutoFit/>
          </a:bodyPr>
          <a:lstStyle/>
          <a:p>
            <a:r>
              <a:rPr lang="ru-RU" b="1" dirty="0" smtClean="0">
                <a:solidFill>
                  <a:schemeClr val="accent3">
                    <a:lumMod val="50000"/>
                  </a:schemeClr>
                </a:solidFill>
              </a:rPr>
              <a:t>Лабораторный практикум с использованием ЦЭО</a:t>
            </a:r>
            <a:endParaRPr lang="ru-RU"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PIC_1057.JPG"/>
          <p:cNvPicPr>
            <a:picLocks noChangeAspect="1"/>
          </p:cNvPicPr>
          <p:nvPr/>
        </p:nvPicPr>
        <p:blipFill>
          <a:blip r:embed="rId3" cstate="print"/>
          <a:srcRect l="9806" r="11638"/>
          <a:stretch>
            <a:fillRect/>
          </a:stretch>
        </p:blipFill>
        <p:spPr>
          <a:xfrm>
            <a:off x="428596" y="928670"/>
            <a:ext cx="4786346" cy="3427245"/>
          </a:xfrm>
          <a:prstGeom prst="rect">
            <a:avLst/>
          </a:prstGeom>
          <a:ln>
            <a:noFill/>
          </a:ln>
          <a:effectLst>
            <a:softEdge rad="112500"/>
          </a:effectLst>
        </p:spPr>
      </p:pic>
      <p:pic>
        <p:nvPicPr>
          <p:cNvPr id="3" name="Рисунок 2" descr="PIC_1055.JPG"/>
          <p:cNvPicPr>
            <a:picLocks noChangeAspect="1"/>
          </p:cNvPicPr>
          <p:nvPr/>
        </p:nvPicPr>
        <p:blipFill>
          <a:blip r:embed="rId4" cstate="print"/>
          <a:stretch>
            <a:fillRect/>
          </a:stretch>
        </p:blipFill>
        <p:spPr>
          <a:xfrm>
            <a:off x="4286248" y="3714752"/>
            <a:ext cx="4413283" cy="248247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4" name="TextBox 3"/>
          <p:cNvSpPr txBox="1"/>
          <p:nvPr/>
        </p:nvSpPr>
        <p:spPr>
          <a:xfrm>
            <a:off x="1714480" y="500042"/>
            <a:ext cx="6143668" cy="369332"/>
          </a:xfrm>
          <a:prstGeom prst="rect">
            <a:avLst/>
          </a:prstGeom>
          <a:noFill/>
        </p:spPr>
        <p:txBody>
          <a:bodyPr wrap="square" rtlCol="0">
            <a:spAutoFit/>
          </a:bodyPr>
          <a:lstStyle/>
          <a:p>
            <a:r>
              <a:rPr lang="ru-RU" b="1" dirty="0" smtClean="0">
                <a:solidFill>
                  <a:schemeClr val="accent3">
                    <a:lumMod val="50000"/>
                  </a:schemeClr>
                </a:solidFill>
              </a:rPr>
              <a:t>Лабораторный практикум с использованием ЦЭО</a:t>
            </a:r>
            <a:endParaRPr lang="ru-RU"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IC_1083.JPG"/>
          <p:cNvPicPr>
            <a:picLocks noChangeAspect="1"/>
          </p:cNvPicPr>
          <p:nvPr/>
        </p:nvPicPr>
        <p:blipFill>
          <a:blip r:embed="rId3" cstate="print"/>
          <a:stretch>
            <a:fillRect/>
          </a:stretch>
        </p:blipFill>
        <p:spPr>
          <a:xfrm>
            <a:off x="357157" y="1214422"/>
            <a:ext cx="5715039" cy="3214710"/>
          </a:xfrm>
          <a:prstGeom prst="rect">
            <a:avLst/>
          </a:prstGeom>
          <a:ln>
            <a:noFill/>
          </a:ln>
          <a:effectLst>
            <a:softEdge rad="112500"/>
          </a:effectLst>
        </p:spPr>
      </p:pic>
      <p:pic>
        <p:nvPicPr>
          <p:cNvPr id="3" name="Рисунок 2" descr="PIC_1080.JPG"/>
          <p:cNvPicPr>
            <a:picLocks noChangeAspect="1"/>
          </p:cNvPicPr>
          <p:nvPr/>
        </p:nvPicPr>
        <p:blipFill>
          <a:blip r:embed="rId4" cstate="print"/>
          <a:stretch>
            <a:fillRect/>
          </a:stretch>
        </p:blipFill>
        <p:spPr>
          <a:xfrm>
            <a:off x="4071934" y="3500438"/>
            <a:ext cx="4857784" cy="273250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5" name="TextBox 4"/>
          <p:cNvSpPr txBox="1"/>
          <p:nvPr/>
        </p:nvSpPr>
        <p:spPr>
          <a:xfrm>
            <a:off x="1714480" y="500042"/>
            <a:ext cx="6143668" cy="646331"/>
          </a:xfrm>
          <a:prstGeom prst="rect">
            <a:avLst/>
          </a:prstGeom>
          <a:noFill/>
        </p:spPr>
        <p:txBody>
          <a:bodyPr wrap="square" rtlCol="0">
            <a:spAutoFit/>
          </a:bodyPr>
          <a:lstStyle/>
          <a:p>
            <a:pPr algn="ctr"/>
            <a:r>
              <a:rPr lang="ru-RU" b="1" dirty="0" smtClean="0">
                <a:solidFill>
                  <a:schemeClr val="accent3">
                    <a:lumMod val="50000"/>
                  </a:schemeClr>
                </a:solidFill>
              </a:rPr>
              <a:t>Эксперимент по исследовательской работе с использованием ЦЭО</a:t>
            </a:r>
            <a:endParaRPr lang="ru-RU"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C_1085.JPG"/>
          <p:cNvPicPr>
            <a:picLocks noChangeAspect="1"/>
          </p:cNvPicPr>
          <p:nvPr/>
        </p:nvPicPr>
        <p:blipFill>
          <a:blip r:embed="rId2" cstate="print"/>
          <a:srcRect r="26829"/>
          <a:stretch>
            <a:fillRect/>
          </a:stretch>
        </p:blipFill>
        <p:spPr>
          <a:xfrm>
            <a:off x="357158" y="1142984"/>
            <a:ext cx="3902976" cy="3000396"/>
          </a:xfrm>
          <a:prstGeom prst="rect">
            <a:avLst/>
          </a:prstGeom>
          <a:ln>
            <a:noFill/>
          </a:ln>
          <a:effectLst>
            <a:softEdge rad="112500"/>
          </a:effectLst>
        </p:spPr>
      </p:pic>
      <p:pic>
        <p:nvPicPr>
          <p:cNvPr id="4" name="Рисунок 3" descr="PIC_1087.JPG"/>
          <p:cNvPicPr>
            <a:picLocks noChangeAspect="1"/>
          </p:cNvPicPr>
          <p:nvPr/>
        </p:nvPicPr>
        <p:blipFill>
          <a:blip r:embed="rId3" cstate="print"/>
          <a:stretch>
            <a:fillRect/>
          </a:stretch>
        </p:blipFill>
        <p:spPr>
          <a:xfrm>
            <a:off x="3714744" y="3500438"/>
            <a:ext cx="4699033" cy="264320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extBox 5"/>
          <p:cNvSpPr txBox="1"/>
          <p:nvPr/>
        </p:nvSpPr>
        <p:spPr>
          <a:xfrm>
            <a:off x="1714480" y="500042"/>
            <a:ext cx="6143668" cy="646331"/>
          </a:xfrm>
          <a:prstGeom prst="rect">
            <a:avLst/>
          </a:prstGeom>
          <a:noFill/>
        </p:spPr>
        <p:txBody>
          <a:bodyPr wrap="square" rtlCol="0">
            <a:spAutoFit/>
          </a:bodyPr>
          <a:lstStyle/>
          <a:p>
            <a:pPr algn="ctr"/>
            <a:r>
              <a:rPr lang="ru-RU" b="1" dirty="0" smtClean="0">
                <a:solidFill>
                  <a:schemeClr val="accent3">
                    <a:lumMod val="50000"/>
                  </a:schemeClr>
                </a:solidFill>
              </a:rPr>
              <a:t>Лабораторный практикум  во внеурочной деятельности с использованием ЦЭО</a:t>
            </a:r>
            <a:endParaRPr lang="ru-RU"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Рабочий стол\экг\20.03.2013\DSC02812.JPG"/>
          <p:cNvPicPr>
            <a:picLocks noChangeAspect="1" noChangeArrowheads="1"/>
          </p:cNvPicPr>
          <p:nvPr/>
        </p:nvPicPr>
        <p:blipFill>
          <a:blip r:embed="rId2" cstate="print"/>
          <a:srcRect/>
          <a:stretch>
            <a:fillRect/>
          </a:stretch>
        </p:blipFill>
        <p:spPr bwMode="auto">
          <a:xfrm>
            <a:off x="500034" y="357166"/>
            <a:ext cx="5112291" cy="3500462"/>
          </a:xfrm>
          <a:prstGeom prst="rect">
            <a:avLst/>
          </a:prstGeom>
          <a:ln>
            <a:noFill/>
          </a:ln>
          <a:effectLst>
            <a:softEdge rad="112500"/>
          </a:effectLst>
        </p:spPr>
      </p:pic>
      <p:pic>
        <p:nvPicPr>
          <p:cNvPr id="7" name="Picture 3" descr="C:\Documents and Settings\Admin\Рабочий стол\экг\20.03.2013\DSC02809.JPG"/>
          <p:cNvPicPr>
            <a:picLocks noChangeAspect="1" noChangeArrowheads="1"/>
          </p:cNvPicPr>
          <p:nvPr/>
        </p:nvPicPr>
        <p:blipFill>
          <a:blip r:embed="rId3"/>
          <a:srcRect/>
          <a:stretch>
            <a:fillRect/>
          </a:stretch>
        </p:blipFill>
        <p:spPr bwMode="auto">
          <a:xfrm>
            <a:off x="5929322" y="500042"/>
            <a:ext cx="2286016" cy="2905146"/>
          </a:xfrm>
          <a:prstGeom prst="rect">
            <a:avLst/>
          </a:prstGeom>
          <a:ln>
            <a:noFill/>
          </a:ln>
          <a:effectLst>
            <a:softEdge rad="112500"/>
          </a:effectLst>
        </p:spPr>
      </p:pic>
      <p:pic>
        <p:nvPicPr>
          <p:cNvPr id="8" name="Picture 9"/>
          <p:cNvPicPr>
            <a:picLocks noChangeAspect="1" noChangeArrowheads="1"/>
          </p:cNvPicPr>
          <p:nvPr/>
        </p:nvPicPr>
        <p:blipFill>
          <a:blip r:embed="rId4"/>
          <a:srcRect/>
          <a:stretch>
            <a:fillRect/>
          </a:stretch>
        </p:blipFill>
        <p:spPr bwMode="auto">
          <a:xfrm>
            <a:off x="214282" y="3857628"/>
            <a:ext cx="3145368" cy="2714644"/>
          </a:xfrm>
          <a:prstGeom prst="rect">
            <a:avLst/>
          </a:prstGeom>
          <a:noFill/>
          <a:ln w="9525">
            <a:solidFill>
              <a:schemeClr val="tx1"/>
            </a:solidFill>
            <a:miter lim="800000"/>
            <a:headEnd/>
            <a:tailEnd/>
          </a:ln>
        </p:spPr>
      </p:pic>
      <p:pic>
        <p:nvPicPr>
          <p:cNvPr id="9" name="Picture 8"/>
          <p:cNvPicPr>
            <a:picLocks noChangeAspect="1" noChangeArrowheads="1"/>
          </p:cNvPicPr>
          <p:nvPr/>
        </p:nvPicPr>
        <p:blipFill>
          <a:blip r:embed="rId5"/>
          <a:srcRect/>
          <a:stretch>
            <a:fillRect/>
          </a:stretch>
        </p:blipFill>
        <p:spPr bwMode="auto">
          <a:xfrm>
            <a:off x="3428992" y="3857628"/>
            <a:ext cx="3148987" cy="2714644"/>
          </a:xfrm>
          <a:prstGeom prst="rect">
            <a:avLst/>
          </a:prstGeom>
          <a:noFill/>
          <a:ln w="9525">
            <a:solidFill>
              <a:schemeClr val="tx1"/>
            </a:solidFill>
            <a:miter lim="800000"/>
            <a:headEnd/>
            <a:tailEnd/>
          </a:ln>
        </p:spPr>
      </p:pic>
      <p:sp>
        <p:nvSpPr>
          <p:cNvPr id="10" name="Заголовок 9"/>
          <p:cNvSpPr txBox="1">
            <a:spLocks/>
          </p:cNvSpPr>
          <p:nvPr/>
        </p:nvSpPr>
        <p:spPr>
          <a:xfrm>
            <a:off x="6500826" y="4143380"/>
            <a:ext cx="2643174" cy="1200329"/>
          </a:xfrm>
          <a:prstGeom prst="rect">
            <a:avLst/>
          </a:prstGeom>
        </p:spPr>
        <p:txBody>
          <a:bodyPr vert="horz" wrap="square" lIns="45720" rIns="45720" bIns="45720" anchor="b">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1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Образцы графиков, полученных при эксперименте:</a:t>
            </a:r>
            <a:r>
              <a:rPr kumimoji="0" lang="ru-RU" sz="24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
            </a:r>
            <a:br>
              <a:rPr kumimoji="0" lang="ru-RU" sz="24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br>
            <a:endParaRPr kumimoji="0" lang="ru-RU" sz="2400" b="1" i="0" u="none" strike="noStrike" kern="1200" cap="none" spc="0" normalizeH="0" baseline="0" noProof="0" dirty="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PIC_1275.JPG"/>
          <p:cNvPicPr>
            <a:picLocks noChangeAspect="1"/>
          </p:cNvPicPr>
          <p:nvPr/>
        </p:nvPicPr>
        <p:blipFill>
          <a:blip r:embed="rId2"/>
          <a:srcRect l="35156"/>
          <a:stretch>
            <a:fillRect/>
          </a:stretch>
        </p:blipFill>
        <p:spPr>
          <a:xfrm>
            <a:off x="1357290" y="1357298"/>
            <a:ext cx="6447595" cy="5072098"/>
          </a:xfrm>
          <a:prstGeom prst="rect">
            <a:avLst/>
          </a:prstGeom>
        </p:spPr>
      </p:pic>
      <p:sp>
        <p:nvSpPr>
          <p:cNvPr id="3" name="Прямоугольник 2"/>
          <p:cNvSpPr/>
          <p:nvPr/>
        </p:nvSpPr>
        <p:spPr>
          <a:xfrm>
            <a:off x="1571604" y="428604"/>
            <a:ext cx="6572296" cy="646331"/>
          </a:xfrm>
          <a:prstGeom prst="rect">
            <a:avLst/>
          </a:prstGeom>
        </p:spPr>
        <p:txBody>
          <a:bodyPr wrap="square">
            <a:spAutoFit/>
          </a:bodyPr>
          <a:lstStyle/>
          <a:p>
            <a:pPr algn="ctr">
              <a:spcAft>
                <a:spcPts val="0"/>
              </a:spcAft>
            </a:pPr>
            <a:r>
              <a:rPr lang="uk-UA" b="1" dirty="0" err="1" smtClean="0">
                <a:solidFill>
                  <a:schemeClr val="accent3">
                    <a:lumMod val="50000"/>
                  </a:schemeClr>
                </a:solidFill>
                <a:latin typeface="Times New Roman"/>
                <a:ea typeface="Times New Roman"/>
                <a:cs typeface="Times New Roman"/>
              </a:rPr>
              <a:t>Использование</a:t>
            </a:r>
            <a:r>
              <a:rPr lang="uk-UA" b="1" dirty="0" smtClean="0">
                <a:solidFill>
                  <a:schemeClr val="accent3">
                    <a:lumMod val="50000"/>
                  </a:schemeClr>
                </a:solidFill>
                <a:latin typeface="Times New Roman"/>
                <a:ea typeface="Times New Roman"/>
                <a:cs typeface="Times New Roman"/>
              </a:rPr>
              <a:t> цифрового </a:t>
            </a:r>
            <a:r>
              <a:rPr lang="uk-UA" b="1" dirty="0" err="1" smtClean="0">
                <a:solidFill>
                  <a:schemeClr val="accent3">
                    <a:lumMod val="50000"/>
                  </a:schemeClr>
                </a:solidFill>
                <a:latin typeface="Times New Roman"/>
                <a:ea typeface="Times New Roman"/>
                <a:cs typeface="Times New Roman"/>
              </a:rPr>
              <a:t>микроскопа</a:t>
            </a:r>
            <a:r>
              <a:rPr lang="uk-UA" b="1" dirty="0" smtClean="0">
                <a:solidFill>
                  <a:schemeClr val="accent3">
                    <a:lumMod val="50000"/>
                  </a:schemeClr>
                </a:solidFill>
                <a:latin typeface="Times New Roman"/>
                <a:ea typeface="Times New Roman"/>
                <a:cs typeface="Times New Roman"/>
              </a:rPr>
              <a:t> на </a:t>
            </a:r>
            <a:r>
              <a:rPr lang="uk-UA" b="1" dirty="0" err="1" smtClean="0">
                <a:solidFill>
                  <a:schemeClr val="accent3">
                    <a:lumMod val="50000"/>
                  </a:schemeClr>
                </a:solidFill>
                <a:latin typeface="Times New Roman"/>
                <a:ea typeface="Times New Roman"/>
                <a:cs typeface="Times New Roman"/>
              </a:rPr>
              <a:t>внеурочном</a:t>
            </a:r>
            <a:r>
              <a:rPr lang="uk-UA" b="1" dirty="0" smtClean="0">
                <a:solidFill>
                  <a:schemeClr val="accent3">
                    <a:lumMod val="50000"/>
                  </a:schemeClr>
                </a:solidFill>
                <a:latin typeface="Times New Roman"/>
                <a:ea typeface="Times New Roman"/>
                <a:cs typeface="Times New Roman"/>
              </a:rPr>
              <a:t>  </a:t>
            </a:r>
            <a:r>
              <a:rPr lang="uk-UA" b="1" dirty="0" err="1" smtClean="0">
                <a:solidFill>
                  <a:schemeClr val="accent3">
                    <a:lumMod val="50000"/>
                  </a:schemeClr>
                </a:solidFill>
                <a:latin typeface="Times New Roman"/>
                <a:ea typeface="Times New Roman"/>
                <a:cs typeface="Times New Roman"/>
              </a:rPr>
              <a:t>занятие</a:t>
            </a:r>
            <a:r>
              <a:rPr lang="uk-UA" b="1" dirty="0" smtClean="0">
                <a:solidFill>
                  <a:schemeClr val="accent3">
                    <a:lumMod val="50000"/>
                  </a:schemeClr>
                </a:solidFill>
                <a:latin typeface="Times New Roman"/>
                <a:ea typeface="Times New Roman"/>
                <a:cs typeface="Times New Roman"/>
              </a:rPr>
              <a:t> 7 </a:t>
            </a:r>
            <a:r>
              <a:rPr lang="uk-UA" b="1" dirty="0" err="1" smtClean="0">
                <a:solidFill>
                  <a:schemeClr val="accent3">
                    <a:lumMod val="50000"/>
                  </a:schemeClr>
                </a:solidFill>
                <a:latin typeface="Times New Roman"/>
                <a:ea typeface="Times New Roman"/>
                <a:cs typeface="Times New Roman"/>
              </a:rPr>
              <a:t>класс</a:t>
            </a:r>
            <a:endParaRPr lang="ru-RU" b="1" dirty="0">
              <a:solidFill>
                <a:schemeClr val="accent3">
                  <a:lumMod val="50000"/>
                </a:schemeClr>
              </a:solidFill>
              <a:latin typeface="Times New Roman"/>
              <a:ea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00034" y="500042"/>
            <a:ext cx="8229600" cy="1143000"/>
          </a:xfrm>
        </p:spPr>
        <p:txBody>
          <a:bodyPr>
            <a:normAutofit fontScale="90000"/>
          </a:bodyPr>
          <a:lstStyle/>
          <a:p>
            <a:r>
              <a:rPr lang="ru-RU" sz="2000" dirty="0"/>
              <a:t/>
            </a:r>
            <a:br>
              <a:rPr lang="ru-RU" sz="2000" dirty="0"/>
            </a:br>
            <a:r>
              <a:rPr lang="ru-RU" sz="2000" dirty="0" smtClean="0">
                <a:solidFill>
                  <a:schemeClr val="accent3">
                    <a:lumMod val="50000"/>
                  </a:schemeClr>
                </a:solidFill>
              </a:rPr>
              <a:t>Лабораторные </a:t>
            </a:r>
            <a:r>
              <a:rPr lang="ru-RU" sz="2000" dirty="0">
                <a:solidFill>
                  <a:schemeClr val="accent3">
                    <a:lumMod val="50000"/>
                  </a:schemeClr>
                </a:solidFill>
              </a:rPr>
              <a:t>работы</a:t>
            </a:r>
            <a:r>
              <a:rPr lang="ru-RU" sz="2000" dirty="0" smtClean="0">
                <a:solidFill>
                  <a:schemeClr val="accent3">
                    <a:lumMod val="50000"/>
                  </a:schemeClr>
                </a:solidFill>
              </a:rPr>
              <a:t>:</a:t>
            </a:r>
            <a:r>
              <a:rPr lang="ru-RU" sz="2000" dirty="0">
                <a:solidFill>
                  <a:schemeClr val="accent3">
                    <a:lumMod val="50000"/>
                  </a:schemeClr>
                </a:solidFill>
              </a:rPr>
              <a:t/>
            </a:r>
            <a:br>
              <a:rPr lang="ru-RU" sz="2000" dirty="0">
                <a:solidFill>
                  <a:schemeClr val="accent3">
                    <a:lumMod val="50000"/>
                  </a:schemeClr>
                </a:solidFill>
              </a:rPr>
            </a:br>
            <a:r>
              <a:rPr lang="ru-RU" sz="1800" dirty="0">
                <a:solidFill>
                  <a:schemeClr val="accent3">
                    <a:lumMod val="50000"/>
                  </a:schemeClr>
                </a:solidFill>
                <a:effectLst/>
                <a:latin typeface="Times New Roman" pitchFamily="18" charset="0"/>
              </a:rPr>
              <a:t>«Механическое движение, основные характеристики», «Взаимодействие тел», «Гидростатика», «Механическая работа и мощность» и «Методические рекомендации по применению цифрового микроскопа </a:t>
            </a:r>
            <a:r>
              <a:rPr lang="en-US" sz="1800" dirty="0">
                <a:solidFill>
                  <a:schemeClr val="accent3">
                    <a:lumMod val="50000"/>
                  </a:schemeClr>
                </a:solidFill>
                <a:effectLst/>
                <a:latin typeface="Times New Roman" pitchFamily="18" charset="0"/>
              </a:rPr>
              <a:t>QX</a:t>
            </a:r>
            <a:r>
              <a:rPr lang="ru-RU" sz="1800" dirty="0">
                <a:solidFill>
                  <a:schemeClr val="accent3">
                    <a:lumMod val="50000"/>
                  </a:schemeClr>
                </a:solidFill>
                <a:effectLst/>
                <a:latin typeface="Times New Roman" pitchFamily="18" charset="0"/>
              </a:rPr>
              <a:t>5»:</a:t>
            </a:r>
          </a:p>
        </p:txBody>
      </p:sp>
      <p:pic>
        <p:nvPicPr>
          <p:cNvPr id="14339" name="Picture 3" descr="IMG_0064"/>
          <p:cNvPicPr>
            <a:picLocks noGrp="1" noChangeAspect="1" noChangeArrowheads="1"/>
          </p:cNvPicPr>
          <p:nvPr>
            <p:ph sz="quarter" idx="1"/>
          </p:nvPr>
        </p:nvPicPr>
        <p:blipFill>
          <a:blip r:embed="rId2" cstate="print"/>
          <a:srcRect/>
          <a:stretch>
            <a:fillRect/>
          </a:stretch>
        </p:blipFill>
        <p:spPr>
          <a:xfrm>
            <a:off x="357158" y="4071942"/>
            <a:ext cx="2590800" cy="2189163"/>
          </a:xfrm>
          <a:prstGeom prst="rect">
            <a:avLst/>
          </a:prstGeom>
          <a:ln>
            <a:noFill/>
          </a:ln>
          <a:effectLst>
            <a:softEdge rad="112500"/>
          </a:effectLst>
        </p:spPr>
      </p:pic>
      <p:pic>
        <p:nvPicPr>
          <p:cNvPr id="14340" name="Picture 4" descr="IMG_0070"/>
          <p:cNvPicPr>
            <a:picLocks noGrp="1" noChangeAspect="1" noChangeArrowheads="1"/>
          </p:cNvPicPr>
          <p:nvPr>
            <p:ph sz="quarter" idx="2"/>
          </p:nvPr>
        </p:nvPicPr>
        <p:blipFill>
          <a:blip r:embed="rId3" cstate="print"/>
          <a:srcRect/>
          <a:stretch>
            <a:fillRect/>
          </a:stretch>
        </p:blipFill>
        <p:spPr>
          <a:xfrm>
            <a:off x="500034" y="1714488"/>
            <a:ext cx="2438400" cy="2189163"/>
          </a:xfrm>
          <a:prstGeom prst="rect">
            <a:avLst/>
          </a:prstGeom>
          <a:ln>
            <a:noFill/>
          </a:ln>
          <a:effectLst>
            <a:softEdge rad="112500"/>
          </a:effectLst>
        </p:spPr>
      </p:pic>
      <p:sp>
        <p:nvSpPr>
          <p:cNvPr id="14341" name="Rectangle 5"/>
          <p:cNvSpPr>
            <a:spLocks noGrp="1" noChangeArrowheads="1"/>
          </p:cNvSpPr>
          <p:nvPr>
            <p:ph type="body" sz="half" idx="3"/>
          </p:nvPr>
        </p:nvSpPr>
        <p:spPr>
          <a:xfrm>
            <a:off x="2857488" y="1643050"/>
            <a:ext cx="5715000" cy="4724400"/>
          </a:xfrm>
        </p:spPr>
        <p:txBody>
          <a:bodyPr/>
          <a:lstStyle/>
          <a:p>
            <a:pPr marL="533400" indent="-533400">
              <a:lnSpc>
                <a:spcPct val="80000"/>
              </a:lnSpc>
            </a:pPr>
            <a:r>
              <a:rPr lang="ru-RU" sz="1600" dirty="0">
                <a:solidFill>
                  <a:schemeClr val="accent3">
                    <a:lumMod val="75000"/>
                  </a:schemeClr>
                </a:solidFill>
                <a:effectLst/>
                <a:latin typeface="Times New Roman" pitchFamily="18" charset="0"/>
              </a:rPr>
              <a:t>измерение расстояния;</a:t>
            </a:r>
            <a:r>
              <a:rPr lang="en-US" sz="1600" dirty="0">
                <a:solidFill>
                  <a:schemeClr val="accent3">
                    <a:lumMod val="75000"/>
                  </a:schemeClr>
                </a:solidFill>
                <a:effectLst/>
                <a:latin typeface="Times New Roman" pitchFamily="18" charset="0"/>
              </a:rPr>
              <a:t> </a:t>
            </a:r>
          </a:p>
          <a:p>
            <a:pPr marL="533400" indent="-533400">
              <a:lnSpc>
                <a:spcPct val="80000"/>
              </a:lnSpc>
            </a:pPr>
            <a:r>
              <a:rPr lang="ru-RU" sz="1600" dirty="0">
                <a:solidFill>
                  <a:schemeClr val="accent3">
                    <a:lumMod val="75000"/>
                  </a:schemeClr>
                </a:solidFill>
                <a:effectLst/>
                <a:latin typeface="Times New Roman" pitchFamily="18" charset="0"/>
              </a:rPr>
              <a:t>исследование равномерного и прямолинейного движения тела;</a:t>
            </a:r>
          </a:p>
          <a:p>
            <a:pPr marL="533400" indent="-533400">
              <a:lnSpc>
                <a:spcPct val="80000"/>
              </a:lnSpc>
            </a:pPr>
            <a:r>
              <a:rPr lang="ru-RU" sz="1600" dirty="0">
                <a:solidFill>
                  <a:schemeClr val="accent3">
                    <a:lumMod val="75000"/>
                  </a:schemeClr>
                </a:solidFill>
                <a:effectLst/>
                <a:latin typeface="Times New Roman" pitchFamily="18" charset="0"/>
              </a:rPr>
              <a:t>нахождение скорости при равномерном  движении тела по горизонтальной поверхности </a:t>
            </a:r>
            <a:r>
              <a:rPr lang="ru-RU" sz="1600" dirty="0" err="1">
                <a:solidFill>
                  <a:schemeClr val="accent3">
                    <a:lumMod val="75000"/>
                  </a:schemeClr>
                </a:solidFill>
                <a:effectLst/>
                <a:latin typeface="Times New Roman" pitchFamily="18" charset="0"/>
              </a:rPr>
              <a:t>трибометра</a:t>
            </a:r>
            <a:r>
              <a:rPr lang="ru-RU" sz="1600" dirty="0">
                <a:solidFill>
                  <a:schemeClr val="accent3">
                    <a:lumMod val="75000"/>
                  </a:schemeClr>
                </a:solidFill>
                <a:effectLst/>
                <a:latin typeface="Times New Roman" pitchFamily="18" charset="0"/>
              </a:rPr>
              <a:t>;</a:t>
            </a:r>
          </a:p>
          <a:p>
            <a:pPr marL="533400" indent="-533400">
              <a:lnSpc>
                <a:spcPct val="80000"/>
              </a:lnSpc>
            </a:pPr>
            <a:r>
              <a:rPr lang="ru-RU" sz="1600" dirty="0">
                <a:solidFill>
                  <a:schemeClr val="accent3">
                    <a:lumMod val="75000"/>
                  </a:schemeClr>
                </a:solidFill>
                <a:effectLst/>
                <a:latin typeface="Times New Roman" pitchFamily="18" charset="0"/>
              </a:rPr>
              <a:t>исследование равноускоренного и прямолинейного движения тела при движении по горизонтальной поверхности (</a:t>
            </a:r>
            <a:r>
              <a:rPr lang="ru-RU" sz="1600" dirty="0" err="1">
                <a:solidFill>
                  <a:schemeClr val="accent3">
                    <a:lumMod val="75000"/>
                  </a:schemeClr>
                </a:solidFill>
                <a:effectLst/>
                <a:latin typeface="Times New Roman" pitchFamily="18" charset="0"/>
              </a:rPr>
              <a:t>трибометра</a:t>
            </a:r>
            <a:r>
              <a:rPr lang="ru-RU" sz="1600" dirty="0">
                <a:solidFill>
                  <a:schemeClr val="accent3">
                    <a:lumMod val="75000"/>
                  </a:schemeClr>
                </a:solidFill>
                <a:effectLst/>
                <a:latin typeface="Times New Roman" pitchFamily="18" charset="0"/>
              </a:rPr>
              <a:t>);</a:t>
            </a:r>
          </a:p>
          <a:p>
            <a:pPr marL="533400" indent="-533400">
              <a:lnSpc>
                <a:spcPct val="80000"/>
              </a:lnSpc>
            </a:pPr>
            <a:r>
              <a:rPr lang="ru-RU" sz="1600" dirty="0">
                <a:solidFill>
                  <a:schemeClr val="accent3">
                    <a:lumMod val="75000"/>
                  </a:schemeClr>
                </a:solidFill>
                <a:effectLst/>
                <a:latin typeface="Times New Roman" pitchFamily="18" charset="0"/>
              </a:rPr>
              <a:t>исследование равноускоренного и прямолинейного движения тела по наклонной плоскости. Построение графика пути от времени;</a:t>
            </a:r>
          </a:p>
          <a:p>
            <a:pPr marL="533400" indent="-533400">
              <a:lnSpc>
                <a:spcPct val="80000"/>
              </a:lnSpc>
            </a:pPr>
            <a:r>
              <a:rPr lang="ru-RU" sz="1600" dirty="0">
                <a:solidFill>
                  <a:schemeClr val="accent3">
                    <a:lumMod val="75000"/>
                  </a:schemeClr>
                </a:solidFill>
                <a:effectLst/>
                <a:latin typeface="Times New Roman" pitchFamily="18" charset="0"/>
              </a:rPr>
              <a:t>исследование равноускоренного и прямолинейного движения тела при движении по вертикали. Ускорение свободного падения;</a:t>
            </a:r>
          </a:p>
          <a:p>
            <a:pPr marL="533400" indent="-533400">
              <a:lnSpc>
                <a:spcPct val="80000"/>
              </a:lnSpc>
            </a:pPr>
            <a:r>
              <a:rPr lang="ru-RU" sz="1600" dirty="0">
                <a:solidFill>
                  <a:schemeClr val="accent3">
                    <a:lumMod val="75000"/>
                  </a:schemeClr>
                </a:solidFill>
                <a:effectLst/>
                <a:latin typeface="Times New Roman" pitchFamily="18" charset="0"/>
              </a:rPr>
              <a:t>исследование движения тела, подвешенного на пружине, с помощью датчика расстояния ЦЛ. Построение графика пути от времени.  Измерение периода механических колебаний при движении тела в вертикальной плоскости;</a:t>
            </a:r>
          </a:p>
          <a:p>
            <a:pPr marL="533400" indent="-533400">
              <a:lnSpc>
                <a:spcPct val="80000"/>
              </a:lnSpc>
            </a:pPr>
            <a:r>
              <a:rPr lang="ru-RU" sz="1600" dirty="0">
                <a:solidFill>
                  <a:schemeClr val="accent3">
                    <a:lumMod val="75000"/>
                  </a:schemeClr>
                </a:solidFill>
                <a:effectLst/>
                <a:latin typeface="Times New Roman" pitchFamily="18" charset="0"/>
              </a:rPr>
              <a:t>исследование зависимости силы тяжести от массы тела;</a:t>
            </a:r>
            <a:endParaRPr lang="en-US" sz="1600" dirty="0">
              <a:solidFill>
                <a:schemeClr val="accent3">
                  <a:lumMod val="75000"/>
                </a:schemeClr>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ru-RU" sz="2800" dirty="0"/>
              <a:t/>
            </a:r>
            <a:br>
              <a:rPr lang="ru-RU" sz="2800" dirty="0"/>
            </a:br>
            <a:endParaRPr lang="ru-RU" sz="2800" dirty="0"/>
          </a:p>
        </p:txBody>
      </p:sp>
      <p:sp>
        <p:nvSpPr>
          <p:cNvPr id="16387" name="Rectangle 3"/>
          <p:cNvSpPr>
            <a:spLocks noGrp="1" noChangeArrowheads="1"/>
          </p:cNvSpPr>
          <p:nvPr>
            <p:ph type="body" sz="half" idx="3"/>
          </p:nvPr>
        </p:nvSpPr>
        <p:spPr>
          <a:xfrm>
            <a:off x="3357554" y="1000108"/>
            <a:ext cx="5486400" cy="5410200"/>
          </a:xfrm>
        </p:spPr>
        <p:txBody>
          <a:bodyPr/>
          <a:lstStyle/>
          <a:p>
            <a:pPr>
              <a:lnSpc>
                <a:spcPct val="80000"/>
              </a:lnSpc>
            </a:pPr>
            <a:r>
              <a:rPr lang="ru-RU" sz="1600" dirty="0">
                <a:solidFill>
                  <a:schemeClr val="accent3">
                    <a:lumMod val="75000"/>
                  </a:schemeClr>
                </a:solidFill>
                <a:effectLst/>
                <a:latin typeface="Times New Roman" pitchFamily="18" charset="0"/>
              </a:rPr>
              <a:t>исследование зависимости силы тяжести от массы тела;</a:t>
            </a:r>
          </a:p>
          <a:p>
            <a:pPr>
              <a:lnSpc>
                <a:spcPct val="80000"/>
              </a:lnSpc>
            </a:pPr>
            <a:r>
              <a:rPr lang="ru-RU" sz="1600" dirty="0">
                <a:solidFill>
                  <a:schemeClr val="accent3">
                    <a:lumMod val="75000"/>
                  </a:schemeClr>
                </a:solidFill>
                <a:effectLst/>
                <a:latin typeface="Times New Roman" pitchFamily="18" charset="0"/>
              </a:rPr>
              <a:t>нахождение выталкивающей силы  (Архимеда), действующей на погруженное в жидкость тело. Исследование зависимости силы  Архимеда от плотности жидкости и объема тела;</a:t>
            </a:r>
          </a:p>
          <a:p>
            <a:pPr>
              <a:lnSpc>
                <a:spcPct val="80000"/>
              </a:lnSpc>
            </a:pPr>
            <a:r>
              <a:rPr lang="ru-RU" sz="1600" dirty="0">
                <a:solidFill>
                  <a:schemeClr val="accent3">
                    <a:lumMod val="75000"/>
                  </a:schemeClr>
                </a:solidFill>
                <a:effectLst/>
                <a:latin typeface="Times New Roman" pitchFamily="18" charset="0"/>
              </a:rPr>
              <a:t> измерение силы трения и определение коэффициента трения.  Исследование зависимости силы трения от: рода взаимодействующих поверхностей; площади взаимодействующих поверхностей; силы давления;</a:t>
            </a:r>
          </a:p>
          <a:p>
            <a:pPr>
              <a:lnSpc>
                <a:spcPct val="80000"/>
              </a:lnSpc>
            </a:pPr>
            <a:r>
              <a:rPr lang="ru-RU" sz="1600" dirty="0">
                <a:solidFill>
                  <a:schemeClr val="accent3">
                    <a:lumMod val="75000"/>
                  </a:schemeClr>
                </a:solidFill>
                <a:effectLst/>
                <a:latin typeface="Times New Roman" pitchFamily="18" charset="0"/>
              </a:rPr>
              <a:t> определение КПД при подъеме тела по наклонной плоскости;</a:t>
            </a:r>
          </a:p>
          <a:p>
            <a:pPr>
              <a:lnSpc>
                <a:spcPct val="80000"/>
              </a:lnSpc>
            </a:pPr>
            <a:r>
              <a:rPr lang="ru-RU" sz="1600" dirty="0">
                <a:solidFill>
                  <a:schemeClr val="accent3">
                    <a:lumMod val="75000"/>
                  </a:schemeClr>
                </a:solidFill>
                <a:effectLst/>
                <a:latin typeface="Times New Roman" pitchFamily="18" charset="0"/>
              </a:rPr>
              <a:t>исследование движения тела, подвешенного на пружине с помощью датчика силы ЦЛ. Построение графика пути от времени. Измерение периода механических колебаний при движении тела в вертикальной плоскости;</a:t>
            </a:r>
          </a:p>
          <a:p>
            <a:pPr>
              <a:lnSpc>
                <a:spcPct val="80000"/>
              </a:lnSpc>
            </a:pPr>
            <a:r>
              <a:rPr lang="ru-RU" sz="1600" dirty="0">
                <a:solidFill>
                  <a:schemeClr val="accent3">
                    <a:lumMod val="75000"/>
                  </a:schemeClr>
                </a:solidFill>
                <a:effectLst/>
                <a:latin typeface="Times New Roman" pitchFamily="18" charset="0"/>
              </a:rPr>
              <a:t>исследование движения тела, подвешенного на пружине, с помощью датчика расстояния и датчика силы ЦЛ. Построение графиков смешения и силы от времени;</a:t>
            </a:r>
          </a:p>
          <a:p>
            <a:pPr>
              <a:lnSpc>
                <a:spcPct val="80000"/>
              </a:lnSpc>
            </a:pPr>
            <a:r>
              <a:rPr lang="ru-RU" sz="1600" dirty="0">
                <a:solidFill>
                  <a:schemeClr val="accent3">
                    <a:lumMod val="75000"/>
                  </a:schemeClr>
                </a:solidFill>
                <a:effectLst/>
                <a:latin typeface="Times New Roman" pitchFamily="18" charset="0"/>
              </a:rPr>
              <a:t>измерение размеров малых тел с помощью цифрового микроскопа </a:t>
            </a:r>
            <a:r>
              <a:rPr lang="en-US" sz="1600" dirty="0">
                <a:solidFill>
                  <a:schemeClr val="accent3">
                    <a:lumMod val="75000"/>
                  </a:schemeClr>
                </a:solidFill>
                <a:effectLst/>
                <a:latin typeface="Times New Roman" pitchFamily="18" charset="0"/>
              </a:rPr>
              <a:t>QX</a:t>
            </a:r>
            <a:r>
              <a:rPr lang="ru-RU" sz="1600" dirty="0">
                <a:solidFill>
                  <a:schemeClr val="accent3">
                    <a:lumMod val="75000"/>
                  </a:schemeClr>
                </a:solidFill>
                <a:effectLst/>
                <a:latin typeface="Times New Roman" pitchFamily="18" charset="0"/>
              </a:rPr>
              <a:t>5. </a:t>
            </a:r>
          </a:p>
        </p:txBody>
      </p:sp>
      <p:pic>
        <p:nvPicPr>
          <p:cNvPr id="16390" name="Рисунок 92" descr="датчик1 001"/>
          <p:cNvPicPr>
            <a:picLocks noGrp="1" noChangeAspect="1" noChangeArrowheads="1"/>
          </p:cNvPicPr>
          <p:nvPr>
            <p:ph sz="quarter" idx="1"/>
          </p:nvPr>
        </p:nvPicPr>
        <p:blipFill>
          <a:blip r:embed="rId2"/>
          <a:srcRect/>
          <a:stretch>
            <a:fillRect/>
          </a:stretch>
        </p:blipFill>
        <p:spPr>
          <a:xfrm>
            <a:off x="428596" y="714356"/>
            <a:ext cx="2743200" cy="2189163"/>
          </a:xfrm>
          <a:prstGeom prst="rect">
            <a:avLst/>
          </a:prstGeom>
          <a:ln>
            <a:noFill/>
          </a:ln>
          <a:effectLst>
            <a:softEdge rad="112500"/>
          </a:effectLst>
        </p:spPr>
      </p:pic>
      <p:pic>
        <p:nvPicPr>
          <p:cNvPr id="16391" name="Рисунок 120" descr="IMG_0131"/>
          <p:cNvPicPr>
            <a:picLocks noGrp="1" noChangeAspect="1" noChangeArrowheads="1"/>
          </p:cNvPicPr>
          <p:nvPr>
            <p:ph sz="quarter" idx="2"/>
          </p:nvPr>
        </p:nvPicPr>
        <p:blipFill>
          <a:blip r:embed="rId3" cstate="print"/>
          <a:srcRect/>
          <a:stretch>
            <a:fillRect/>
          </a:stretch>
        </p:blipFill>
        <p:spPr>
          <a:xfrm>
            <a:off x="428596" y="3143248"/>
            <a:ext cx="2895600" cy="25495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r>
              <a:rPr lang="ru-RU" sz="2400" dirty="0"/>
              <a:t>Лабораторные работы</a:t>
            </a:r>
            <a:br>
              <a:rPr lang="ru-RU" sz="2400" dirty="0"/>
            </a:br>
            <a:r>
              <a:rPr lang="ru-RU" sz="2800" dirty="0" smtClean="0"/>
              <a:t> «</a:t>
            </a:r>
            <a:r>
              <a:rPr lang="ru-RU" sz="2000" dirty="0" smtClean="0"/>
              <a:t>Тепловые явления»</a:t>
            </a:r>
            <a:endParaRPr lang="ru-RU" sz="2800" dirty="0"/>
          </a:p>
        </p:txBody>
      </p:sp>
      <p:sp>
        <p:nvSpPr>
          <p:cNvPr id="18435" name="Rectangle 3"/>
          <p:cNvSpPr>
            <a:spLocks noGrp="1" noChangeArrowheads="1"/>
          </p:cNvSpPr>
          <p:nvPr>
            <p:ph type="body" sz="half" idx="1"/>
          </p:nvPr>
        </p:nvSpPr>
        <p:spPr>
          <a:xfrm>
            <a:off x="500034" y="1500174"/>
            <a:ext cx="4419600" cy="4530725"/>
          </a:xfrm>
        </p:spPr>
        <p:txBody>
          <a:bodyPr/>
          <a:lstStyle/>
          <a:p>
            <a:pPr>
              <a:lnSpc>
                <a:spcPct val="80000"/>
              </a:lnSpc>
            </a:pPr>
            <a:r>
              <a:rPr lang="ru-RU" sz="1800" dirty="0">
                <a:latin typeface="Times New Roman" pitchFamily="18" charset="0"/>
              </a:rPr>
              <a:t>исследование зависимости температуры тела от количества теплоты, переданного ему нагревателем (от времени нагревания);</a:t>
            </a:r>
          </a:p>
          <a:p>
            <a:pPr>
              <a:lnSpc>
                <a:spcPct val="80000"/>
              </a:lnSpc>
            </a:pPr>
            <a:r>
              <a:rPr lang="ru-RU" sz="1800" dirty="0">
                <a:latin typeface="Times New Roman" pitchFamily="18" charset="0"/>
              </a:rPr>
              <a:t>исследование зависимости температуры тела от времени охлаждения (от количества теплоты, переданного охладителю);</a:t>
            </a:r>
          </a:p>
          <a:p>
            <a:pPr>
              <a:lnSpc>
                <a:spcPct val="80000"/>
              </a:lnSpc>
            </a:pPr>
            <a:r>
              <a:rPr lang="ru-RU" sz="1800" dirty="0">
                <a:latin typeface="Times New Roman" pitchFamily="18" charset="0"/>
              </a:rPr>
              <a:t>сравнение количества теплоты при смешивании воды разной температуры;</a:t>
            </a:r>
          </a:p>
          <a:p>
            <a:pPr>
              <a:lnSpc>
                <a:spcPct val="80000"/>
              </a:lnSpc>
            </a:pPr>
            <a:r>
              <a:rPr lang="ru-RU" sz="1800" dirty="0">
                <a:latin typeface="Times New Roman" pitchFamily="18" charset="0"/>
              </a:rPr>
              <a:t>измерение удельной теплоемкости твердого тела;</a:t>
            </a:r>
          </a:p>
          <a:p>
            <a:pPr>
              <a:lnSpc>
                <a:spcPct val="80000"/>
              </a:lnSpc>
            </a:pPr>
            <a:r>
              <a:rPr lang="ru-RU" sz="1800" dirty="0">
                <a:latin typeface="Times New Roman" pitchFamily="18" charset="0"/>
              </a:rPr>
              <a:t>наблюдение за нагреванием и плавлением, экспериментальное определение  температуры плавления льда;</a:t>
            </a:r>
          </a:p>
          <a:p>
            <a:pPr>
              <a:lnSpc>
                <a:spcPct val="80000"/>
              </a:lnSpc>
            </a:pPr>
            <a:r>
              <a:rPr lang="ru-RU" sz="1800" dirty="0">
                <a:latin typeface="Times New Roman" pitchFamily="18" charset="0"/>
              </a:rPr>
              <a:t>исследование зависимости температуры кипения от примесей и рода жидкости;</a:t>
            </a:r>
          </a:p>
          <a:p>
            <a:pPr>
              <a:lnSpc>
                <a:spcPct val="80000"/>
              </a:lnSpc>
              <a:buFont typeface="Wingdings" pitchFamily="2" charset="2"/>
              <a:buNone/>
            </a:pPr>
            <a:endParaRPr lang="ru-RU" sz="1800" dirty="0"/>
          </a:p>
        </p:txBody>
      </p:sp>
      <p:pic>
        <p:nvPicPr>
          <p:cNvPr id="18439" name="Содержимое 5" descr="IMG_0153.jpg"/>
          <p:cNvPicPr>
            <a:picLocks noGrp="1" noChangeAspect="1"/>
          </p:cNvPicPr>
          <p:nvPr>
            <p:ph sz="quarter" idx="3"/>
          </p:nvPr>
        </p:nvPicPr>
        <p:blipFill>
          <a:blip r:embed="rId2"/>
          <a:srcRect/>
          <a:stretch>
            <a:fillRect/>
          </a:stretch>
        </p:blipFill>
        <p:spPr>
          <a:xfrm>
            <a:off x="5643570" y="3429000"/>
            <a:ext cx="2935288" cy="2362200"/>
          </a:xfrm>
          <a:noFill/>
          <a:ln/>
        </p:spPr>
      </p:pic>
      <p:pic>
        <p:nvPicPr>
          <p:cNvPr id="18446" name="Рисунок 27" descr="Копия IMG_0146"/>
          <p:cNvPicPr>
            <a:picLocks noGrp="1" noChangeAspect="1" noChangeArrowheads="1"/>
          </p:cNvPicPr>
          <p:nvPr>
            <p:ph sz="quarter" idx="2"/>
          </p:nvPr>
        </p:nvPicPr>
        <p:blipFill>
          <a:blip r:embed="rId3" cstate="print"/>
          <a:srcRect/>
          <a:stretch>
            <a:fillRect/>
          </a:stretch>
        </p:blipFill>
        <p:spPr>
          <a:xfrm>
            <a:off x="5715008" y="857232"/>
            <a:ext cx="2760663" cy="2189163"/>
          </a:xfrm>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785794"/>
            <a:ext cx="821537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lang="ru-RU" sz="1600" b="1" u="sng" dirty="0" smtClean="0">
                <a:solidFill>
                  <a:schemeClr val="accent3">
                    <a:lumMod val="75000"/>
                  </a:schemeClr>
                </a:solidFill>
                <a:latin typeface="Arial" pitchFamily="34" charset="0"/>
                <a:cs typeface="Arial" pitchFamily="34" charset="0"/>
              </a:rPr>
              <a:t>Научный руководитель (консультант) инновации:</a:t>
            </a:r>
            <a:r>
              <a:rPr lang="ru-RU" sz="1600" dirty="0" smtClean="0">
                <a:solidFill>
                  <a:schemeClr val="accent3">
                    <a:lumMod val="75000"/>
                  </a:schemeClr>
                </a:solidFill>
                <a:latin typeface="Arial" pitchFamily="34" charset="0"/>
                <a:cs typeface="Arial" pitchFamily="34" charset="0"/>
              </a:rPr>
              <a:t> </a:t>
            </a:r>
          </a:p>
          <a:p>
            <a:pPr lvl="0" algn="just"/>
            <a:r>
              <a:rPr lang="ru-RU" sz="1600" dirty="0" smtClean="0">
                <a:solidFill>
                  <a:schemeClr val="accent3">
                    <a:lumMod val="75000"/>
                  </a:schemeClr>
                </a:solidFill>
                <a:latin typeface="Arial" pitchFamily="34" charset="0"/>
                <a:cs typeface="Arial" pitchFamily="34" charset="0"/>
              </a:rPr>
              <a:t>Касаткина Наталья </a:t>
            </a:r>
            <a:r>
              <a:rPr lang="ru-RU" sz="1600" dirty="0" err="1" smtClean="0">
                <a:solidFill>
                  <a:schemeClr val="accent3">
                    <a:lumMod val="75000"/>
                  </a:schemeClr>
                </a:solidFill>
                <a:latin typeface="Arial" pitchFamily="34" charset="0"/>
                <a:cs typeface="Arial" pitchFamily="34" charset="0"/>
              </a:rPr>
              <a:t>Эмильевна</a:t>
            </a:r>
            <a:r>
              <a:rPr lang="ru-RU" sz="1600" dirty="0" smtClean="0">
                <a:solidFill>
                  <a:schemeClr val="accent3">
                    <a:lumMod val="75000"/>
                  </a:schemeClr>
                </a:solidFill>
                <a:latin typeface="Arial" pitchFamily="34" charset="0"/>
                <a:cs typeface="Arial" pitchFamily="34" charset="0"/>
              </a:rPr>
              <a:t>, доктор педагогических наук,</a:t>
            </a:r>
            <a:endParaRPr lang="ru-RU" sz="1600" b="1" u="sng" dirty="0" smtClean="0">
              <a:solidFill>
                <a:schemeClr val="accent3">
                  <a:lumMod val="75000"/>
                </a:schemeClr>
              </a:solidFill>
              <a:latin typeface="Arial" pitchFamily="34" charset="0"/>
              <a:cs typeface="Arial" pitchFamily="34" charset="0"/>
            </a:endParaRPr>
          </a:p>
          <a:p>
            <a:pPr lvl="0" algn="just"/>
            <a:r>
              <a:rPr kumimoji="0" lang="ru-RU" sz="1600" b="0" i="0" u="none" strike="noStrike" cap="none" normalizeH="0" baseline="0" dirty="0" smtClean="0">
                <a:ln>
                  <a:noFill/>
                </a:ln>
                <a:solidFill>
                  <a:schemeClr val="accent3">
                    <a:lumMod val="75000"/>
                  </a:schemeClr>
                </a:solidFill>
                <a:effectLst/>
                <a:latin typeface="Arial" pitchFamily="34" charset="0"/>
                <a:ea typeface="Times New Roman" pitchFamily="18" charset="0"/>
                <a:cs typeface="Arial" pitchFamily="34" charset="0"/>
              </a:rPr>
              <a:t>педагогических наук, профессор, академик МАН ВШ и АПСН, заведующая межвузовской кафедрой общей и вузовской педагогики </a:t>
            </a:r>
            <a:r>
              <a:rPr kumimoji="0" lang="ru-RU" sz="1600" b="0" i="0" u="none" strike="noStrike" cap="none" normalizeH="0" baseline="0" dirty="0" err="1" smtClean="0">
                <a:ln>
                  <a:noFill/>
                </a:ln>
                <a:solidFill>
                  <a:schemeClr val="accent3">
                    <a:lumMod val="75000"/>
                  </a:schemeClr>
                </a:solidFill>
                <a:effectLst/>
                <a:latin typeface="Arial" pitchFamily="34" charset="0"/>
                <a:ea typeface="Times New Roman" pitchFamily="18" charset="0"/>
                <a:cs typeface="Arial" pitchFamily="34" charset="0"/>
              </a:rPr>
              <a:t>КемГУ</a:t>
            </a:r>
            <a:r>
              <a:rPr kumimoji="0" lang="ru-RU" sz="1600" b="0" i="0" u="none" strike="noStrike" cap="none" normalizeH="0" baseline="0" dirty="0" smtClean="0">
                <a:ln>
                  <a:noFill/>
                </a:ln>
                <a:solidFill>
                  <a:schemeClr val="accent3">
                    <a:lumMod val="75000"/>
                  </a:schemeClr>
                </a:solidFill>
                <a:effectLst/>
                <a:latin typeface="Arial" pitchFamily="34" charset="0"/>
                <a:ea typeface="Times New Roman" pitchFamily="18" charset="0"/>
                <a:cs typeface="Arial" pitchFamily="34" charset="0"/>
              </a:rPr>
              <a:t>.</a:t>
            </a:r>
            <a:endParaRPr kumimoji="0" lang="ru-RU" sz="1600" b="0" i="0" u="none" strike="noStrike" cap="none" normalizeH="0" baseline="0" dirty="0" smtClean="0">
              <a:ln>
                <a:noFill/>
              </a:ln>
              <a:solidFill>
                <a:schemeClr val="accent3">
                  <a:lumMod val="75000"/>
                </a:schemeClr>
              </a:solidFill>
              <a:effectLst/>
              <a:latin typeface="Arial" pitchFamily="34" charset="0"/>
              <a:cs typeface="Arial" pitchFamily="34" charset="0"/>
            </a:endParaRPr>
          </a:p>
        </p:txBody>
      </p:sp>
      <p:sp>
        <p:nvSpPr>
          <p:cNvPr id="1026" name="Rectangle 2"/>
          <p:cNvSpPr>
            <a:spLocks noChangeArrowheads="1"/>
          </p:cNvSpPr>
          <p:nvPr/>
        </p:nvSpPr>
        <p:spPr bwMode="auto">
          <a:xfrm>
            <a:off x="500034" y="2714620"/>
            <a:ext cx="8072494"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accent3">
                    <a:lumMod val="75000"/>
                  </a:schemeClr>
                </a:solidFill>
                <a:effectLst/>
                <a:latin typeface="Arial" pitchFamily="34" charset="0"/>
                <a:ea typeface="Times New Roman" pitchFamily="18" charset="0"/>
                <a:cs typeface="Arial" pitchFamily="34" charset="0"/>
              </a:rPr>
              <a:t>Новизна </a:t>
            </a:r>
            <a:r>
              <a:rPr lang="ru-RU" sz="2000" b="1" dirty="0" smtClean="0">
                <a:solidFill>
                  <a:schemeClr val="accent3">
                    <a:lumMod val="75000"/>
                  </a:schemeClr>
                </a:solidFill>
                <a:latin typeface="Arial" pitchFamily="34" charset="0"/>
                <a:ea typeface="Times New Roman" pitchFamily="18" charset="0"/>
                <a:cs typeface="Arial" pitchFamily="34" charset="0"/>
              </a:rPr>
              <a:t>инновации</a:t>
            </a:r>
            <a:r>
              <a:rPr kumimoji="0" lang="ru-RU" sz="2000" b="1" i="0" u="none" strike="noStrike" cap="none" normalizeH="0" baseline="0" dirty="0" smtClean="0">
                <a:ln>
                  <a:noFill/>
                </a:ln>
                <a:solidFill>
                  <a:schemeClr val="accent3">
                    <a:lumMod val="75000"/>
                  </a:schemeClr>
                </a:solidFill>
                <a:effectLst/>
                <a:latin typeface="Arial" pitchFamily="34" charset="0"/>
                <a:ea typeface="Times New Roman" pitchFamily="18" charset="0"/>
                <a:cs typeface="Arial" pitchFamily="34" charset="0"/>
              </a:rPr>
              <a:t>  – существует противоречие между широчайшими информационно-коммуникационными возможностями образовательной</a:t>
            </a:r>
            <a:r>
              <a:rPr kumimoji="0" lang="ru-RU" sz="2000" b="1" i="0" u="none" strike="noStrike" cap="none" normalizeH="0" dirty="0" smtClean="0">
                <a:ln>
                  <a:noFill/>
                </a:ln>
                <a:solidFill>
                  <a:schemeClr val="accent3">
                    <a:lumMod val="75000"/>
                  </a:schemeClr>
                </a:solidFill>
                <a:effectLst/>
                <a:latin typeface="Arial" pitchFamily="34" charset="0"/>
                <a:ea typeface="Times New Roman" pitchFamily="18" charset="0"/>
                <a:cs typeface="Arial" pitchFamily="34" charset="0"/>
              </a:rPr>
              <a:t> деятельности </a:t>
            </a:r>
            <a:r>
              <a:rPr kumimoji="0" lang="ru-RU" sz="2000" b="1" i="0" u="none" strike="noStrike" cap="none" normalizeH="0" baseline="0" dirty="0" smtClean="0">
                <a:ln>
                  <a:noFill/>
                </a:ln>
                <a:solidFill>
                  <a:schemeClr val="accent3">
                    <a:lumMod val="75000"/>
                  </a:schemeClr>
                </a:solidFill>
                <a:effectLst/>
                <a:latin typeface="Arial" pitchFamily="34" charset="0"/>
                <a:ea typeface="Times New Roman" pitchFamily="18" charset="0"/>
                <a:cs typeface="Arial" pitchFamily="34" charset="0"/>
              </a:rPr>
              <a:t>и отсутствием педагогической технологии по применению этих возможностей</a:t>
            </a:r>
            <a:r>
              <a:rPr kumimoji="0" lang="ru-RU" sz="2000" b="0" i="0" u="none" strike="noStrike" cap="none" normalizeH="0" baseline="0" dirty="0" smtClean="0">
                <a:ln>
                  <a:noFill/>
                </a:ln>
                <a:solidFill>
                  <a:schemeClr val="accent3">
                    <a:lumMod val="75000"/>
                  </a:schemeClr>
                </a:solidFill>
                <a:effectLst/>
                <a:latin typeface="Arial" pitchFamily="34" charset="0"/>
                <a:ea typeface="Times New Roman" pitchFamily="18" charset="0"/>
                <a:cs typeface="Arial" pitchFamily="34" charset="0"/>
              </a:rPr>
              <a:t> с целью развития исследовательских и коммуникативных свойств обучаемых при выполнении УФЭ в общеобразовательной школе. </a:t>
            </a:r>
            <a:endParaRPr kumimoji="0" lang="ru-RU" sz="2000" b="0" i="0" u="none" strike="noStrike" cap="none" normalizeH="0" baseline="0" dirty="0" smtClean="0">
              <a:ln>
                <a:noFill/>
              </a:ln>
              <a:solidFill>
                <a:schemeClr val="accent3">
                  <a:lumMod val="75000"/>
                </a:schemeClr>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00034" y="500042"/>
            <a:ext cx="8229600" cy="635019"/>
          </a:xfrm>
        </p:spPr>
        <p:txBody>
          <a:bodyPr>
            <a:normAutofit fontScale="90000"/>
          </a:bodyPr>
          <a:lstStyle/>
          <a:p>
            <a:r>
              <a:rPr lang="ru-RU" sz="2400" dirty="0" smtClean="0"/>
              <a:t>Эксперименты по теме</a:t>
            </a:r>
            <a:r>
              <a:rPr lang="ru-RU" sz="2400" dirty="0"/>
              <a:t/>
            </a:r>
            <a:br>
              <a:rPr lang="ru-RU" sz="2400" dirty="0"/>
            </a:br>
            <a:r>
              <a:rPr lang="ru-RU" sz="2400" dirty="0" smtClean="0"/>
              <a:t>«</a:t>
            </a:r>
            <a:r>
              <a:rPr lang="ru-RU" sz="2000" dirty="0" smtClean="0"/>
              <a:t>Электрические явления»</a:t>
            </a:r>
            <a:endParaRPr lang="ru-RU" sz="2800" dirty="0"/>
          </a:p>
        </p:txBody>
      </p:sp>
      <p:sp>
        <p:nvSpPr>
          <p:cNvPr id="21507" name="Rectangle 3"/>
          <p:cNvSpPr>
            <a:spLocks noGrp="1" noChangeArrowheads="1"/>
          </p:cNvSpPr>
          <p:nvPr>
            <p:ph type="body" sz="half" idx="1"/>
          </p:nvPr>
        </p:nvSpPr>
        <p:spPr>
          <a:xfrm>
            <a:off x="500034" y="1428736"/>
            <a:ext cx="4038600" cy="4530725"/>
          </a:xfrm>
        </p:spPr>
        <p:txBody>
          <a:bodyPr/>
          <a:lstStyle/>
          <a:p>
            <a:pPr>
              <a:lnSpc>
                <a:spcPct val="80000"/>
              </a:lnSpc>
            </a:pPr>
            <a:r>
              <a:rPr lang="ru-RU" sz="2400" dirty="0">
                <a:effectLst/>
                <a:latin typeface="Times New Roman" pitchFamily="18" charset="0"/>
              </a:rPr>
              <a:t>измерение силы тока в электрической цепи;</a:t>
            </a:r>
          </a:p>
          <a:p>
            <a:pPr>
              <a:lnSpc>
                <a:spcPct val="80000"/>
              </a:lnSpc>
            </a:pPr>
            <a:r>
              <a:rPr lang="ru-RU" sz="2400" dirty="0">
                <a:effectLst/>
                <a:latin typeface="Times New Roman" pitchFamily="18" charset="0"/>
              </a:rPr>
              <a:t>измерение напряжения на различных участках электрической цепи;</a:t>
            </a:r>
          </a:p>
          <a:p>
            <a:pPr>
              <a:lnSpc>
                <a:spcPct val="80000"/>
              </a:lnSpc>
            </a:pPr>
            <a:r>
              <a:rPr lang="ru-RU" sz="2400" dirty="0">
                <a:effectLst/>
                <a:latin typeface="Times New Roman" pitchFamily="18" charset="0"/>
              </a:rPr>
              <a:t>регулирование силы тока реостатом;</a:t>
            </a:r>
          </a:p>
          <a:p>
            <a:pPr>
              <a:lnSpc>
                <a:spcPct val="80000"/>
              </a:lnSpc>
            </a:pPr>
            <a:r>
              <a:rPr lang="ru-RU" sz="2400" dirty="0">
                <a:effectLst/>
                <a:latin typeface="Times New Roman" pitchFamily="18" charset="0"/>
              </a:rPr>
              <a:t>измерение сопротивления проводника при помощи амперметра и вольтметра;</a:t>
            </a:r>
          </a:p>
          <a:p>
            <a:pPr>
              <a:lnSpc>
                <a:spcPct val="80000"/>
              </a:lnSpc>
            </a:pPr>
            <a:r>
              <a:rPr lang="ru-RU" sz="2400" dirty="0">
                <a:effectLst/>
                <a:latin typeface="Times New Roman" pitchFamily="18" charset="0"/>
              </a:rPr>
              <a:t>коэффициент полезного действия электрического двигателя.</a:t>
            </a:r>
          </a:p>
          <a:p>
            <a:pPr>
              <a:lnSpc>
                <a:spcPct val="80000"/>
              </a:lnSpc>
            </a:pPr>
            <a:endParaRPr lang="ru-RU" sz="1800" dirty="0">
              <a:effectLst/>
              <a:latin typeface="Times New Roman" pitchFamily="18" charset="0"/>
            </a:endParaRPr>
          </a:p>
          <a:p>
            <a:pPr>
              <a:lnSpc>
                <a:spcPct val="80000"/>
              </a:lnSpc>
            </a:pPr>
            <a:endParaRPr lang="ru-RU" sz="1800" dirty="0">
              <a:effectLst/>
              <a:latin typeface="Times New Roman" pitchFamily="18" charset="0"/>
            </a:endParaRPr>
          </a:p>
        </p:txBody>
      </p:sp>
      <p:pic>
        <p:nvPicPr>
          <p:cNvPr id="21510" name="Рисунок 66" descr="IMG_0173"/>
          <p:cNvPicPr>
            <a:picLocks noGrp="1" noChangeAspect="1" noChangeArrowheads="1"/>
          </p:cNvPicPr>
          <p:nvPr>
            <p:ph sz="quarter" idx="2"/>
          </p:nvPr>
        </p:nvPicPr>
        <p:blipFill>
          <a:blip r:embed="rId2"/>
          <a:srcRect/>
          <a:stretch>
            <a:fillRect/>
          </a:stretch>
        </p:blipFill>
        <p:spPr>
          <a:xfrm>
            <a:off x="5500694" y="571480"/>
            <a:ext cx="2903538" cy="2362200"/>
          </a:xfrm>
          <a:noFill/>
          <a:ln/>
        </p:spPr>
      </p:pic>
      <p:pic>
        <p:nvPicPr>
          <p:cNvPr id="21511" name="Рисунок 122" descr="IMG_0188"/>
          <p:cNvPicPr>
            <a:picLocks noGrp="1" noChangeAspect="1" noChangeArrowheads="1"/>
          </p:cNvPicPr>
          <p:nvPr>
            <p:ph sz="quarter" idx="3"/>
          </p:nvPr>
        </p:nvPicPr>
        <p:blipFill>
          <a:blip r:embed="rId3" cstate="print"/>
          <a:srcRect/>
          <a:stretch>
            <a:fillRect/>
          </a:stretch>
        </p:blipFill>
        <p:spPr>
          <a:xfrm>
            <a:off x="5143504" y="3071810"/>
            <a:ext cx="3454400" cy="2687637"/>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sz="half" idx="2"/>
          </p:nvPr>
        </p:nvSpPr>
        <p:spPr>
          <a:xfrm>
            <a:off x="3657600" y="1219200"/>
            <a:ext cx="4953000" cy="5105400"/>
          </a:xfrm>
        </p:spPr>
        <p:txBody>
          <a:bodyPr>
            <a:normAutofit lnSpcReduction="10000"/>
          </a:bodyPr>
          <a:lstStyle/>
          <a:p>
            <a:pPr>
              <a:lnSpc>
                <a:spcPct val="80000"/>
              </a:lnSpc>
              <a:buFont typeface="Wingdings" pitchFamily="2" charset="2"/>
              <a:buNone/>
            </a:pPr>
            <a:endParaRPr lang="ru-RU" sz="1600" dirty="0">
              <a:solidFill>
                <a:schemeClr val="accent3">
                  <a:lumMod val="75000"/>
                </a:schemeClr>
              </a:solidFill>
              <a:effectLst/>
              <a:latin typeface="Times New Roman" pitchFamily="18" charset="0"/>
            </a:endParaRPr>
          </a:p>
          <a:p>
            <a:pPr algn="just">
              <a:lnSpc>
                <a:spcPct val="80000"/>
              </a:lnSpc>
            </a:pPr>
            <a:r>
              <a:rPr lang="ru-RU" sz="2000" dirty="0">
                <a:solidFill>
                  <a:schemeClr val="accent3">
                    <a:lumMod val="75000"/>
                  </a:schemeClr>
                </a:solidFill>
                <a:effectLst/>
              </a:rPr>
              <a:t>пройти начальный этап знакомства с функциями цифровой лаборатории;</a:t>
            </a:r>
          </a:p>
          <a:p>
            <a:pPr algn="just">
              <a:lnSpc>
                <a:spcPct val="80000"/>
              </a:lnSpc>
            </a:pPr>
            <a:r>
              <a:rPr lang="ru-RU" sz="2000" dirty="0">
                <a:solidFill>
                  <a:schemeClr val="accent3">
                    <a:lumMod val="75000"/>
                  </a:schemeClr>
                </a:solidFill>
                <a:effectLst/>
              </a:rPr>
              <a:t>выполнить простые наблюдения и измерения при проведении натурного эксперимента, которые потребуются учащимся для дальнейших исследований в физике и других естественных науках;</a:t>
            </a:r>
          </a:p>
          <a:p>
            <a:pPr algn="just">
              <a:lnSpc>
                <a:spcPct val="80000"/>
              </a:lnSpc>
            </a:pPr>
            <a:r>
              <a:rPr lang="ru-RU" sz="2000" dirty="0">
                <a:solidFill>
                  <a:schemeClr val="accent3">
                    <a:lumMod val="75000"/>
                  </a:schemeClr>
                </a:solidFill>
                <a:effectLst/>
              </a:rPr>
              <a:t>расширить знания учащихся в области физики, информатики и информационных технологий;</a:t>
            </a:r>
          </a:p>
          <a:p>
            <a:pPr algn="just">
              <a:lnSpc>
                <a:spcPct val="80000"/>
              </a:lnSpc>
            </a:pPr>
            <a:r>
              <a:rPr lang="ru-RU" sz="2000" dirty="0">
                <a:solidFill>
                  <a:schemeClr val="accent3">
                    <a:lumMod val="75000"/>
                  </a:schemeClr>
                </a:solidFill>
                <a:effectLst/>
              </a:rPr>
              <a:t>научить применять современные  информационные технологии для обработки результатов физического эксперимента, использовать полученные знания в повседневной жизни.</a:t>
            </a:r>
          </a:p>
          <a:p>
            <a:pPr algn="just">
              <a:lnSpc>
                <a:spcPct val="80000"/>
              </a:lnSpc>
              <a:buFont typeface="Wingdings" pitchFamily="2" charset="2"/>
              <a:buNone/>
            </a:pPr>
            <a:endParaRPr lang="ru-RU" sz="2000" dirty="0">
              <a:solidFill>
                <a:schemeClr val="accent3">
                  <a:lumMod val="75000"/>
                </a:schemeClr>
              </a:solidFill>
              <a:effectLst/>
            </a:endParaRPr>
          </a:p>
        </p:txBody>
      </p:sp>
      <p:pic>
        <p:nvPicPr>
          <p:cNvPr id="19459" name="Picture 3" descr="Архимед 4поколение 003"/>
          <p:cNvPicPr>
            <a:picLocks noGrp="1" noChangeAspect="1" noChangeArrowheads="1"/>
          </p:cNvPicPr>
          <p:nvPr>
            <p:ph sz="half" idx="1"/>
          </p:nvPr>
        </p:nvPicPr>
        <p:blipFill>
          <a:blip r:embed="rId2" cstate="print"/>
          <a:srcRect/>
          <a:stretch>
            <a:fillRect/>
          </a:stretch>
        </p:blipFill>
        <p:spPr>
          <a:xfrm>
            <a:off x="500034" y="1285860"/>
            <a:ext cx="3208301" cy="3267084"/>
          </a:xfrm>
          <a:prstGeom prst="rect">
            <a:avLst/>
          </a:prstGeom>
          <a:ln>
            <a:noFill/>
          </a:ln>
          <a:effectLst>
            <a:softEdge rad="112500"/>
          </a:effectLst>
        </p:spPr>
      </p:pic>
      <p:sp>
        <p:nvSpPr>
          <p:cNvPr id="19460" name="Rectangle 4"/>
          <p:cNvSpPr>
            <a:spLocks noGrp="1" noChangeArrowheads="1"/>
          </p:cNvSpPr>
          <p:nvPr>
            <p:ph type="title"/>
          </p:nvPr>
        </p:nvSpPr>
        <p:spPr>
          <a:xfrm>
            <a:off x="500034" y="0"/>
            <a:ext cx="8229600" cy="1143000"/>
          </a:xfrm>
        </p:spPr>
        <p:txBody>
          <a:bodyPr>
            <a:normAutofit/>
          </a:bodyPr>
          <a:lstStyle/>
          <a:p>
            <a:pPr algn="ctr"/>
            <a:r>
              <a:rPr lang="ru-RU" sz="2400" dirty="0" smtClean="0">
                <a:solidFill>
                  <a:schemeClr val="accent3">
                    <a:lumMod val="50000"/>
                  </a:schemeClr>
                </a:solidFill>
                <a:effectLst/>
                <a:latin typeface="Times New Roman" pitchFamily="18" charset="0"/>
              </a:rPr>
              <a:t>Лабораторные работы с использованием цифрового экспериментального оборудования </a:t>
            </a:r>
            <a:r>
              <a:rPr lang="ru-RU" sz="2400" dirty="0">
                <a:solidFill>
                  <a:schemeClr val="accent3">
                    <a:lumMod val="50000"/>
                  </a:schemeClr>
                </a:solidFill>
                <a:effectLst/>
                <a:latin typeface="Times New Roman" pitchFamily="18" charset="0"/>
              </a:rPr>
              <a:t>позволяют:</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a:bodyPr>
          <a:lstStyle/>
          <a:p>
            <a:r>
              <a:rPr lang="ru-RU" sz="2400" dirty="0" smtClean="0">
                <a:solidFill>
                  <a:schemeClr val="accent3">
                    <a:lumMod val="75000"/>
                  </a:schemeClr>
                </a:solidFill>
              </a:rPr>
              <a:t>Награды и достижения</a:t>
            </a:r>
            <a:endParaRPr lang="ru-RU" sz="2400" dirty="0">
              <a:solidFill>
                <a:schemeClr val="accent3">
                  <a:lumMod val="75000"/>
                </a:schemeClr>
              </a:solidFill>
            </a:endParaRPr>
          </a:p>
        </p:txBody>
      </p:sp>
      <p:sp>
        <p:nvSpPr>
          <p:cNvPr id="1025" name="Rectangle 1"/>
          <p:cNvSpPr>
            <a:spLocks noChangeArrowheads="1"/>
          </p:cNvSpPr>
          <p:nvPr/>
        </p:nvSpPr>
        <p:spPr bwMode="auto">
          <a:xfrm>
            <a:off x="428596" y="1285860"/>
            <a:ext cx="828680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Областной грант в конкурсе Лучших программ развития общеобразовательных учреждений, 2012 г..</a:t>
            </a:r>
            <a:endParaRPr kumimoji="0" lang="ru-RU" i="0" u="none" strike="noStrike" cap="none" normalizeH="0" baseline="0" dirty="0" smtClean="0">
              <a:ln>
                <a:noFill/>
              </a:ln>
              <a:solidFill>
                <a:schemeClr val="accent3">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Присвоение статуса региональной инновационной площадки по направлению «Профильное и профессиональное самоопределение школьников, решение </a:t>
            </a:r>
            <a:r>
              <a:rPr kumimoji="0" lang="ru-RU" i="0" u="none" strike="noStrike" cap="none" normalizeH="0" baseline="0" dirty="0" err="1" smtClean="0">
                <a:ln>
                  <a:noFill/>
                </a:ln>
                <a:solidFill>
                  <a:schemeClr val="accent3">
                    <a:lumMod val="50000"/>
                  </a:schemeClr>
                </a:solidFill>
                <a:effectLst/>
                <a:latin typeface="Arial" pitchFamily="34" charset="0"/>
                <a:ea typeface="Times New Roman" pitchFamily="18" charset="0"/>
                <a:cs typeface="Arial" pitchFamily="34" charset="0"/>
              </a:rPr>
              <a:t>ДОиН</a:t>
            </a: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и КО от 03.04.2013 г..</a:t>
            </a:r>
            <a:endParaRPr kumimoji="0" lang="ru-RU" i="0" u="none" strike="noStrike" cap="none" normalizeH="0" baseline="0" dirty="0" smtClean="0">
              <a:ln>
                <a:noFill/>
              </a:ln>
              <a:solidFill>
                <a:schemeClr val="accent3">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Сертификат на ресурсное оснащение по губернаторской программе модернизации системы образования Кемеровской области, 2014.</a:t>
            </a:r>
            <a:endParaRPr kumimoji="0" lang="ru-RU" i="0" u="none" strike="noStrike" cap="none" normalizeH="0" baseline="0" dirty="0" smtClean="0">
              <a:ln>
                <a:noFill/>
              </a:ln>
              <a:solidFill>
                <a:schemeClr val="accent3">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Областная научно – практическая конференция «Диалог - 2014» </a:t>
            </a:r>
            <a:r>
              <a:rPr kumimoji="0" lang="ru-RU" i="0" u="none" strike="noStrike" cap="none" normalizeH="0" baseline="0" dirty="0" err="1" smtClean="0">
                <a:ln>
                  <a:noFill/>
                </a:ln>
                <a:solidFill>
                  <a:schemeClr val="accent3">
                    <a:lumMod val="50000"/>
                  </a:schemeClr>
                </a:solidFill>
                <a:effectLst/>
                <a:latin typeface="Arial" pitchFamily="34" charset="0"/>
                <a:ea typeface="Times New Roman" pitchFamily="18" charset="0"/>
                <a:cs typeface="Arial" pitchFamily="34" charset="0"/>
              </a:rPr>
              <a:t>КемГУ</a:t>
            </a: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(3 место).</a:t>
            </a:r>
            <a:endParaRPr kumimoji="0" lang="ru-RU" i="0" u="none" strike="noStrike" cap="none" normalizeH="0" baseline="0" dirty="0" smtClean="0">
              <a:ln>
                <a:noFill/>
              </a:ln>
              <a:solidFill>
                <a:schemeClr val="accent3">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Презентация опыта работы на Всероссийской научно-практической конференции «Профильное и профессиональное самоопределении учащихся и молодежи» с темой </a:t>
            </a:r>
            <a:r>
              <a:rPr kumimoji="0" lang="ru-RU" i="0" u="none" strike="noStrike" cap="none" normalizeH="0" baseline="0" dirty="0" smtClean="0">
                <a:ln>
                  <a:noFill/>
                </a:ln>
                <a:solidFill>
                  <a:schemeClr val="accent3">
                    <a:lumMod val="50000"/>
                  </a:schemeClr>
                </a:solidFill>
                <a:effectLst/>
                <a:latin typeface="Arial" pitchFamily="34" charset="0"/>
                <a:ea typeface="Andale Sans UI"/>
                <a:cs typeface="Arial" pitchFamily="34" charset="0"/>
              </a:rPr>
              <a:t>«</a:t>
            </a:r>
            <a:r>
              <a:rPr kumimoji="0" lang="ru-RU" i="0" u="none" strike="noStrike" cap="none" normalizeH="0" baseline="0" dirty="0" err="1" smtClean="0">
                <a:ln>
                  <a:noFill/>
                </a:ln>
                <a:solidFill>
                  <a:schemeClr val="accent3">
                    <a:lumMod val="50000"/>
                  </a:schemeClr>
                </a:solidFill>
                <a:effectLst/>
                <a:latin typeface="Arial" pitchFamily="34" charset="0"/>
                <a:ea typeface="Andale Sans UI"/>
                <a:cs typeface="Arial" pitchFamily="34" charset="0"/>
              </a:rPr>
              <a:t>Практико</a:t>
            </a:r>
            <a:r>
              <a:rPr kumimoji="0" lang="ru-RU" i="0" u="none" strike="noStrike" cap="none" normalizeH="0" baseline="0" dirty="0" smtClean="0">
                <a:ln>
                  <a:noFill/>
                </a:ln>
                <a:solidFill>
                  <a:schemeClr val="accent3">
                    <a:lumMod val="50000"/>
                  </a:schemeClr>
                </a:solidFill>
                <a:effectLst/>
                <a:latin typeface="Arial" pitchFamily="34" charset="0"/>
                <a:ea typeface="Andale Sans UI"/>
                <a:cs typeface="Arial" pitchFamily="34" charset="0"/>
              </a:rPr>
              <a:t> – ориентированная исследовательская и проектная деятельность обучающихся, как условие профессионального самоопределения».</a:t>
            </a: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a:t>
            </a:r>
            <a:r>
              <a:rPr kumimoji="0" lang="ru-RU" i="0" u="none" strike="noStrike" cap="none" normalizeH="0" baseline="0" dirty="0" err="1" smtClean="0">
                <a:ln>
                  <a:noFill/>
                </a:ln>
                <a:solidFill>
                  <a:schemeClr val="accent3">
                    <a:lumMod val="50000"/>
                  </a:schemeClr>
                </a:solidFill>
                <a:effectLst/>
                <a:latin typeface="Arial" pitchFamily="34" charset="0"/>
                <a:ea typeface="Times New Roman" pitchFamily="18" charset="0"/>
                <a:cs typeface="Arial" pitchFamily="34" charset="0"/>
              </a:rPr>
              <a:t>Генер</a:t>
            </a:r>
            <a:r>
              <a:rPr kumimoji="0" lang="ru-RU" i="0" u="none" strike="noStrike" cap="none" normalizeH="0" baseline="0" dirty="0" smtClean="0">
                <a:ln>
                  <a:noFill/>
                </a:ln>
                <a:solidFill>
                  <a:schemeClr val="accent3">
                    <a:lumMod val="50000"/>
                  </a:schemeClr>
                </a:solidFill>
                <a:effectLst/>
                <a:latin typeface="Arial" pitchFamily="34" charset="0"/>
                <a:ea typeface="Times New Roman" pitchFamily="18" charset="0"/>
                <a:cs typeface="Arial" pitchFamily="34" charset="0"/>
              </a:rPr>
              <a:t> Е.В., зам. директора по НМР), октябрь, 2013.</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lang="ru-RU" dirty="0" smtClean="0">
                <a:solidFill>
                  <a:schemeClr val="accent3">
                    <a:lumMod val="50000"/>
                  </a:schemeClr>
                </a:solidFill>
                <a:latin typeface="Arial" pitchFamily="34" charset="0"/>
                <a:cs typeface="Arial" pitchFamily="34" charset="0"/>
              </a:rPr>
              <a:t> Золотая медаль Кузбасского образовательного форума в конкурсе «Инновации в образовании», 2015 г.</a:t>
            </a:r>
            <a:endParaRPr kumimoji="0" lang="ru-RU" i="0" u="none" strike="noStrike" cap="none" normalizeH="0" baseline="0" dirty="0" smtClean="0">
              <a:ln>
                <a:noFill/>
              </a:ln>
              <a:solidFill>
                <a:schemeClr val="accent3">
                  <a:lumMod val="50000"/>
                </a:schemeClr>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subTitle" idx="1"/>
          </p:nvPr>
        </p:nvSpPr>
        <p:spPr>
          <a:xfrm>
            <a:off x="2357422" y="3857628"/>
            <a:ext cx="6400800" cy="1752600"/>
          </a:xfrm>
        </p:spPr>
        <p:txBody>
          <a:bodyPr>
            <a:normAutofit/>
          </a:bodyPr>
          <a:lstStyle/>
          <a:p>
            <a:r>
              <a:rPr lang="ru-RU" sz="3600" dirty="0" smtClean="0">
                <a:solidFill>
                  <a:schemeClr val="accent3">
                    <a:lumMod val="50000"/>
                  </a:schemeClr>
                </a:solidFill>
              </a:rPr>
              <a:t>БЛАГОДАРИМ ЗА ВНИМАНИЕ!</a:t>
            </a:r>
          </a:p>
          <a:p>
            <a:endParaRPr lang="ru-RU" sz="4000" dirty="0"/>
          </a:p>
        </p:txBody>
      </p:sp>
      <p:sp>
        <p:nvSpPr>
          <p:cNvPr id="5" name="Text Box 20"/>
          <p:cNvSpPr txBox="1">
            <a:spLocks noChangeArrowheads="1"/>
          </p:cNvSpPr>
          <p:nvPr/>
        </p:nvSpPr>
        <p:spPr bwMode="auto">
          <a:xfrm>
            <a:off x="357158" y="4857760"/>
            <a:ext cx="4213225" cy="523220"/>
          </a:xfrm>
          <a:prstGeom prst="rect">
            <a:avLst/>
          </a:prstGeom>
          <a:noFill/>
          <a:ln w="9525">
            <a:noFill/>
            <a:miter lim="800000"/>
            <a:headEnd/>
            <a:tailEnd/>
          </a:ln>
          <a:effectLst/>
        </p:spPr>
        <p:txBody>
          <a:bodyPr>
            <a:spAutoFit/>
          </a:bodyPr>
          <a:lstStyle/>
          <a:p>
            <a:pPr algn="ctr">
              <a:spcBef>
                <a:spcPct val="50000"/>
              </a:spcBef>
            </a:pPr>
            <a:r>
              <a:rPr lang="en-US" sz="2800" b="1" dirty="0">
                <a:solidFill>
                  <a:srgbClr val="336699"/>
                </a:solidFill>
              </a:rPr>
              <a:t>www.trud-prk.narod.ru</a:t>
            </a:r>
            <a:endParaRPr lang="ru-RU" sz="2800" b="1" dirty="0">
              <a:solidFill>
                <a:srgbClr val="336699"/>
              </a:solidFill>
            </a:endParaRPr>
          </a:p>
        </p:txBody>
      </p:sp>
      <p:sp>
        <p:nvSpPr>
          <p:cNvPr id="7" name="Прямоугольник 6"/>
          <p:cNvSpPr/>
          <p:nvPr/>
        </p:nvSpPr>
        <p:spPr>
          <a:xfrm>
            <a:off x="571472" y="5572140"/>
            <a:ext cx="3921266" cy="400110"/>
          </a:xfrm>
          <a:prstGeom prst="rect">
            <a:avLst/>
          </a:prstGeom>
        </p:spPr>
        <p:txBody>
          <a:bodyPr wrap="none">
            <a:spAutoFit/>
          </a:bodyPr>
          <a:lstStyle/>
          <a:p>
            <a:pPr>
              <a:spcBef>
                <a:spcPct val="50000"/>
              </a:spcBef>
            </a:pPr>
            <a:r>
              <a:rPr lang="ru-RU" sz="2000" b="1" dirty="0" smtClean="0">
                <a:solidFill>
                  <a:srgbClr val="336699"/>
                </a:solidFill>
              </a:rPr>
              <a:t>Е</a:t>
            </a:r>
            <a:r>
              <a:rPr lang="en-US" sz="2000" b="1" dirty="0" smtClean="0">
                <a:solidFill>
                  <a:srgbClr val="336699"/>
                </a:solidFill>
              </a:rPr>
              <a:t>-mail</a:t>
            </a:r>
            <a:r>
              <a:rPr lang="ru-RU" sz="2000" b="1" dirty="0" smtClean="0">
                <a:solidFill>
                  <a:srgbClr val="336699"/>
                </a:solidFill>
              </a:rPr>
              <a:t>:</a:t>
            </a:r>
            <a:r>
              <a:rPr lang="en-US" sz="2000" b="1" dirty="0" smtClean="0">
                <a:solidFill>
                  <a:srgbClr val="336699"/>
                </a:solidFill>
              </a:rPr>
              <a:t>trudarmschool@mail.ru</a:t>
            </a:r>
            <a:endParaRPr lang="ru-RU" sz="2000" b="1" dirty="0">
              <a:solidFill>
                <a:srgbClr val="336699"/>
              </a:solidFill>
            </a:endParaRPr>
          </a:p>
        </p:txBody>
      </p:sp>
      <p:pic>
        <p:nvPicPr>
          <p:cNvPr id="8" name="Picture 7" descr="S6302680"/>
          <p:cNvPicPr>
            <a:picLocks noChangeAspect="1" noChangeArrowheads="1"/>
          </p:cNvPicPr>
          <p:nvPr/>
        </p:nvPicPr>
        <p:blipFill>
          <a:blip r:embed="rId3" cstate="print"/>
          <a:srcRect/>
          <a:stretch>
            <a:fillRect/>
          </a:stretch>
        </p:blipFill>
        <p:spPr bwMode="auto">
          <a:xfrm>
            <a:off x="285719" y="285728"/>
            <a:ext cx="4674473" cy="3643338"/>
          </a:xfrm>
          <a:prstGeom prst="rect">
            <a:avLst/>
          </a:prstGeom>
          <a:ln>
            <a:noFill/>
          </a:ln>
          <a:effectLst>
            <a:softEdge rad="112500"/>
          </a:effectLst>
        </p:spPr>
      </p:pic>
    </p:spTree>
  </p:cSld>
  <p:clrMapOvr>
    <a:masterClrMapping/>
  </p:clrMapOvr>
  <p:transition spd="slow">
    <p:comb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457200" y="609600"/>
          <a:ext cx="8382000" cy="5791201"/>
        </p:xfrm>
        <a:graphic>
          <a:graphicData uri="http://schemas.openxmlformats.org/drawingml/2006/table">
            <a:tbl>
              <a:tblPr/>
              <a:tblGrid>
                <a:gridCol w="1922463"/>
                <a:gridCol w="1768475"/>
                <a:gridCol w="2024062"/>
                <a:gridCol w="2667000"/>
              </a:tblGrid>
              <a:tr h="2220913">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2300" b="1" i="0" u="none" strike="noStrike" cap="none" normalizeH="0" baseline="0" smtClean="0">
                          <a:ln>
                            <a:noFill/>
                          </a:ln>
                          <a:solidFill>
                            <a:schemeClr val="tx1"/>
                          </a:solidFill>
                          <a:effectLst/>
                          <a:latin typeface="Times New Roman" pitchFamily="18" charset="0"/>
                          <a:cs typeface="Times New Roman" pitchFamily="18" charset="0"/>
                        </a:rPr>
                        <a:t>Профиль обучения</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2300" b="1" i="0" u="none" strike="noStrike" cap="none" normalizeH="0" baseline="0" smtClean="0">
                          <a:ln>
                            <a:noFill/>
                          </a:ln>
                          <a:solidFill>
                            <a:schemeClr val="tx1"/>
                          </a:solidFill>
                          <a:effectLst/>
                          <a:latin typeface="Times New Roman" pitchFamily="18" charset="0"/>
                          <a:cs typeface="Times New Roman" pitchFamily="18" charset="0"/>
                        </a:rPr>
                        <a:t>Методика ШТУР</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2300" b="1" i="0" u="none" strike="noStrike" cap="none" normalizeH="0" baseline="0" smtClean="0">
                          <a:ln>
                            <a:noFill/>
                          </a:ln>
                          <a:solidFill>
                            <a:schemeClr val="tx1"/>
                          </a:solidFill>
                          <a:effectLst/>
                          <a:latin typeface="Times New Roman" pitchFamily="18" charset="0"/>
                          <a:cs typeface="Times New Roman" pitchFamily="18" charset="0"/>
                        </a:rPr>
                        <a:t>Опросник типа мышления</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ru-RU" sz="2300" b="1" i="0" u="none" strike="noStrike" cap="none" normalizeH="0" baseline="0" smtClean="0">
                          <a:ln>
                            <a:noFill/>
                          </a:ln>
                          <a:solidFill>
                            <a:schemeClr val="tx1"/>
                          </a:solidFill>
                          <a:effectLst/>
                          <a:latin typeface="Times New Roman" pitchFamily="18" charset="0"/>
                          <a:cs typeface="Times New Roman" pitchFamily="18" charset="0"/>
                        </a:rPr>
                        <a:t>Опросник профессиональных склонностей</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0288">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1" i="0" u="none" strike="noStrike" cap="none" normalizeH="0" baseline="0" smtClean="0">
                          <a:ln>
                            <a:noFill/>
                          </a:ln>
                          <a:solidFill>
                            <a:schemeClr val="tx1"/>
                          </a:solidFill>
                          <a:effectLst/>
                          <a:latin typeface="Times New Roman" pitchFamily="18" charset="0"/>
                          <a:cs typeface="Times New Roman" pitchFamily="18" charset="0"/>
                        </a:rPr>
                        <a:t>Физико-математический</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0" i="0" u="none" strike="noStrike" cap="none" normalizeH="0" baseline="0" smtClean="0">
                          <a:ln>
                            <a:noFill/>
                          </a:ln>
                          <a:solidFill>
                            <a:schemeClr val="tx1"/>
                          </a:solidFill>
                          <a:effectLst/>
                          <a:latin typeface="Times New Roman" pitchFamily="18" charset="0"/>
                          <a:cs typeface="Times New Roman" pitchFamily="18" charset="0"/>
                        </a:rPr>
                        <a:t>Физика и математика</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0" i="0" u="none" strike="noStrike" cap="none" normalizeH="0" baseline="0" smtClean="0">
                          <a:ln>
                            <a:noFill/>
                          </a:ln>
                          <a:solidFill>
                            <a:schemeClr val="tx1"/>
                          </a:solidFill>
                          <a:effectLst/>
                          <a:latin typeface="Times New Roman" pitchFamily="18" charset="0"/>
                          <a:cs typeface="Times New Roman" pitchFamily="18" charset="0"/>
                        </a:rPr>
                        <a:t>«Аналогии»</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0" i="0" u="none" strike="noStrike" cap="none" normalizeH="0" baseline="0" smtClean="0">
                          <a:ln>
                            <a:noFill/>
                          </a:ln>
                          <a:solidFill>
                            <a:schemeClr val="tx1"/>
                          </a:solidFill>
                          <a:effectLst/>
                          <a:latin typeface="Times New Roman" pitchFamily="18" charset="0"/>
                          <a:cs typeface="Times New Roman" pitchFamily="18" charset="0"/>
                        </a:rPr>
                        <a:t>«Числовые ряды»</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0" i="0" u="none" strike="noStrike" cap="none" normalizeH="0" baseline="0" smtClean="0">
                          <a:ln>
                            <a:noFill/>
                          </a:ln>
                          <a:solidFill>
                            <a:schemeClr val="tx1"/>
                          </a:solidFill>
                          <a:effectLst/>
                          <a:latin typeface="Times New Roman" pitchFamily="18" charset="0"/>
                          <a:cs typeface="Times New Roman" pitchFamily="18" charset="0"/>
                        </a:rPr>
                        <a:t>Абстрактно-символическое</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0" i="0" u="none" strike="noStrike" cap="none" normalizeH="0" baseline="0" smtClean="0">
                          <a:ln>
                            <a:noFill/>
                          </a:ln>
                          <a:solidFill>
                            <a:schemeClr val="tx1"/>
                          </a:solidFill>
                          <a:effectLst/>
                          <a:latin typeface="Times New Roman" pitchFamily="18" charset="0"/>
                          <a:cs typeface="Times New Roman" pitchFamily="18" charset="0"/>
                        </a:rPr>
                        <a:t>Предметно-действенное</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2300" b="0" i="0" u="none" strike="noStrike" cap="none" normalizeH="0" baseline="0" smtClean="0">
                          <a:ln>
                            <a:noFill/>
                          </a:ln>
                          <a:solidFill>
                            <a:schemeClr val="tx1"/>
                          </a:solidFill>
                          <a:effectLst/>
                          <a:latin typeface="Times New Roman" pitchFamily="18" charset="0"/>
                          <a:cs typeface="Times New Roman" pitchFamily="18" charset="0"/>
                        </a:rPr>
                        <a:t>Склонность к исследовательской (интеллектуальной) деятельности</a:t>
                      </a:r>
                      <a:endParaRPr kumimoji="0" lang="ru-RU" sz="2300" b="0" i="0" u="none" strike="noStrike" cap="none" normalizeH="0" baseline="0" smtClean="0">
                        <a:ln>
                          <a:noFill/>
                        </a:ln>
                        <a:solidFill>
                          <a:schemeClr val="tx1"/>
                        </a:solidFill>
                        <a:effectLst/>
                        <a:latin typeface="Calibri" pitchFamily="34" charset="0"/>
                        <a:cs typeface="Times New Roman" pitchFamily="18" charset="0"/>
                      </a:endParaRPr>
                    </a:p>
                  </a:txBody>
                  <a:tcPr marL="44526" marR="4452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304800" y="928670"/>
            <a:ext cx="8839200" cy="914400"/>
          </a:xfrm>
        </p:spPr>
        <p:txBody>
          <a:bodyPr>
            <a:normAutofit fontScale="90000"/>
          </a:bodyPr>
          <a:lstStyle/>
          <a:p>
            <a:pPr algn="ctr"/>
            <a:r>
              <a:rPr lang="ru-RU" sz="2300" b="1" dirty="0" smtClean="0">
                <a:latin typeface="Times New Roman" pitchFamily="18" charset="0"/>
                <a:cs typeface="Times New Roman" pitchFamily="18" charset="0"/>
              </a:rPr>
              <a:t>Если ваша цель – </a:t>
            </a:r>
            <a:br>
              <a:rPr lang="ru-RU" sz="2300" b="1" dirty="0" smtClean="0">
                <a:latin typeface="Times New Roman" pitchFamily="18" charset="0"/>
                <a:cs typeface="Times New Roman" pitchFamily="18" charset="0"/>
              </a:rPr>
            </a:br>
            <a:r>
              <a:rPr lang="ru-RU" sz="2300" b="1" dirty="0" smtClean="0">
                <a:latin typeface="Times New Roman" pitchFamily="18" charset="0"/>
                <a:cs typeface="Times New Roman" pitchFamily="18" charset="0"/>
              </a:rPr>
              <a:t>выбор профессии в соответствии с вашими возможностями и потребностями, задайте себе следующие вопросы</a:t>
            </a:r>
            <a:r>
              <a:rPr lang="ru-RU" sz="2200" b="1" dirty="0" smtClean="0">
                <a:latin typeface="Times New Roman" pitchFamily="18" charset="0"/>
                <a:cs typeface="Times New Roman" pitchFamily="18" charset="0"/>
              </a:rPr>
              <a:t>:</a:t>
            </a:r>
            <a:r>
              <a:rPr lang="ru-RU" dirty="0" smtClean="0"/>
              <a:t/>
            </a:r>
            <a:br>
              <a:rPr lang="ru-RU" dirty="0" smtClean="0"/>
            </a:br>
            <a:endParaRPr lang="ru-RU" dirty="0" smtClean="0"/>
          </a:p>
        </p:txBody>
      </p:sp>
      <p:sp>
        <p:nvSpPr>
          <p:cNvPr id="4099" name="Содержимое 2"/>
          <p:cNvSpPr>
            <a:spLocks noGrp="1"/>
          </p:cNvSpPr>
          <p:nvPr>
            <p:ph idx="1"/>
          </p:nvPr>
        </p:nvSpPr>
        <p:spPr>
          <a:xfrm>
            <a:off x="285720" y="1500174"/>
            <a:ext cx="8610600" cy="4648200"/>
          </a:xfrm>
        </p:spPr>
        <p:txBody>
          <a:bodyPr>
            <a:normAutofit lnSpcReduction="10000"/>
          </a:bodyPr>
          <a:lstStyle/>
          <a:p>
            <a:r>
              <a:rPr lang="ru-RU" sz="2200" dirty="0" smtClean="0"/>
              <a:t>На какой уровень образования я могу рассчитывать (высшее, среднее специальное, курсы ), учитывая свою школьную успеваемость и интеллектуальные возможности?</a:t>
            </a:r>
          </a:p>
          <a:p>
            <a:r>
              <a:rPr lang="ru-RU" sz="2200" dirty="0" smtClean="0"/>
              <a:t>Каким должно быть содержание профессии, чтобы мне было интересно работать?</a:t>
            </a:r>
          </a:p>
          <a:p>
            <a:r>
              <a:rPr lang="ru-RU" sz="2200" dirty="0" smtClean="0"/>
              <a:t>Какое материальное вознаграждение я хочу получить за свой труд - реальный минимум заработной платы?</a:t>
            </a:r>
          </a:p>
          <a:p>
            <a:r>
              <a:rPr lang="ru-RU" sz="2200" dirty="0" smtClean="0"/>
              <a:t>Какой образ жизни я хочу вести: напряженный, когда приходится уделять работе не только рабочее, но и личное время, или свободный, позволяющий много времени отдавать семье, друзьям и любимому делу?</a:t>
            </a:r>
          </a:p>
          <a:p>
            <a:r>
              <a:rPr lang="ru-RU" sz="2200" dirty="0" smtClean="0"/>
              <a:t>Хочу я работать рядом с домом или мне это безразлично?</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85902"/>
            <a:ext cx="8503920" cy="5072098"/>
          </a:xfrm>
          <a:noFill/>
          <a:ln/>
        </p:spPr>
        <p:style>
          <a:lnRef idx="1">
            <a:schemeClr val="accent3"/>
          </a:lnRef>
          <a:fillRef idx="3">
            <a:schemeClr val="accent3"/>
          </a:fillRef>
          <a:effectRef idx="2">
            <a:schemeClr val="accent3"/>
          </a:effectRef>
          <a:fontRef idx="minor">
            <a:schemeClr val="lt1"/>
          </a:fontRef>
        </p:style>
        <p:txBody>
          <a:bodyPr rtlCol="0">
            <a:normAutofit fontScale="55000" lnSpcReduction="20000"/>
          </a:bodyPr>
          <a:lstStyle/>
          <a:p>
            <a:pPr lvl="0"/>
            <a:r>
              <a:rPr lang="ru-RU" sz="4000" dirty="0" smtClean="0">
                <a:solidFill>
                  <a:schemeClr val="accent3">
                    <a:lumMod val="75000"/>
                  </a:schemeClr>
                </a:solidFill>
              </a:rPr>
              <a:t>Проанализировать состояние школьного физического эксперимента с  применением цифровой экспериментальной лаборатории  (ЦЭЛ).</a:t>
            </a:r>
          </a:p>
          <a:p>
            <a:pPr lvl="0"/>
            <a:r>
              <a:rPr lang="ru-RU" sz="4000" dirty="0" smtClean="0">
                <a:solidFill>
                  <a:schemeClr val="accent3">
                    <a:lumMod val="75000"/>
                  </a:schemeClr>
                </a:solidFill>
              </a:rPr>
              <a:t>Повысить профессиональную компетентность педагогических работников в использовании и применении ЦОР и ИКТ в физическом эксперименте.</a:t>
            </a:r>
          </a:p>
          <a:p>
            <a:pPr lvl="0"/>
            <a:r>
              <a:rPr lang="ru-RU" sz="4000" dirty="0" smtClean="0">
                <a:solidFill>
                  <a:schemeClr val="accent3">
                    <a:lumMod val="75000"/>
                  </a:schemeClr>
                </a:solidFill>
              </a:rPr>
              <a:t>Организовать внеурочную деятельность обучающихся с использованием цифровой лаборатории.</a:t>
            </a:r>
          </a:p>
          <a:p>
            <a:pPr lvl="0"/>
            <a:r>
              <a:rPr lang="ru-RU" sz="4000" dirty="0" smtClean="0">
                <a:solidFill>
                  <a:schemeClr val="accent3">
                    <a:lumMod val="75000"/>
                  </a:schemeClr>
                </a:solidFill>
              </a:rPr>
              <a:t>Апробировать разработанные, модифицированные технологии использования цифровой лаборатории в урочной и внеурочной деятельности. </a:t>
            </a:r>
          </a:p>
          <a:p>
            <a:pPr lvl="0"/>
            <a:r>
              <a:rPr lang="ru-RU" sz="4000" dirty="0" smtClean="0">
                <a:solidFill>
                  <a:schemeClr val="accent3">
                    <a:lumMod val="75000"/>
                  </a:schemeClr>
                </a:solidFill>
              </a:rPr>
              <a:t>Составить методические рекомендации для обучающихся по использованию цифровой физической экспериментальной лаборатории.</a:t>
            </a:r>
          </a:p>
          <a:p>
            <a:pPr>
              <a:buNone/>
            </a:pPr>
            <a:endParaRPr lang="ru-RU" sz="3800" dirty="0" smtClean="0">
              <a:solidFill>
                <a:schemeClr val="accent3">
                  <a:lumMod val="75000"/>
                </a:schemeClr>
              </a:solidFill>
              <a:latin typeface="Arial" pitchFamily="34" charset="0"/>
              <a:cs typeface="Arial" pitchFamily="34" charset="0"/>
            </a:endParaRPr>
          </a:p>
        </p:txBody>
      </p:sp>
      <p:sp>
        <p:nvSpPr>
          <p:cNvPr id="4" name="TextBox 3"/>
          <p:cNvSpPr txBox="1"/>
          <p:nvPr/>
        </p:nvSpPr>
        <p:spPr>
          <a:xfrm>
            <a:off x="1428728" y="714356"/>
            <a:ext cx="5643602" cy="646331"/>
          </a:xfrm>
          <a:prstGeom prst="rect">
            <a:avLst/>
          </a:prstGeom>
          <a:noFill/>
        </p:spPr>
        <p:txBody>
          <a:bodyPr wrap="square" rtlCol="0">
            <a:spAutoFit/>
          </a:bodyPr>
          <a:lstStyle/>
          <a:p>
            <a:r>
              <a:rPr lang="ru-RU" sz="3600" b="1" dirty="0" smtClean="0">
                <a:solidFill>
                  <a:schemeClr val="accent3">
                    <a:lumMod val="75000"/>
                  </a:schemeClr>
                </a:solidFill>
                <a:cs typeface="Aharoni" pitchFamily="2" charset="-79"/>
              </a:rPr>
              <a:t>Задачи</a:t>
            </a:r>
            <a:endParaRPr lang="ru-RU" sz="3600" b="1" dirty="0">
              <a:solidFill>
                <a:schemeClr val="accent3">
                  <a:lumMod val="75000"/>
                </a:schemeClr>
              </a:solidFill>
              <a:cs typeface="Aharoni" pitchFamily="2" charset="-79"/>
            </a:endParaRPr>
          </a:p>
        </p:txBody>
      </p:sp>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928670"/>
            <a:ext cx="8183880" cy="480056"/>
          </a:xfrm>
        </p:spPr>
        <p:txBody>
          <a:bodyPr>
            <a:noAutofit/>
          </a:bodyPr>
          <a:lstStyle/>
          <a:p>
            <a:pPr algn="ctr"/>
            <a:r>
              <a:rPr lang="ru-RU" sz="2400" dirty="0" smtClean="0">
                <a:solidFill>
                  <a:schemeClr val="accent3">
                    <a:lumMod val="75000"/>
                  </a:schemeClr>
                </a:solidFill>
              </a:rPr>
              <a:t>Модель цифровой экспериментальной лаборатории</a:t>
            </a:r>
            <a:endParaRPr lang="ru-RU" sz="2400" dirty="0">
              <a:solidFill>
                <a:schemeClr val="accent3">
                  <a:lumMod val="75000"/>
                </a:schemeClr>
              </a:solidFill>
            </a:endParaRPr>
          </a:p>
        </p:txBody>
      </p:sp>
      <p:graphicFrame>
        <p:nvGraphicFramePr>
          <p:cNvPr id="4" name="Содержимое 3"/>
          <p:cNvGraphicFramePr>
            <a:graphicFrameLocks noGrp="1"/>
          </p:cNvGraphicFramePr>
          <p:nvPr>
            <p:ph idx="1"/>
          </p:nvPr>
        </p:nvGraphicFramePr>
        <p:xfrm>
          <a:off x="500034" y="1785926"/>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Стрелка вниз 6"/>
          <p:cNvSpPr/>
          <p:nvPr/>
        </p:nvSpPr>
        <p:spPr>
          <a:xfrm>
            <a:off x="928662" y="2643182"/>
            <a:ext cx="357190" cy="285752"/>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8" name="Стрелка вниз 7"/>
          <p:cNvSpPr/>
          <p:nvPr/>
        </p:nvSpPr>
        <p:spPr>
          <a:xfrm>
            <a:off x="7643834" y="2643182"/>
            <a:ext cx="357190" cy="285752"/>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9" name="Стрелка вниз 8"/>
          <p:cNvSpPr/>
          <p:nvPr/>
        </p:nvSpPr>
        <p:spPr>
          <a:xfrm>
            <a:off x="4500562" y="2714620"/>
            <a:ext cx="285752" cy="500066"/>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0" name="Стрелка вниз 9"/>
          <p:cNvSpPr/>
          <p:nvPr/>
        </p:nvSpPr>
        <p:spPr>
          <a:xfrm>
            <a:off x="1000100" y="4214818"/>
            <a:ext cx="357190" cy="285752"/>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1" name="Стрелка вниз 10"/>
          <p:cNvSpPr/>
          <p:nvPr/>
        </p:nvSpPr>
        <p:spPr>
          <a:xfrm>
            <a:off x="2500298" y="4000504"/>
            <a:ext cx="357190" cy="428628"/>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2" name="Стрелка вниз 11"/>
          <p:cNvSpPr/>
          <p:nvPr/>
        </p:nvSpPr>
        <p:spPr>
          <a:xfrm>
            <a:off x="4357686" y="4000504"/>
            <a:ext cx="357190" cy="428628"/>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3" name="Стрелка вниз 12"/>
          <p:cNvSpPr/>
          <p:nvPr/>
        </p:nvSpPr>
        <p:spPr>
          <a:xfrm>
            <a:off x="5929322" y="4000504"/>
            <a:ext cx="357190" cy="428628"/>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4" name="Стрелка вниз 13"/>
          <p:cNvSpPr/>
          <p:nvPr/>
        </p:nvSpPr>
        <p:spPr>
          <a:xfrm>
            <a:off x="7715272" y="4286256"/>
            <a:ext cx="357190" cy="214314"/>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857232"/>
            <a:ext cx="8183880" cy="4187952"/>
          </a:xfrm>
        </p:spPr>
        <p:txBody>
          <a:bodyPr>
            <a:normAutofit fontScale="77500" lnSpcReduction="20000"/>
          </a:bodyPr>
          <a:lstStyle/>
          <a:p>
            <a:pPr>
              <a:buNone/>
            </a:pPr>
            <a:r>
              <a:rPr lang="ru-RU" b="1" i="1" u="sng" dirty="0" smtClean="0">
                <a:solidFill>
                  <a:schemeClr val="accent3">
                    <a:lumMod val="75000"/>
                  </a:schemeClr>
                </a:solidFill>
              </a:rPr>
              <a:t>Продукты инновационной деятельности:</a:t>
            </a:r>
          </a:p>
          <a:p>
            <a:pPr>
              <a:buNone/>
            </a:pPr>
            <a:endParaRPr lang="ru-RU" dirty="0" smtClean="0">
              <a:solidFill>
                <a:schemeClr val="accent3">
                  <a:lumMod val="75000"/>
                </a:schemeClr>
              </a:solidFill>
            </a:endParaRPr>
          </a:p>
          <a:p>
            <a:pPr lvl="0" algn="just"/>
            <a:r>
              <a:rPr lang="ru-RU" sz="3100" dirty="0" smtClean="0">
                <a:solidFill>
                  <a:schemeClr val="accent3">
                    <a:lumMod val="75000"/>
                  </a:schemeClr>
                </a:solidFill>
              </a:rPr>
              <a:t>Комплекс работ физического практикума для 10,11 классов и системы фронтальных лабораторных работ с применением ЦЭЛ;</a:t>
            </a:r>
          </a:p>
          <a:p>
            <a:pPr lvl="0" algn="just"/>
            <a:r>
              <a:rPr lang="ru-RU" sz="3100" dirty="0" smtClean="0">
                <a:solidFill>
                  <a:schemeClr val="accent3">
                    <a:lumMod val="75000"/>
                  </a:schemeClr>
                </a:solidFill>
              </a:rPr>
              <a:t>Методические рекомендации применения ЦЛ в исследовательской и проектной работе обучающихся </a:t>
            </a:r>
            <a:r>
              <a:rPr lang="ru-RU" sz="3100" dirty="0" err="1" smtClean="0">
                <a:solidFill>
                  <a:schemeClr val="accent3">
                    <a:lumMod val="75000"/>
                  </a:schemeClr>
                </a:solidFill>
              </a:rPr>
              <a:t>физико</a:t>
            </a:r>
            <a:r>
              <a:rPr lang="ru-RU" sz="3100" dirty="0" smtClean="0">
                <a:solidFill>
                  <a:schemeClr val="accent3">
                    <a:lumMod val="75000"/>
                  </a:schemeClr>
                </a:solidFill>
              </a:rPr>
              <a:t> – математического  профиля;</a:t>
            </a:r>
          </a:p>
          <a:p>
            <a:pPr lvl="0" algn="just"/>
            <a:r>
              <a:rPr lang="ru-RU" sz="3100" dirty="0" smtClean="0">
                <a:solidFill>
                  <a:schemeClr val="accent3">
                    <a:lumMod val="75000"/>
                  </a:schemeClr>
                </a:solidFill>
              </a:rPr>
              <a:t>Методические и дидактические средства ЦЭЛ;</a:t>
            </a:r>
          </a:p>
          <a:p>
            <a:pPr lvl="0" algn="just"/>
            <a:r>
              <a:rPr lang="ru-RU" sz="3100" dirty="0" smtClean="0">
                <a:solidFill>
                  <a:schemeClr val="accent3">
                    <a:lumMod val="75000"/>
                  </a:schemeClr>
                </a:solidFill>
              </a:rPr>
              <a:t>Проектные и исследовательские работы обучающихся, выполненные с применением ЦЭЛ.</a:t>
            </a:r>
          </a:p>
          <a:p>
            <a:pPr>
              <a:buNone/>
            </a:pPr>
            <a:endParaRPr lang="ru-RU" sz="31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8926" y="214290"/>
            <a:ext cx="6000792" cy="6429420"/>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ru-RU" dirty="0" smtClean="0"/>
              <a:t> </a:t>
            </a:r>
            <a:r>
              <a:rPr lang="ru-RU" sz="1700" dirty="0" smtClean="0">
                <a:solidFill>
                  <a:srgbClr val="002060"/>
                </a:solidFill>
                <a:latin typeface="Arial" pitchFamily="34" charset="0"/>
                <a:cs typeface="Arial" pitchFamily="34" charset="0"/>
              </a:rPr>
              <a:t>Экология образовательного учреждения (измерение освещенности, изучение физических параметров воздуха).</a:t>
            </a:r>
            <a:br>
              <a:rPr lang="ru-RU" sz="1700" dirty="0" smtClean="0">
                <a:solidFill>
                  <a:srgbClr val="002060"/>
                </a:solidFill>
                <a:latin typeface="Arial" pitchFamily="34" charset="0"/>
                <a:cs typeface="Arial" pitchFamily="34" charset="0"/>
              </a:rPr>
            </a:br>
            <a:r>
              <a:rPr lang="ru-RU" sz="1700" dirty="0" smtClean="0">
                <a:solidFill>
                  <a:srgbClr val="002060"/>
                </a:solidFill>
                <a:latin typeface="Arial" pitchFamily="34" charset="0"/>
                <a:cs typeface="Arial" pitchFamily="34" charset="0"/>
              </a:rPr>
              <a:t>     Исследование радиоактивной загрязненности </a:t>
            </a:r>
            <a:br>
              <a:rPr lang="ru-RU" sz="1700" dirty="0" smtClean="0">
                <a:solidFill>
                  <a:srgbClr val="002060"/>
                </a:solidFill>
                <a:latin typeface="Arial" pitchFamily="34" charset="0"/>
                <a:cs typeface="Arial" pitchFamily="34" charset="0"/>
              </a:rPr>
            </a:br>
            <a:r>
              <a:rPr lang="ru-RU" sz="1700" dirty="0" smtClean="0">
                <a:solidFill>
                  <a:srgbClr val="002060"/>
                </a:solidFill>
                <a:latin typeface="Arial" pitchFamily="34" charset="0"/>
                <a:cs typeface="Arial" pitchFamily="34" charset="0"/>
              </a:rPr>
              <a:t>      Влияние метеоусловий на уровень загрязнения от автотранспорта.</a:t>
            </a:r>
            <a:br>
              <a:rPr lang="ru-RU" sz="1700" dirty="0" smtClean="0">
                <a:solidFill>
                  <a:srgbClr val="002060"/>
                </a:solidFill>
                <a:latin typeface="Arial" pitchFamily="34" charset="0"/>
                <a:cs typeface="Arial" pitchFamily="34" charset="0"/>
              </a:rPr>
            </a:br>
            <a:r>
              <a:rPr lang="ru-RU" sz="1700" dirty="0" smtClean="0">
                <a:solidFill>
                  <a:srgbClr val="002060"/>
                </a:solidFill>
                <a:latin typeface="Arial" pitchFamily="34" charset="0"/>
                <a:cs typeface="Arial" pitchFamily="34" charset="0"/>
              </a:rPr>
              <a:t>      Влияние естественной вентиляции (аэрации) на климат внутри помещения.</a:t>
            </a:r>
            <a:br>
              <a:rPr lang="ru-RU" sz="1700" dirty="0" smtClean="0">
                <a:solidFill>
                  <a:srgbClr val="002060"/>
                </a:solidFill>
                <a:latin typeface="Arial" pitchFamily="34" charset="0"/>
                <a:cs typeface="Arial" pitchFamily="34" charset="0"/>
              </a:rPr>
            </a:br>
            <a:r>
              <a:rPr lang="ru-RU" sz="1700" dirty="0" smtClean="0">
                <a:solidFill>
                  <a:srgbClr val="002060"/>
                </a:solidFill>
                <a:latin typeface="Arial" pitchFamily="34" charset="0"/>
                <a:cs typeface="Arial" pitchFamily="34" charset="0"/>
              </a:rPr>
              <a:t>      Расчетная оценка количества </a:t>
            </a:r>
            <a:r>
              <a:rPr lang="ru-RU" sz="1700" dirty="0" err="1" smtClean="0">
                <a:solidFill>
                  <a:srgbClr val="002060"/>
                </a:solidFill>
                <a:latin typeface="Arial" pitchFamily="34" charset="0"/>
                <a:cs typeface="Arial" pitchFamily="34" charset="0"/>
              </a:rPr>
              <a:t>выбрасов</a:t>
            </a:r>
            <a:r>
              <a:rPr lang="ru-RU" sz="1700" dirty="0" smtClean="0">
                <a:solidFill>
                  <a:srgbClr val="002060"/>
                </a:solidFill>
                <a:latin typeface="Arial" pitchFamily="34" charset="0"/>
                <a:cs typeface="Arial" pitchFamily="34" charset="0"/>
              </a:rPr>
              <a:t> вредных веществ в воздух от автотранспорта</a:t>
            </a:r>
            <a:r>
              <a:rPr lang="ru-RU" sz="1700" dirty="0" smtClean="0">
                <a:solidFill>
                  <a:srgbClr val="002060"/>
                </a:solidFill>
              </a:rPr>
              <a:t/>
            </a:r>
            <a:br>
              <a:rPr lang="ru-RU" sz="1700" dirty="0" smtClean="0">
                <a:solidFill>
                  <a:srgbClr val="002060"/>
                </a:solidFill>
              </a:rPr>
            </a:br>
            <a:r>
              <a:rPr lang="ru-RU" sz="1700" dirty="0" smtClean="0">
                <a:solidFill>
                  <a:srgbClr val="002060"/>
                </a:solidFill>
              </a:rPr>
              <a:t>     Улучшение современных тормозных систем автомобилей.</a:t>
            </a:r>
            <a:br>
              <a:rPr lang="ru-RU" sz="1700" dirty="0" smtClean="0">
                <a:solidFill>
                  <a:srgbClr val="002060"/>
                </a:solidFill>
              </a:rPr>
            </a:br>
            <a:r>
              <a:rPr lang="ru-RU" sz="1700" dirty="0" smtClean="0">
                <a:solidFill>
                  <a:srgbClr val="002060"/>
                </a:solidFill>
              </a:rPr>
              <a:t>     Физика в жизни кошки.</a:t>
            </a:r>
            <a:br>
              <a:rPr lang="ru-RU" sz="1700" dirty="0" smtClean="0">
                <a:solidFill>
                  <a:srgbClr val="002060"/>
                </a:solidFill>
              </a:rPr>
            </a:br>
            <a:r>
              <a:rPr lang="ru-RU" sz="1700" dirty="0" smtClean="0">
                <a:solidFill>
                  <a:srgbClr val="002060"/>
                </a:solidFill>
              </a:rPr>
              <a:t>     Световая арфа.</a:t>
            </a:r>
            <a:br>
              <a:rPr lang="ru-RU" sz="1700" dirty="0" smtClean="0">
                <a:solidFill>
                  <a:srgbClr val="002060"/>
                </a:solidFill>
              </a:rPr>
            </a:br>
            <a:r>
              <a:rPr lang="ru-RU" sz="1700" dirty="0" smtClean="0">
                <a:solidFill>
                  <a:srgbClr val="002060"/>
                </a:solidFill>
              </a:rPr>
              <a:t>     Двигатель Стирлинга.</a:t>
            </a:r>
            <a:br>
              <a:rPr lang="ru-RU" sz="1700" dirty="0" smtClean="0">
                <a:solidFill>
                  <a:srgbClr val="002060"/>
                </a:solidFill>
              </a:rPr>
            </a:br>
            <a:r>
              <a:rPr lang="ru-RU" sz="1700" dirty="0" smtClean="0">
                <a:solidFill>
                  <a:srgbClr val="002060"/>
                </a:solidFill>
              </a:rPr>
              <a:t>     Экологические проблемы нашего края. Исследование окружающей среды.</a:t>
            </a:r>
            <a:br>
              <a:rPr lang="ru-RU" sz="1700" dirty="0" smtClean="0">
                <a:solidFill>
                  <a:srgbClr val="002060"/>
                </a:solidFill>
              </a:rPr>
            </a:br>
            <a:r>
              <a:rPr lang="ru-RU" sz="1700" dirty="0" smtClean="0">
                <a:solidFill>
                  <a:srgbClr val="002060"/>
                </a:solidFill>
              </a:rPr>
              <a:t>     Энергетическая система Сибири.</a:t>
            </a:r>
            <a:br>
              <a:rPr lang="ru-RU" sz="1700" dirty="0" smtClean="0">
                <a:solidFill>
                  <a:srgbClr val="002060"/>
                </a:solidFill>
              </a:rPr>
            </a:br>
            <a:r>
              <a:rPr lang="ru-RU" sz="1700" dirty="0" smtClean="0">
                <a:solidFill>
                  <a:srgbClr val="002060"/>
                </a:solidFill>
              </a:rPr>
              <a:t>     Исследование теплового эффекта горения топлива.</a:t>
            </a:r>
            <a:br>
              <a:rPr lang="ru-RU" sz="1700" dirty="0" smtClean="0">
                <a:solidFill>
                  <a:srgbClr val="002060"/>
                </a:solidFill>
              </a:rPr>
            </a:br>
            <a:r>
              <a:rPr lang="ru-RU" sz="1700" dirty="0" smtClean="0">
                <a:solidFill>
                  <a:srgbClr val="002060"/>
                </a:solidFill>
              </a:rPr>
              <a:t>     Изучение  движения связанных тел.</a:t>
            </a:r>
            <a:br>
              <a:rPr lang="ru-RU" sz="1700" dirty="0" smtClean="0">
                <a:solidFill>
                  <a:srgbClr val="002060"/>
                </a:solidFill>
              </a:rPr>
            </a:br>
            <a:r>
              <a:rPr lang="ru-RU" sz="1700" dirty="0" smtClean="0">
                <a:solidFill>
                  <a:srgbClr val="002060"/>
                </a:solidFill>
              </a:rPr>
              <a:t>     Определение мощности излучения Солнца на единицу площади.</a:t>
            </a:r>
            <a:br>
              <a:rPr lang="ru-RU" sz="1700" dirty="0" smtClean="0">
                <a:solidFill>
                  <a:srgbClr val="002060"/>
                </a:solidFill>
              </a:rPr>
            </a:br>
            <a:r>
              <a:rPr lang="ru-RU" sz="1700" dirty="0" smtClean="0">
                <a:solidFill>
                  <a:srgbClr val="002060"/>
                </a:solidFill>
              </a:rPr>
              <a:t>     Геометрия льда.</a:t>
            </a:r>
            <a:br>
              <a:rPr lang="ru-RU" sz="1700" dirty="0" smtClean="0">
                <a:solidFill>
                  <a:srgbClr val="002060"/>
                </a:solidFill>
              </a:rPr>
            </a:br>
            <a:r>
              <a:rPr lang="ru-RU" sz="1700" dirty="0" smtClean="0">
                <a:solidFill>
                  <a:srgbClr val="002060"/>
                </a:solidFill>
              </a:rPr>
              <a:t>     Изменение объема дыхания.</a:t>
            </a:r>
            <a:br>
              <a:rPr lang="ru-RU" sz="1700" dirty="0" smtClean="0">
                <a:solidFill>
                  <a:srgbClr val="002060"/>
                </a:solidFill>
              </a:rPr>
            </a:br>
            <a:r>
              <a:rPr lang="ru-RU" sz="1700" dirty="0" smtClean="0">
                <a:solidFill>
                  <a:srgbClr val="002060"/>
                </a:solidFill>
              </a:rPr>
              <a:t>     Электромагнитный смог.</a:t>
            </a:r>
            <a:br>
              <a:rPr lang="ru-RU" sz="1700" dirty="0" smtClean="0">
                <a:solidFill>
                  <a:srgbClr val="002060"/>
                </a:solidFill>
              </a:rPr>
            </a:br>
            <a:r>
              <a:rPr lang="ru-RU" sz="1700" dirty="0" smtClean="0">
                <a:solidFill>
                  <a:srgbClr val="002060"/>
                </a:solidFill>
              </a:rPr>
              <a:t>     Исследование зависимости перемещения от времени при равноускоренном движении.</a:t>
            </a:r>
            <a:r>
              <a:rPr lang="ru-RU" sz="1400" dirty="0" smtClean="0"/>
              <a:t/>
            </a:r>
            <a:br>
              <a:rPr lang="ru-RU" sz="1400" dirty="0" smtClean="0"/>
            </a:br>
            <a:r>
              <a:rPr lang="ru-RU" sz="1800" b="1" dirty="0" smtClean="0">
                <a:solidFill>
                  <a:schemeClr val="bg2">
                    <a:lumMod val="10000"/>
                  </a:schemeClr>
                </a:solidFill>
                <a:latin typeface="Times New Roman"/>
                <a:ea typeface="Times New Roman"/>
                <a:cs typeface="Times New Roman"/>
              </a:rPr>
              <a:t/>
            </a:r>
            <a:br>
              <a:rPr lang="ru-RU" sz="1800" b="1" dirty="0" smtClean="0">
                <a:solidFill>
                  <a:schemeClr val="bg2">
                    <a:lumMod val="10000"/>
                  </a:schemeClr>
                </a:solidFill>
                <a:latin typeface="Times New Roman"/>
                <a:ea typeface="Times New Roman"/>
                <a:cs typeface="Times New Roman"/>
              </a:rPr>
            </a:br>
            <a:r>
              <a:rPr lang="uk-UA" sz="1800" b="1" dirty="0" smtClean="0">
                <a:solidFill>
                  <a:schemeClr val="bg2">
                    <a:lumMod val="10000"/>
                  </a:schemeClr>
                </a:solidFill>
                <a:latin typeface="Times New Roman"/>
                <a:ea typeface="Times New Roman"/>
                <a:cs typeface="Times New Roman"/>
              </a:rPr>
              <a:t/>
            </a:r>
            <a:br>
              <a:rPr lang="uk-UA" sz="1800" b="1" dirty="0" smtClean="0">
                <a:solidFill>
                  <a:schemeClr val="bg2">
                    <a:lumMod val="10000"/>
                  </a:schemeClr>
                </a:solidFill>
                <a:latin typeface="Times New Roman"/>
                <a:ea typeface="Times New Roman"/>
                <a:cs typeface="Times New Roman"/>
              </a:rPr>
            </a:br>
            <a:r>
              <a:rPr lang="ru-RU" sz="1800" b="1" dirty="0" smtClean="0">
                <a:solidFill>
                  <a:schemeClr val="accent3">
                    <a:lumMod val="50000"/>
                  </a:schemeClr>
                </a:solidFill>
              </a:rPr>
              <a:t/>
            </a:r>
            <a:br>
              <a:rPr lang="ru-RU" sz="1800" b="1" dirty="0" smtClean="0">
                <a:solidFill>
                  <a:schemeClr val="accent3">
                    <a:lumMod val="50000"/>
                  </a:schemeClr>
                </a:solidFill>
              </a:rPr>
            </a:br>
            <a:r>
              <a:rPr lang="ru-RU" sz="1800" b="1" dirty="0" smtClean="0">
                <a:solidFill>
                  <a:schemeClr val="accent3">
                    <a:lumMod val="50000"/>
                  </a:schemeClr>
                </a:solidFill>
              </a:rPr>
              <a:t/>
            </a:r>
            <a:br>
              <a:rPr lang="ru-RU" sz="1800" b="1" dirty="0" smtClean="0">
                <a:solidFill>
                  <a:schemeClr val="accent3">
                    <a:lumMod val="50000"/>
                  </a:schemeClr>
                </a:solidFill>
              </a:rPr>
            </a:br>
            <a:endParaRPr lang="ru-RU" sz="1800" b="1" dirty="0">
              <a:solidFill>
                <a:schemeClr val="accent3">
                  <a:lumMod val="50000"/>
                </a:schemeClr>
              </a:solidFill>
            </a:endParaRPr>
          </a:p>
        </p:txBody>
      </p:sp>
      <p:pic>
        <p:nvPicPr>
          <p:cNvPr id="12" name="Рисунок 11" descr="DSC09653.JPG"/>
          <p:cNvPicPr>
            <a:picLocks noChangeAspect="1"/>
          </p:cNvPicPr>
          <p:nvPr/>
        </p:nvPicPr>
        <p:blipFill>
          <a:blip r:embed="rId2" cstate="print"/>
          <a:srcRect t="1887" b="16981"/>
          <a:stretch>
            <a:fillRect/>
          </a:stretch>
        </p:blipFill>
        <p:spPr>
          <a:xfrm>
            <a:off x="214282" y="642918"/>
            <a:ext cx="2817630" cy="1785950"/>
          </a:xfrm>
          <a:prstGeom prst="rect">
            <a:avLst/>
          </a:prstGeom>
          <a:ln>
            <a:noFill/>
          </a:ln>
          <a:effectLst>
            <a:softEdge rad="112500"/>
          </a:effectLst>
        </p:spPr>
      </p:pic>
      <p:pic>
        <p:nvPicPr>
          <p:cNvPr id="14" name="Рисунок 13" descr="DSC09665.JPG"/>
          <p:cNvPicPr>
            <a:picLocks noChangeAspect="1"/>
          </p:cNvPicPr>
          <p:nvPr/>
        </p:nvPicPr>
        <p:blipFill>
          <a:blip r:embed="rId3" cstate="print">
            <a:lum bright="-10000" contrast="20000"/>
          </a:blip>
          <a:srcRect l="19531" t="11458" r="12500" b="11458"/>
          <a:stretch>
            <a:fillRect/>
          </a:stretch>
        </p:blipFill>
        <p:spPr>
          <a:xfrm>
            <a:off x="214282" y="2428868"/>
            <a:ext cx="2571736" cy="2243542"/>
          </a:xfrm>
          <a:prstGeom prst="rect">
            <a:avLst/>
          </a:prstGeom>
          <a:ln>
            <a:noFill/>
          </a:ln>
          <a:effectLst>
            <a:softEdge rad="112500"/>
          </a:effectLst>
        </p:spPr>
      </p:pic>
      <p:pic>
        <p:nvPicPr>
          <p:cNvPr id="15" name="Рисунок 14" descr="1.jpg"/>
          <p:cNvPicPr>
            <a:picLocks noChangeAspect="1"/>
          </p:cNvPicPr>
          <p:nvPr/>
        </p:nvPicPr>
        <p:blipFill>
          <a:blip r:embed="rId4"/>
          <a:stretch>
            <a:fillRect/>
          </a:stretch>
        </p:blipFill>
        <p:spPr>
          <a:xfrm>
            <a:off x="214282" y="4786322"/>
            <a:ext cx="2490275" cy="1857388"/>
          </a:xfrm>
          <a:prstGeom prst="rect">
            <a:avLst/>
          </a:prstGeom>
          <a:ln>
            <a:noFill/>
          </a:ln>
          <a:effectLst>
            <a:softEdge rad="112500"/>
          </a:effectLst>
        </p:spPr>
      </p:pic>
      <p:sp>
        <p:nvSpPr>
          <p:cNvPr id="9" name="TextBox 8"/>
          <p:cNvSpPr txBox="1"/>
          <p:nvPr/>
        </p:nvSpPr>
        <p:spPr>
          <a:xfrm>
            <a:off x="357158" y="214290"/>
            <a:ext cx="2286016" cy="461665"/>
          </a:xfrm>
          <a:prstGeom prst="rect">
            <a:avLst/>
          </a:prstGeom>
          <a:noFill/>
        </p:spPr>
        <p:txBody>
          <a:bodyPr wrap="square" rtlCol="0">
            <a:spAutoFit/>
          </a:bodyPr>
          <a:lstStyle/>
          <a:p>
            <a:r>
              <a:rPr lang="ru-RU" sz="2400" b="1" dirty="0" smtClean="0">
                <a:solidFill>
                  <a:schemeClr val="accent3">
                    <a:lumMod val="75000"/>
                  </a:schemeClr>
                </a:solidFill>
                <a:effectLst>
                  <a:outerShdw blurRad="38100" dist="38100" dir="2700000" algn="tl">
                    <a:srgbClr val="000000">
                      <a:alpha val="43137"/>
                    </a:srgbClr>
                  </a:outerShdw>
                </a:effectLst>
              </a:rPr>
              <a:t>ПРОЕКТЫ</a:t>
            </a:r>
            <a:endParaRPr lang="ru-RU" sz="2400" b="1" dirty="0">
              <a:solidFill>
                <a:schemeClr val="accent3">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428595" y="428602"/>
          <a:ext cx="8358246" cy="6123689"/>
        </p:xfrm>
        <a:graphic>
          <a:graphicData uri="http://schemas.openxmlformats.org/drawingml/2006/table">
            <a:tbl>
              <a:tblPr/>
              <a:tblGrid>
                <a:gridCol w="2286017"/>
                <a:gridCol w="2000264"/>
                <a:gridCol w="4071965"/>
              </a:tblGrid>
              <a:tr h="264010">
                <a:tc>
                  <a:txBody>
                    <a:bodyPr/>
                    <a:lstStyle/>
                    <a:p>
                      <a:pPr algn="ctr">
                        <a:lnSpc>
                          <a:spcPct val="115000"/>
                        </a:lnSpc>
                        <a:spcAft>
                          <a:spcPts val="0"/>
                        </a:spcAft>
                      </a:pPr>
                      <a:r>
                        <a:rPr lang="uk-UA" sz="1800" b="1" dirty="0" err="1" smtClean="0">
                          <a:latin typeface="Calibri"/>
                          <a:ea typeface="Times New Roman"/>
                          <a:cs typeface="Times New Roman"/>
                        </a:rPr>
                        <a:t>Название</a:t>
                      </a:r>
                      <a:r>
                        <a:rPr lang="uk-UA" sz="1800" b="1" dirty="0" smtClean="0">
                          <a:latin typeface="Calibri"/>
                          <a:ea typeface="Times New Roman"/>
                          <a:cs typeface="Times New Roman"/>
                        </a:rPr>
                        <a:t> </a:t>
                      </a:r>
                      <a:r>
                        <a:rPr lang="uk-UA" sz="1800" b="1" dirty="0" err="1" smtClean="0">
                          <a:latin typeface="Calibri"/>
                          <a:ea typeface="Times New Roman"/>
                          <a:cs typeface="Times New Roman"/>
                        </a:rPr>
                        <a:t>работы</a:t>
                      </a:r>
                      <a:endParaRPr lang="uk-UA" sz="1800" b="1"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800" b="1" dirty="0" smtClean="0">
                          <a:latin typeface="Calibri"/>
                          <a:ea typeface="Times New Roman"/>
                          <a:cs typeface="Times New Roman"/>
                        </a:rPr>
                        <a:t>ФИ </a:t>
                      </a:r>
                      <a:r>
                        <a:rPr lang="uk-UA" sz="1800" b="1" dirty="0" err="1" smtClean="0">
                          <a:latin typeface="Calibri"/>
                          <a:ea typeface="Times New Roman"/>
                          <a:cs typeface="Times New Roman"/>
                        </a:rPr>
                        <a:t>учащегося</a:t>
                      </a:r>
                      <a:endParaRPr lang="uk-UA" sz="1800" b="1"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smtClean="0">
                          <a:latin typeface="Calibri"/>
                          <a:ea typeface="Times New Roman"/>
                          <a:cs typeface="Times New Roman"/>
                        </a:rPr>
                        <a:t>Учебное</a:t>
                      </a:r>
                      <a:r>
                        <a:rPr lang="ru-RU" sz="1800" b="1" baseline="0" dirty="0" smtClean="0">
                          <a:latin typeface="Calibri"/>
                          <a:ea typeface="Times New Roman"/>
                          <a:cs typeface="Times New Roman"/>
                        </a:rPr>
                        <a:t> заведение</a:t>
                      </a:r>
                      <a:endParaRPr lang="ru-RU" sz="1800" b="1"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070">
                <a:tc>
                  <a:txBody>
                    <a:bodyPr/>
                    <a:lstStyle/>
                    <a:p>
                      <a:pPr algn="l">
                        <a:lnSpc>
                          <a:spcPct val="115000"/>
                        </a:lnSpc>
                        <a:spcAft>
                          <a:spcPts val="0"/>
                        </a:spcAft>
                      </a:pPr>
                      <a:r>
                        <a:rPr lang="ru-RU" sz="1800" dirty="0">
                          <a:latin typeface="Calibri"/>
                          <a:ea typeface="Times New Roman"/>
                          <a:cs typeface="Times New Roman"/>
                        </a:rPr>
                        <a:t> </a:t>
                      </a:r>
                      <a:r>
                        <a:rPr lang="uk-UA" sz="1800" dirty="0">
                          <a:latin typeface="Calibri"/>
                          <a:ea typeface="Times New Roman"/>
                          <a:cs typeface="Times New Roman"/>
                        </a:rPr>
                        <a:t>«Пушка </a:t>
                      </a:r>
                      <a:r>
                        <a:rPr lang="uk-UA" sz="1800" dirty="0" err="1">
                          <a:latin typeface="Calibri"/>
                          <a:ea typeface="Times New Roman"/>
                          <a:cs typeface="Times New Roman"/>
                        </a:rPr>
                        <a:t>Гаусса</a:t>
                      </a:r>
                      <a:r>
                        <a:rPr lang="uk-UA" sz="1800" dirty="0">
                          <a:latin typeface="Calibri"/>
                          <a:ea typeface="Times New Roman"/>
                          <a:cs typeface="Times New Roman"/>
                        </a:rPr>
                        <a:t>»</a:t>
                      </a:r>
                      <a:endParaRPr lang="ru-RU" sz="1800"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uk-UA" sz="1800" dirty="0" err="1">
                          <a:latin typeface="Calibri"/>
                          <a:ea typeface="Times New Roman"/>
                          <a:cs typeface="Times New Roman"/>
                        </a:rPr>
                        <a:t>Никитин</a:t>
                      </a:r>
                      <a:r>
                        <a:rPr lang="uk-UA" sz="1800" dirty="0">
                          <a:latin typeface="Calibri"/>
                          <a:ea typeface="Times New Roman"/>
                          <a:cs typeface="Times New Roman"/>
                        </a:rPr>
                        <a:t> </a:t>
                      </a:r>
                      <a:r>
                        <a:rPr lang="uk-UA" sz="1800" dirty="0" err="1">
                          <a:latin typeface="Calibri"/>
                          <a:ea typeface="Times New Roman"/>
                          <a:cs typeface="Times New Roman"/>
                        </a:rPr>
                        <a:t>Никита</a:t>
                      </a:r>
                      <a:endParaRPr lang="ru-RU" sz="1800"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1800" dirty="0">
                          <a:latin typeface="Calibri"/>
                          <a:ea typeface="Times New Roman"/>
                          <a:cs typeface="Times New Roman"/>
                        </a:rPr>
                        <a:t>Национальный исследовательский Томский </a:t>
                      </a:r>
                      <a:r>
                        <a:rPr lang="ru-RU" sz="1800" dirty="0" err="1">
                          <a:latin typeface="Calibri"/>
                          <a:ea typeface="Times New Roman"/>
                          <a:cs typeface="Times New Roman"/>
                        </a:rPr>
                        <a:t>политихнический</a:t>
                      </a:r>
                      <a:r>
                        <a:rPr lang="ru-RU" sz="1800" dirty="0">
                          <a:latin typeface="Calibri"/>
                          <a:ea typeface="Times New Roman"/>
                          <a:cs typeface="Times New Roman"/>
                        </a:rPr>
                        <a:t> университет (</a:t>
                      </a:r>
                      <a:r>
                        <a:rPr lang="ru-RU" sz="1800" dirty="0" err="1">
                          <a:latin typeface="Calibri"/>
                          <a:ea typeface="Times New Roman"/>
                          <a:cs typeface="Times New Roman"/>
                        </a:rPr>
                        <a:t>Физико</a:t>
                      </a:r>
                      <a:r>
                        <a:rPr lang="ru-RU" sz="1800" dirty="0">
                          <a:latin typeface="Calibri"/>
                          <a:ea typeface="Times New Roman"/>
                          <a:cs typeface="Times New Roman"/>
                        </a:rPr>
                        <a:t> – технический факультет. Химические технологии материалов современной энергетики)</a:t>
                      </a: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030">
                <a:tc>
                  <a:txBody>
                    <a:bodyPr/>
                    <a:lstStyle/>
                    <a:p>
                      <a:pPr algn="l">
                        <a:lnSpc>
                          <a:spcPct val="115000"/>
                        </a:lnSpc>
                        <a:spcAft>
                          <a:spcPts val="0"/>
                        </a:spcAft>
                      </a:pPr>
                      <a:r>
                        <a:rPr lang="uk-UA" sz="1800">
                          <a:latin typeface="Calibri"/>
                          <a:ea typeface="Times New Roman"/>
                          <a:cs typeface="Times New Roman"/>
                        </a:rPr>
                        <a:t>Проект «Физика в медицине»</a:t>
                      </a:r>
                      <a:endParaRPr lang="ru-RU" sz="180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uk-UA" sz="1800">
                          <a:latin typeface="Calibri"/>
                          <a:ea typeface="Times New Roman"/>
                          <a:cs typeface="Times New Roman"/>
                        </a:rPr>
                        <a:t>Козлова Татьяна</a:t>
                      </a:r>
                      <a:endParaRPr lang="ru-RU" sz="180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1800" dirty="0">
                          <a:latin typeface="Calibri"/>
                          <a:ea typeface="Times New Roman"/>
                          <a:cs typeface="Times New Roman"/>
                        </a:rPr>
                        <a:t>ГБОУ ВПО </a:t>
                      </a:r>
                      <a:r>
                        <a:rPr lang="ru-RU" sz="1800" dirty="0" err="1">
                          <a:latin typeface="Calibri"/>
                          <a:ea typeface="Times New Roman"/>
                          <a:cs typeface="Times New Roman"/>
                        </a:rPr>
                        <a:t>КемГМА</a:t>
                      </a:r>
                      <a:r>
                        <a:rPr lang="ru-RU" sz="1800" dirty="0">
                          <a:latin typeface="Calibri"/>
                          <a:ea typeface="Times New Roman"/>
                          <a:cs typeface="Times New Roman"/>
                        </a:rPr>
                        <a:t> Минздрава России</a:t>
                      </a:r>
                    </a:p>
                    <a:p>
                      <a:pPr algn="l">
                        <a:lnSpc>
                          <a:spcPct val="115000"/>
                        </a:lnSpc>
                        <a:spcAft>
                          <a:spcPts val="0"/>
                        </a:spcAft>
                      </a:pPr>
                      <a:r>
                        <a:rPr lang="uk-UA" sz="1800" dirty="0">
                          <a:latin typeface="Calibri"/>
                          <a:ea typeface="Times New Roman"/>
                          <a:cs typeface="Times New Roman"/>
                        </a:rPr>
                        <a:t>(</a:t>
                      </a:r>
                      <a:r>
                        <a:rPr lang="uk-UA" sz="1800" dirty="0" err="1">
                          <a:latin typeface="Calibri"/>
                          <a:ea typeface="Times New Roman"/>
                          <a:cs typeface="Times New Roman"/>
                        </a:rPr>
                        <a:t>Лечебный</a:t>
                      </a:r>
                      <a:r>
                        <a:rPr lang="uk-UA" sz="1800" dirty="0">
                          <a:latin typeface="Calibri"/>
                          <a:ea typeface="Times New Roman"/>
                          <a:cs typeface="Times New Roman"/>
                        </a:rPr>
                        <a:t> факультет)</a:t>
                      </a:r>
                      <a:endParaRPr lang="ru-RU" sz="1800"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6041">
                <a:tc>
                  <a:txBody>
                    <a:bodyPr/>
                    <a:lstStyle/>
                    <a:p>
                      <a:pPr algn="l">
                        <a:lnSpc>
                          <a:spcPct val="115000"/>
                        </a:lnSpc>
                        <a:spcAft>
                          <a:spcPts val="0"/>
                        </a:spcAft>
                      </a:pPr>
                      <a:r>
                        <a:rPr lang="uk-UA" sz="1800" dirty="0" smtClean="0">
                          <a:latin typeface="Calibri"/>
                          <a:ea typeface="Times New Roman"/>
                          <a:cs typeface="Times New Roman"/>
                        </a:rPr>
                        <a:t>«</a:t>
                      </a:r>
                      <a:r>
                        <a:rPr lang="uk-UA" sz="1800" dirty="0" err="1" smtClean="0">
                          <a:latin typeface="Calibri"/>
                          <a:ea typeface="Times New Roman"/>
                          <a:cs typeface="Times New Roman"/>
                        </a:rPr>
                        <a:t>Энергосберегающие</a:t>
                      </a:r>
                      <a:r>
                        <a:rPr lang="uk-UA" sz="1800" dirty="0" smtClean="0">
                          <a:latin typeface="Calibri"/>
                          <a:ea typeface="Times New Roman"/>
                          <a:cs typeface="Times New Roman"/>
                        </a:rPr>
                        <a:t> </a:t>
                      </a:r>
                      <a:r>
                        <a:rPr lang="uk-UA" sz="1800" dirty="0" err="1">
                          <a:latin typeface="Calibri"/>
                          <a:ea typeface="Times New Roman"/>
                          <a:cs typeface="Times New Roman"/>
                        </a:rPr>
                        <a:t>лампы</a:t>
                      </a:r>
                      <a:r>
                        <a:rPr lang="uk-UA" sz="1800" dirty="0">
                          <a:latin typeface="Calibri"/>
                          <a:ea typeface="Times New Roman"/>
                          <a:cs typeface="Times New Roman"/>
                        </a:rPr>
                        <a:t>: за и </a:t>
                      </a:r>
                      <a:r>
                        <a:rPr lang="uk-UA" sz="1800" dirty="0" err="1">
                          <a:latin typeface="Calibri"/>
                          <a:ea typeface="Times New Roman"/>
                          <a:cs typeface="Times New Roman"/>
                        </a:rPr>
                        <a:t>против</a:t>
                      </a:r>
                      <a:r>
                        <a:rPr lang="uk-UA" sz="1800" dirty="0">
                          <a:latin typeface="Calibri"/>
                          <a:ea typeface="Times New Roman"/>
                          <a:cs typeface="Times New Roman"/>
                        </a:rPr>
                        <a:t>»</a:t>
                      </a:r>
                      <a:endParaRPr lang="ru-RU" sz="1800"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uk-UA" sz="1800">
                          <a:latin typeface="Calibri"/>
                          <a:ea typeface="Times New Roman"/>
                          <a:cs typeface="Times New Roman"/>
                        </a:rPr>
                        <a:t>Ларенкова Виктория</a:t>
                      </a:r>
                      <a:endParaRPr lang="ru-RU" sz="180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1800" dirty="0">
                          <a:latin typeface="Calibri"/>
                          <a:ea typeface="Times New Roman"/>
                          <a:cs typeface="Times New Roman"/>
                        </a:rPr>
                        <a:t>Сибирский государственный университет путей сообщения</a:t>
                      </a:r>
                    </a:p>
                    <a:p>
                      <a:pPr algn="l">
                        <a:lnSpc>
                          <a:spcPct val="115000"/>
                        </a:lnSpc>
                        <a:spcAft>
                          <a:spcPts val="0"/>
                        </a:spcAft>
                      </a:pPr>
                      <a:r>
                        <a:rPr lang="ru-RU" sz="1800" dirty="0">
                          <a:latin typeface="Calibri"/>
                          <a:ea typeface="Times New Roman"/>
                          <a:cs typeface="Times New Roman"/>
                        </a:rPr>
                        <a:t>(Инженерно-экономический факультет)</a:t>
                      </a: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2030">
                <a:tc rowSpan="2">
                  <a:txBody>
                    <a:bodyPr/>
                    <a:lstStyle/>
                    <a:p>
                      <a:pPr algn="l">
                        <a:lnSpc>
                          <a:spcPct val="115000"/>
                        </a:lnSpc>
                        <a:spcAft>
                          <a:spcPts val="0"/>
                        </a:spcAft>
                      </a:pPr>
                      <a:r>
                        <a:rPr lang="uk-UA" sz="1800">
                          <a:latin typeface="Calibri"/>
                          <a:ea typeface="Times New Roman"/>
                          <a:cs typeface="Times New Roman"/>
                        </a:rPr>
                        <a:t>«Исследование антенн, построенных на основе фрактальных структур»</a:t>
                      </a:r>
                      <a:endParaRPr lang="ru-RU" sz="180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uk-UA" sz="1800">
                          <a:latin typeface="Calibri"/>
                          <a:ea typeface="Times New Roman"/>
                          <a:cs typeface="Times New Roman"/>
                        </a:rPr>
                        <a:t>Рогова Ксения</a:t>
                      </a:r>
                      <a:endParaRPr lang="ru-RU" sz="180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1800" dirty="0">
                          <a:latin typeface="Calibri"/>
                          <a:ea typeface="Times New Roman"/>
                          <a:cs typeface="Times New Roman"/>
                        </a:rPr>
                        <a:t>Томский политехнический университет. Институт природных ресурсов</a:t>
                      </a: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0050">
                <a:tc vMerge="1">
                  <a:txBody>
                    <a:bodyPr/>
                    <a:lstStyle/>
                    <a:p>
                      <a:endParaRPr lang="ru-RU"/>
                    </a:p>
                  </a:txBody>
                  <a:tcPr/>
                </a:tc>
                <a:tc>
                  <a:txBody>
                    <a:bodyPr/>
                    <a:lstStyle/>
                    <a:p>
                      <a:pPr algn="l">
                        <a:lnSpc>
                          <a:spcPct val="115000"/>
                        </a:lnSpc>
                        <a:spcAft>
                          <a:spcPts val="0"/>
                        </a:spcAft>
                      </a:pPr>
                      <a:r>
                        <a:rPr lang="uk-UA" sz="1800">
                          <a:latin typeface="Calibri"/>
                          <a:ea typeface="Times New Roman"/>
                          <a:cs typeface="Times New Roman"/>
                        </a:rPr>
                        <a:t>Сысоев Олег</a:t>
                      </a:r>
                      <a:endParaRPr lang="ru-RU" sz="180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1800" dirty="0">
                          <a:latin typeface="Calibri"/>
                          <a:ea typeface="Times New Roman"/>
                          <a:cs typeface="Times New Roman"/>
                        </a:rPr>
                        <a:t>Новосибирский государственный технический университет.</a:t>
                      </a:r>
                    </a:p>
                    <a:p>
                      <a:pPr algn="l">
                        <a:lnSpc>
                          <a:spcPct val="115000"/>
                        </a:lnSpc>
                        <a:spcAft>
                          <a:spcPts val="0"/>
                        </a:spcAft>
                      </a:pPr>
                      <a:r>
                        <a:rPr lang="ru-RU" sz="1800" dirty="0">
                          <a:latin typeface="Calibri"/>
                          <a:ea typeface="Times New Roman"/>
                          <a:cs typeface="Times New Roman"/>
                        </a:rPr>
                        <a:t>(Факультет радиотехники и электроники)</a:t>
                      </a: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428595" y="428602"/>
          <a:ext cx="8358246" cy="5935629"/>
        </p:xfrm>
        <a:graphic>
          <a:graphicData uri="http://schemas.openxmlformats.org/drawingml/2006/table">
            <a:tbl>
              <a:tblPr/>
              <a:tblGrid>
                <a:gridCol w="2286017"/>
                <a:gridCol w="2000264"/>
                <a:gridCol w="4071965"/>
              </a:tblGrid>
              <a:tr h="338911">
                <a:tc>
                  <a:txBody>
                    <a:bodyPr/>
                    <a:lstStyle/>
                    <a:p>
                      <a:pPr algn="ctr">
                        <a:lnSpc>
                          <a:spcPct val="115000"/>
                        </a:lnSpc>
                        <a:spcAft>
                          <a:spcPts val="0"/>
                        </a:spcAft>
                      </a:pPr>
                      <a:r>
                        <a:rPr lang="uk-UA" sz="1800" b="1" dirty="0" err="1" smtClean="0">
                          <a:latin typeface="Calibri"/>
                          <a:ea typeface="Times New Roman"/>
                          <a:cs typeface="Times New Roman"/>
                        </a:rPr>
                        <a:t>Название</a:t>
                      </a:r>
                      <a:r>
                        <a:rPr lang="uk-UA" sz="1800" b="1" dirty="0" smtClean="0">
                          <a:latin typeface="Calibri"/>
                          <a:ea typeface="Times New Roman"/>
                          <a:cs typeface="Times New Roman"/>
                        </a:rPr>
                        <a:t> </a:t>
                      </a:r>
                      <a:r>
                        <a:rPr lang="uk-UA" sz="1800" b="1" dirty="0" err="1" smtClean="0">
                          <a:latin typeface="Calibri"/>
                          <a:ea typeface="Times New Roman"/>
                          <a:cs typeface="Times New Roman"/>
                        </a:rPr>
                        <a:t>работы</a:t>
                      </a:r>
                      <a:endParaRPr lang="uk-UA" sz="1800" b="1" dirty="0" smtClean="0">
                        <a:latin typeface="Calibri"/>
                        <a:ea typeface="Times New Roman"/>
                        <a:cs typeface="Times New Roman"/>
                      </a:endParaRPr>
                    </a:p>
                    <a:p>
                      <a:pPr algn="ctr">
                        <a:lnSpc>
                          <a:spcPct val="115000"/>
                        </a:lnSpc>
                        <a:spcAft>
                          <a:spcPts val="0"/>
                        </a:spcAft>
                      </a:pPr>
                      <a:endParaRPr lang="uk-UA" sz="1800" b="1"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800" b="1" dirty="0" smtClean="0">
                          <a:latin typeface="Calibri"/>
                          <a:ea typeface="Times New Roman"/>
                          <a:cs typeface="Times New Roman"/>
                        </a:rPr>
                        <a:t>ФИ </a:t>
                      </a:r>
                      <a:r>
                        <a:rPr lang="uk-UA" sz="1800" b="1" dirty="0" err="1" smtClean="0">
                          <a:latin typeface="Calibri"/>
                          <a:ea typeface="Times New Roman"/>
                          <a:cs typeface="Times New Roman"/>
                        </a:rPr>
                        <a:t>учащегося</a:t>
                      </a:r>
                      <a:endParaRPr lang="uk-UA" sz="1800" b="1"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b="1" dirty="0" smtClean="0">
                          <a:latin typeface="Calibri"/>
                          <a:ea typeface="Times New Roman"/>
                          <a:cs typeface="Times New Roman"/>
                        </a:rPr>
                        <a:t>Учебное</a:t>
                      </a:r>
                      <a:r>
                        <a:rPr lang="ru-RU" sz="1800" b="1" baseline="0" dirty="0" smtClean="0">
                          <a:latin typeface="Calibri"/>
                          <a:ea typeface="Times New Roman"/>
                          <a:cs typeface="Times New Roman"/>
                        </a:rPr>
                        <a:t> заведение</a:t>
                      </a:r>
                      <a:endParaRPr lang="ru-RU" sz="1800" b="1" dirty="0">
                        <a:latin typeface="Calibri"/>
                        <a:ea typeface="Times New Roman"/>
                        <a:cs typeface="Times New Roman"/>
                      </a:endParaRPr>
                    </a:p>
                  </a:txBody>
                  <a:tcPr marL="57618" marR="57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41757">
                <a:tc>
                  <a:txBody>
                    <a:bodyPr/>
                    <a:lstStyle/>
                    <a:p>
                      <a:pPr algn="l">
                        <a:lnSpc>
                          <a:spcPct val="100000"/>
                        </a:lnSpc>
                        <a:spcAft>
                          <a:spcPts val="0"/>
                        </a:spcAft>
                      </a:pPr>
                      <a:r>
                        <a:rPr lang="uk-UA" sz="1800" dirty="0">
                          <a:latin typeface="Calibri"/>
                          <a:ea typeface="Times New Roman"/>
                          <a:cs typeface="Times New Roman"/>
                        </a:rPr>
                        <a:t>«</a:t>
                      </a:r>
                      <a:r>
                        <a:rPr lang="uk-UA" sz="1800" dirty="0" err="1">
                          <a:latin typeface="Calibri"/>
                          <a:ea typeface="Times New Roman"/>
                          <a:cs typeface="Times New Roman"/>
                        </a:rPr>
                        <a:t>Исследование</a:t>
                      </a:r>
                      <a:r>
                        <a:rPr lang="uk-UA" sz="1800" dirty="0">
                          <a:latin typeface="Calibri"/>
                          <a:ea typeface="Times New Roman"/>
                          <a:cs typeface="Times New Roman"/>
                        </a:rPr>
                        <a:t> </a:t>
                      </a:r>
                      <a:r>
                        <a:rPr lang="uk-UA" sz="1800" dirty="0" err="1">
                          <a:latin typeface="Calibri"/>
                          <a:ea typeface="Times New Roman"/>
                          <a:cs typeface="Times New Roman"/>
                        </a:rPr>
                        <a:t>зависимости</a:t>
                      </a:r>
                      <a:r>
                        <a:rPr lang="uk-UA" sz="1800" dirty="0">
                          <a:latin typeface="Calibri"/>
                          <a:ea typeface="Times New Roman"/>
                          <a:cs typeface="Times New Roman"/>
                        </a:rPr>
                        <a:t> сердечного </a:t>
                      </a:r>
                      <a:r>
                        <a:rPr lang="uk-UA" sz="1800" dirty="0" err="1">
                          <a:latin typeface="Calibri"/>
                          <a:ea typeface="Times New Roman"/>
                          <a:cs typeface="Times New Roman"/>
                        </a:rPr>
                        <a:t>ритма</a:t>
                      </a:r>
                      <a:r>
                        <a:rPr lang="uk-UA" sz="1800" dirty="0">
                          <a:latin typeface="Calibri"/>
                          <a:ea typeface="Times New Roman"/>
                          <a:cs typeface="Times New Roman"/>
                        </a:rPr>
                        <a:t> от </a:t>
                      </a:r>
                      <a:r>
                        <a:rPr lang="uk-UA" sz="1800" dirty="0" err="1">
                          <a:latin typeface="Calibri"/>
                          <a:ea typeface="Times New Roman"/>
                          <a:cs typeface="Times New Roman"/>
                        </a:rPr>
                        <a:t>физических</a:t>
                      </a:r>
                      <a:r>
                        <a:rPr lang="uk-UA" sz="1800" dirty="0">
                          <a:latin typeface="Calibri"/>
                          <a:ea typeface="Times New Roman"/>
                          <a:cs typeface="Times New Roman"/>
                        </a:rPr>
                        <a:t> загрузок у </a:t>
                      </a:r>
                      <a:r>
                        <a:rPr lang="uk-UA" sz="1800" dirty="0" err="1">
                          <a:latin typeface="Calibri"/>
                          <a:ea typeface="Times New Roman"/>
                          <a:cs typeface="Times New Roman"/>
                        </a:rPr>
                        <a:t>подростков</a:t>
                      </a:r>
                      <a:r>
                        <a:rPr lang="uk-UA" sz="1800" dirty="0">
                          <a:latin typeface="Calibri"/>
                          <a:ea typeface="Times New Roman"/>
                          <a:cs typeface="Times New Roman"/>
                        </a:rPr>
                        <a:t>, </a:t>
                      </a:r>
                      <a:r>
                        <a:rPr lang="uk-UA" sz="1800" dirty="0" err="1">
                          <a:latin typeface="Calibri"/>
                          <a:ea typeface="Times New Roman"/>
                          <a:cs typeface="Times New Roman"/>
                        </a:rPr>
                        <a:t>занимающихся</a:t>
                      </a:r>
                      <a:r>
                        <a:rPr lang="uk-UA" sz="1800" dirty="0">
                          <a:latin typeface="Calibri"/>
                          <a:ea typeface="Times New Roman"/>
                          <a:cs typeface="Times New Roman"/>
                        </a:rPr>
                        <a:t> и не </a:t>
                      </a:r>
                      <a:r>
                        <a:rPr lang="uk-UA" sz="1800" dirty="0" err="1">
                          <a:latin typeface="Calibri"/>
                          <a:ea typeface="Times New Roman"/>
                          <a:cs typeface="Times New Roman"/>
                        </a:rPr>
                        <a:t>занимающихся</a:t>
                      </a:r>
                      <a:r>
                        <a:rPr lang="uk-UA" sz="1800" dirty="0">
                          <a:latin typeface="Calibri"/>
                          <a:ea typeface="Times New Roman"/>
                          <a:cs typeface="Times New Roman"/>
                        </a:rPr>
                        <a:t> спортом»</a:t>
                      </a:r>
                      <a:endParaRPr lang="ru-RU" sz="1800" dirty="0">
                        <a:latin typeface="Calibri"/>
                        <a:ea typeface="Times New Roman"/>
                        <a:cs typeface="Times New Roman"/>
                      </a:endParaRPr>
                    </a:p>
                    <a:p>
                      <a:pPr algn="l">
                        <a:lnSpc>
                          <a:spcPct val="100000"/>
                        </a:lnSpc>
                        <a:spcAft>
                          <a:spcPts val="0"/>
                        </a:spcAft>
                      </a:pPr>
                      <a:r>
                        <a:rPr lang="uk-UA" sz="1800" dirty="0">
                          <a:latin typeface="Calibri"/>
                          <a:ea typeface="Times New Roman"/>
                          <a:cs typeface="Times New Roman"/>
                        </a:rPr>
                        <a:t>(</a:t>
                      </a:r>
                      <a:r>
                        <a:rPr lang="uk-UA" sz="1800" dirty="0" err="1">
                          <a:latin typeface="Calibri"/>
                          <a:ea typeface="Times New Roman"/>
                          <a:cs typeface="Times New Roman"/>
                        </a:rPr>
                        <a:t>использование</a:t>
                      </a:r>
                      <a:r>
                        <a:rPr lang="uk-UA" sz="1800" dirty="0">
                          <a:latin typeface="Calibri"/>
                          <a:ea typeface="Times New Roman"/>
                          <a:cs typeface="Times New Roman"/>
                        </a:rPr>
                        <a:t> </a:t>
                      </a:r>
                      <a:r>
                        <a:rPr lang="uk-UA" sz="1800" dirty="0" err="1">
                          <a:latin typeface="Calibri"/>
                          <a:ea typeface="Times New Roman"/>
                          <a:cs typeface="Times New Roman"/>
                        </a:rPr>
                        <a:t>цифровой</a:t>
                      </a:r>
                      <a:r>
                        <a:rPr lang="uk-UA" sz="1800" dirty="0">
                          <a:latin typeface="Calibri"/>
                          <a:ea typeface="Times New Roman"/>
                          <a:cs typeface="Times New Roman"/>
                        </a:rPr>
                        <a:t> </a:t>
                      </a:r>
                      <a:r>
                        <a:rPr lang="uk-UA" sz="1800" dirty="0" err="1">
                          <a:latin typeface="Calibri"/>
                          <a:ea typeface="Times New Roman"/>
                          <a:cs typeface="Times New Roman"/>
                        </a:rPr>
                        <a:t>лаборатории</a:t>
                      </a:r>
                      <a:r>
                        <a:rPr lang="uk-UA" sz="1800" dirty="0">
                          <a:latin typeface="Calibri"/>
                          <a:ea typeface="Times New Roman"/>
                          <a:cs typeface="Times New Roman"/>
                        </a:rPr>
                        <a:t>)</a:t>
                      </a:r>
                      <a:endParaRPr lang="ru-RU"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uk-UA" sz="1800">
                          <a:latin typeface="Calibri"/>
                          <a:ea typeface="Times New Roman"/>
                          <a:cs typeface="Times New Roman"/>
                        </a:rPr>
                        <a:t>Рогова Полина</a:t>
                      </a:r>
                      <a:endParaRPr lang="ru-RU"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ru-RU" sz="1800">
                          <a:latin typeface="Calibri"/>
                          <a:ea typeface="Times New Roman"/>
                          <a:cs typeface="Times New Roman"/>
                        </a:rPr>
                        <a:t>ГБОУ ВПО КемГМА Минздрава России</a:t>
                      </a:r>
                    </a:p>
                    <a:p>
                      <a:pPr algn="l">
                        <a:lnSpc>
                          <a:spcPct val="100000"/>
                        </a:lnSpc>
                        <a:spcAft>
                          <a:spcPts val="0"/>
                        </a:spcAft>
                      </a:pPr>
                      <a:r>
                        <a:rPr lang="uk-UA" sz="1800">
                          <a:latin typeface="Calibri"/>
                          <a:ea typeface="Times New Roman"/>
                          <a:cs typeface="Times New Roman"/>
                        </a:rPr>
                        <a:t>(Лечебный факультет)</a:t>
                      </a:r>
                      <a:endParaRPr lang="ru-RU" sz="1800">
                        <a:latin typeface="Calibri"/>
                        <a:ea typeface="Times New Roman"/>
                        <a:cs typeface="Times New Roman"/>
                      </a:endParaRPr>
                    </a:p>
                    <a:p>
                      <a:pPr algn="l">
                        <a:lnSpc>
                          <a:spcPct val="100000"/>
                        </a:lnSpc>
                        <a:spcAft>
                          <a:spcPts val="0"/>
                        </a:spcAft>
                      </a:pPr>
                      <a:r>
                        <a:rPr lang="uk-UA" sz="1800">
                          <a:latin typeface="Calibri"/>
                          <a:ea typeface="Times New Roman"/>
                          <a:cs typeface="Times New Roman"/>
                        </a:rPr>
                        <a:t>Далее планирует специальность – кардиолог)</a:t>
                      </a:r>
                      <a:endParaRPr lang="ru-RU"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2936">
                <a:tc>
                  <a:txBody>
                    <a:bodyPr/>
                    <a:lstStyle/>
                    <a:p>
                      <a:pPr algn="l">
                        <a:lnSpc>
                          <a:spcPct val="100000"/>
                        </a:lnSpc>
                        <a:spcAft>
                          <a:spcPts val="0"/>
                        </a:spcAft>
                      </a:pPr>
                      <a:r>
                        <a:rPr lang="uk-UA" sz="1800">
                          <a:latin typeface="Calibri"/>
                          <a:ea typeface="Times New Roman"/>
                          <a:cs typeface="Times New Roman"/>
                        </a:rPr>
                        <a:t>Проект</a:t>
                      </a:r>
                      <a:endParaRPr lang="ru-RU" sz="1800">
                        <a:latin typeface="Calibri"/>
                        <a:ea typeface="Times New Roman"/>
                        <a:cs typeface="Times New Roman"/>
                      </a:endParaRPr>
                    </a:p>
                    <a:p>
                      <a:pPr algn="l">
                        <a:lnSpc>
                          <a:spcPct val="100000"/>
                        </a:lnSpc>
                        <a:spcAft>
                          <a:spcPts val="0"/>
                        </a:spcAft>
                      </a:pPr>
                      <a:r>
                        <a:rPr lang="ru-RU" sz="1800">
                          <a:latin typeface="Calibri"/>
                          <a:ea typeface="Calibri"/>
                          <a:cs typeface="Times New Roman"/>
                        </a:rPr>
                        <a:t>«Физика в твоей будущей профессии»</a:t>
                      </a:r>
                      <a:endParaRPr lang="ru-RU"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uk-UA" sz="1800">
                          <a:latin typeface="Calibri"/>
                          <a:ea typeface="Times New Roman"/>
                          <a:cs typeface="Times New Roman"/>
                        </a:rPr>
                        <a:t>Михайлов Максим</a:t>
                      </a:r>
                      <a:endParaRPr lang="ru-RU" sz="1800">
                        <a:latin typeface="Calibri"/>
                        <a:ea typeface="Times New Roman"/>
                        <a:cs typeface="Times New Roman"/>
                      </a:endParaRPr>
                    </a:p>
                    <a:p>
                      <a:pPr algn="l">
                        <a:lnSpc>
                          <a:spcPct val="100000"/>
                        </a:lnSpc>
                        <a:spcAft>
                          <a:spcPts val="0"/>
                        </a:spcAft>
                      </a:pPr>
                      <a:r>
                        <a:rPr lang="uk-UA" sz="1800">
                          <a:latin typeface="Calibri"/>
                          <a:ea typeface="Times New Roman"/>
                          <a:cs typeface="Times New Roman"/>
                        </a:rPr>
                        <a:t>Югов Михаил</a:t>
                      </a:r>
                      <a:endParaRPr lang="ru-RU" sz="1800">
                        <a:latin typeface="Calibri"/>
                        <a:ea typeface="Times New Roman"/>
                        <a:cs typeface="Times New Roman"/>
                      </a:endParaRPr>
                    </a:p>
                    <a:p>
                      <a:pPr algn="l">
                        <a:lnSpc>
                          <a:spcPct val="100000"/>
                        </a:lnSpc>
                        <a:spcAft>
                          <a:spcPts val="0"/>
                        </a:spcAft>
                      </a:pPr>
                      <a:r>
                        <a:rPr lang="uk-UA" sz="1800">
                          <a:latin typeface="Calibri"/>
                          <a:ea typeface="Times New Roman"/>
                          <a:cs typeface="Times New Roman"/>
                        </a:rPr>
                        <a:t>Тимофеев Михаил</a:t>
                      </a:r>
                      <a:endParaRPr lang="ru-RU" sz="1800">
                        <a:latin typeface="Calibri"/>
                        <a:ea typeface="Times New Roman"/>
                        <a:cs typeface="Times New Roman"/>
                      </a:endParaRPr>
                    </a:p>
                    <a:p>
                      <a:pPr algn="l">
                        <a:lnSpc>
                          <a:spcPct val="100000"/>
                        </a:lnSpc>
                        <a:spcAft>
                          <a:spcPts val="0"/>
                        </a:spcAft>
                      </a:pPr>
                      <a:r>
                        <a:rPr lang="uk-UA" sz="1800">
                          <a:latin typeface="Calibri"/>
                          <a:ea typeface="Times New Roman"/>
                          <a:cs typeface="Times New Roman"/>
                        </a:rPr>
                        <a:t>Шкредов Кирилл</a:t>
                      </a:r>
                      <a:endParaRPr lang="ru-RU"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uk-UA" sz="1800" dirty="0" err="1">
                          <a:latin typeface="Calibri"/>
                          <a:ea typeface="Times New Roman"/>
                          <a:cs typeface="Times New Roman"/>
                        </a:rPr>
                        <a:t>КузГТУ</a:t>
                      </a:r>
                      <a:endParaRPr lang="ru-RU" sz="1800" dirty="0">
                        <a:latin typeface="Calibri"/>
                        <a:ea typeface="Times New Roman"/>
                        <a:cs typeface="Times New Roman"/>
                      </a:endParaRPr>
                    </a:p>
                    <a:p>
                      <a:pPr algn="l">
                        <a:lnSpc>
                          <a:spcPct val="100000"/>
                        </a:lnSpc>
                        <a:spcAft>
                          <a:spcPts val="0"/>
                        </a:spcAft>
                      </a:pPr>
                      <a:r>
                        <a:rPr lang="ru-RU" sz="1800" dirty="0">
                          <a:latin typeface="Calibri"/>
                          <a:ea typeface="Times New Roman"/>
                          <a:cs typeface="Times New Roman"/>
                        </a:rPr>
                        <a:t>Институт энергетики</a:t>
                      </a:r>
                    </a:p>
                    <a:p>
                      <a:pPr algn="l">
                        <a:lnSpc>
                          <a:spcPct val="100000"/>
                        </a:lnSpc>
                        <a:spcAft>
                          <a:spcPts val="0"/>
                        </a:spcAft>
                      </a:pPr>
                      <a:r>
                        <a:rPr lang="ru-RU" sz="1800" dirty="0">
                          <a:latin typeface="Calibri"/>
                          <a:ea typeface="Times New Roman"/>
                          <a:cs typeface="Times New Roman"/>
                        </a:rPr>
                        <a:t>Институт экономики и управление</a:t>
                      </a:r>
                    </a:p>
                    <a:p>
                      <a:pPr algn="l">
                        <a:lnSpc>
                          <a:spcPct val="100000"/>
                        </a:lnSpc>
                        <a:spcAft>
                          <a:spcPts val="0"/>
                        </a:spcAft>
                      </a:pPr>
                      <a:r>
                        <a:rPr lang="ru-RU" sz="1800" dirty="0">
                          <a:latin typeface="Calibri"/>
                          <a:ea typeface="Times New Roman"/>
                          <a:cs typeface="Times New Roman"/>
                        </a:rPr>
                        <a:t>Институт химических и нефтегазовых технологий</a:t>
                      </a:r>
                    </a:p>
                    <a:p>
                      <a:pPr algn="l">
                        <a:lnSpc>
                          <a:spcPct val="100000"/>
                        </a:lnSpc>
                        <a:spcAft>
                          <a:spcPts val="0"/>
                        </a:spcAft>
                      </a:pPr>
                      <a:r>
                        <a:rPr lang="ru-RU" sz="1800" dirty="0">
                          <a:latin typeface="Calibri"/>
                          <a:ea typeface="Times New Roman"/>
                          <a:cs typeface="Times New Roman"/>
                        </a:rPr>
                        <a:t>Институт информационных технологий, машиностроения и автотранспорта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500702"/>
            <a:ext cx="8183880" cy="1051560"/>
          </a:xfrm>
        </p:spPr>
        <p:txBody>
          <a:bodyPr/>
          <a:lstStyle/>
          <a:p>
            <a:r>
              <a:rPr lang="ru-RU" dirty="0" err="1" smtClean="0"/>
              <a:t>Беловская</a:t>
            </a:r>
            <a:r>
              <a:rPr lang="ru-RU" dirty="0" smtClean="0"/>
              <a:t> ГРЭС</a:t>
            </a:r>
            <a:endParaRPr lang="ru-RU" dirty="0"/>
          </a:p>
        </p:txBody>
      </p:sp>
      <p:pic>
        <p:nvPicPr>
          <p:cNvPr id="4" name="Содержимое 3" descr="DSCN1557.JPG"/>
          <p:cNvPicPr>
            <a:picLocks noGrp="1" noChangeAspect="1"/>
          </p:cNvPicPr>
          <p:nvPr>
            <p:ph idx="1"/>
          </p:nvPr>
        </p:nvPicPr>
        <p:blipFill>
          <a:blip r:embed="rId2"/>
          <a:stretch>
            <a:fillRect/>
          </a:stretch>
        </p:blipFill>
        <p:spPr>
          <a:xfrm>
            <a:off x="1071538" y="428604"/>
            <a:ext cx="7215238" cy="5411428"/>
          </a:xfrm>
          <a:prstGeom prst="rect">
            <a:avLst/>
          </a:prstGeom>
          <a:ln>
            <a:noFill/>
          </a:ln>
          <a:effectLst>
            <a:softEdge rad="11250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2375</TotalTime>
  <Words>1169</Words>
  <Application>Microsoft Office PowerPoint</Application>
  <PresentationFormat>Экран (4:3)</PresentationFormat>
  <Paragraphs>144</Paragraphs>
  <Slides>25</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Аспект</vt:lpstr>
      <vt:lpstr>     Программа  инновационной деятельности  по направлению «Профильное и профессиональное самоопределение школьников» МБОУ «Трудармейская средняя общеобразовательная школа»  </vt:lpstr>
      <vt:lpstr>Слайд 2</vt:lpstr>
      <vt:lpstr>Слайд 3</vt:lpstr>
      <vt:lpstr>Модель цифровой экспериментальной лаборатории</vt:lpstr>
      <vt:lpstr>Слайд 5</vt:lpstr>
      <vt:lpstr> Экология образовательного учреждения (измерение освещенности, изучение физических параметров воздуха).      Исследование радиоактивной загрязненности        Влияние метеоусловий на уровень загрязнения от автотранспорта.       Влияние естественной вентиляции (аэрации) на климат внутри помещения.       Расчетная оценка количества выбрасов вредных веществ в воздух от автотранспорта      Улучшение современных тормозных систем автомобилей.      Физика в жизни кошки.      Световая арфа.      Двигатель Стирлинга.      Экологические проблемы нашего края. Исследование окружающей среды.      Энергетическая система Сибири.      Исследование теплового эффекта горения топлива.      Изучение  движения связанных тел.      Определение мощности излучения Солнца на единицу площади.      Геометрия льда.      Изменение объема дыхания.      Электромагнитный смог.      Исследование зависимости перемещения от времени при равноускоренном движении.     </vt:lpstr>
      <vt:lpstr>Слайд 7</vt:lpstr>
      <vt:lpstr>Слайд 8</vt:lpstr>
      <vt:lpstr>Беловская ГРЭС</vt:lpstr>
      <vt:lpstr>Слайд 10</vt:lpstr>
      <vt:lpstr>Слайд 11</vt:lpstr>
      <vt:lpstr>Слайд 12</vt:lpstr>
      <vt:lpstr>Слайд 13</vt:lpstr>
      <vt:lpstr>Слайд 14</vt:lpstr>
      <vt:lpstr>Слайд 15</vt:lpstr>
      <vt:lpstr>Слайд 16</vt:lpstr>
      <vt:lpstr> Лабораторные работы: «Механическое движение, основные характеристики», «Взаимодействие тел», «Гидростатика», «Механическая работа и мощность» и «Методические рекомендации по применению цифрового микроскопа QX5»:</vt:lpstr>
      <vt:lpstr> </vt:lpstr>
      <vt:lpstr>Лабораторные работы  «Тепловые явления»</vt:lpstr>
      <vt:lpstr>Эксперименты по теме «Электрические явления»</vt:lpstr>
      <vt:lpstr>Лабораторные работы с использованием цифрового экспериментального оборудования позволяют:</vt:lpstr>
      <vt:lpstr>Награды и достижения</vt:lpstr>
      <vt:lpstr>Слайд 23</vt:lpstr>
      <vt:lpstr>Слайд 24</vt:lpstr>
      <vt:lpstr>Если ваша цель –  выбор профессии в соответствии с вашими возможностями и потребностями, задайте себе следующие вопросы: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keywords>Шаблон оформления</cp:keywords>
  <dc:description>Шаблон оформления</dc:description>
  <cp:lastModifiedBy>HpNotebook</cp:lastModifiedBy>
  <cp:revision>213</cp:revision>
  <dcterms:created xsi:type="dcterms:W3CDTF">2010-02-02T08:40:07Z</dcterms:created>
  <dcterms:modified xsi:type="dcterms:W3CDTF">2015-02-26T07:45:56Z</dcterms:modified>
  <cp:category>Шаблон оформления</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TC300054031049</vt:lpwstr>
  </property>
</Properties>
</file>