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3"/>
  </p:notesMasterIdLst>
  <p:sldIdLst>
    <p:sldId id="25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5C2A"/>
    <a:srgbClr val="A73121"/>
    <a:srgbClr val="3C345E"/>
    <a:srgbClr val="AAB8C8"/>
    <a:srgbClr val="FFCCFF"/>
    <a:srgbClr val="AFC9B6"/>
    <a:srgbClr val="B4B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9E094-1B34-4840-BE40-B5B05AB687A2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F8F5B-E9C6-4791-956C-B54D8A8864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70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>
                <a:alpha val="52000"/>
              </a:srgb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340768"/>
            <a:ext cx="7406640" cy="330267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  <a:effectLst/>
                <a:latin typeface="Cambria" panose="02040503050406030204" pitchFamily="18" charset="0"/>
              </a:rPr>
              <a:t>Модель </a:t>
            </a:r>
            <a:r>
              <a:rPr lang="ru-RU" sz="2800" b="1" dirty="0" smtClean="0">
                <a:solidFill>
                  <a:srgbClr val="800000"/>
                </a:solidFill>
                <a:latin typeface="Cambria" panose="02040503050406030204" pitchFamily="18" charset="0"/>
              </a:rPr>
              <a:t>организационно-педагогической системы </a:t>
            </a:r>
            <a:r>
              <a:rPr lang="ru-RU" sz="2800" b="1" dirty="0" smtClean="0">
                <a:solidFill>
                  <a:srgbClr val="800000"/>
                </a:solidFill>
                <a:effectLst/>
                <a:latin typeface="Cambria" panose="02040503050406030204" pitchFamily="18" charset="0"/>
              </a:rPr>
              <a:t>по </a:t>
            </a:r>
            <a:r>
              <a:rPr lang="ru-RU" sz="2800" b="1" dirty="0">
                <a:solidFill>
                  <a:srgbClr val="800000"/>
                </a:solidFill>
                <a:effectLst/>
                <a:latin typeface="Cambria" panose="02040503050406030204" pitchFamily="18" charset="0"/>
              </a:rPr>
              <a:t>формированию метапредметных компетенций обучающихся как условия развития их </a:t>
            </a:r>
            <a:r>
              <a:rPr lang="ru-RU" sz="2800" b="1" dirty="0" smtClean="0">
                <a:solidFill>
                  <a:srgbClr val="800000"/>
                </a:solidFill>
                <a:effectLst/>
                <a:latin typeface="Cambria" panose="02040503050406030204" pitchFamily="18" charset="0"/>
                <a:ea typeface="Calibri"/>
                <a:cs typeface="Times New Roman"/>
              </a:rPr>
              <a:t>профессионального самоопределения</a:t>
            </a:r>
            <a:r>
              <a:rPr lang="ru-RU" sz="2800" b="1" dirty="0" smtClean="0">
                <a:solidFill>
                  <a:srgbClr val="800000"/>
                </a:solidFill>
                <a:latin typeface="Cambria" panose="02040503050406030204" pitchFamily="18" charset="0"/>
              </a:rPr>
              <a:t/>
            </a:r>
            <a:br>
              <a:rPr lang="ru-RU" sz="2800" b="1" dirty="0" smtClean="0">
                <a:solidFill>
                  <a:srgbClr val="800000"/>
                </a:solidFill>
                <a:latin typeface="Cambria" panose="02040503050406030204" pitchFamily="18" charset="0"/>
              </a:rPr>
            </a:br>
            <a:endParaRPr lang="ru-RU" sz="2800" b="1" dirty="0">
              <a:solidFill>
                <a:srgbClr val="80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5286388"/>
            <a:ext cx="6786610" cy="1071570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Евсеева Татьяна Алексеевна,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 заместитель директора школы по УВР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987705"/>
              </p:ext>
            </p:extLst>
          </p:nvPr>
        </p:nvGraphicFramePr>
        <p:xfrm>
          <a:off x="251520" y="1600200"/>
          <a:ext cx="8435280" cy="3840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04256"/>
                <a:gridCol w="1224136"/>
                <a:gridCol w="1532776"/>
                <a:gridCol w="1687056"/>
                <a:gridCol w="16870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dirty="0">
                        <a:solidFill>
                          <a:schemeClr val="accent6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2012-2013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ru-RU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(47 чел.)</a:t>
                      </a:r>
                      <a:endParaRPr lang="ru-RU" dirty="0">
                        <a:solidFill>
                          <a:schemeClr val="accent6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2013-2014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ru-RU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(47 чел.)</a:t>
                      </a:r>
                      <a:endParaRPr lang="ru-RU" dirty="0">
                        <a:solidFill>
                          <a:schemeClr val="accent6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2014-2015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(27 чл.)</a:t>
                      </a:r>
                      <a:endParaRPr lang="ru-RU" dirty="0">
                        <a:solidFill>
                          <a:schemeClr val="accent6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2015-2016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r>
                        <a:rPr lang="ru-RU" dirty="0" err="1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ctr"/>
                      <a:r>
                        <a:rPr lang="ru-RU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dirty="0" smtClean="0">
                          <a:solidFill>
                            <a:schemeClr val="accent6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чел.)</a:t>
                      </a:r>
                      <a:endParaRPr lang="ru-RU" dirty="0">
                        <a:solidFill>
                          <a:schemeClr val="accent6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  <a:r>
                        <a:rPr lang="ru-RU" b="1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сформированности</a:t>
                      </a:r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профессиональных интересов (будущей профессиональной деятельности)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51%</a:t>
                      </a:r>
                      <a:endParaRPr lang="ru-RU" b="1" dirty="0">
                        <a:solidFill>
                          <a:schemeClr val="accent6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65%</a:t>
                      </a:r>
                      <a:endParaRPr lang="ru-RU" b="1" dirty="0">
                        <a:solidFill>
                          <a:schemeClr val="accent6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73%</a:t>
                      </a:r>
                      <a:endParaRPr lang="ru-RU" b="1" dirty="0">
                        <a:solidFill>
                          <a:schemeClr val="accent6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</a:t>
                      </a:r>
                      <a:endParaRPr lang="ru-RU" b="1" dirty="0">
                        <a:solidFill>
                          <a:schemeClr val="accent6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направления профильного обучения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b="1" dirty="0">
                        <a:solidFill>
                          <a:schemeClr val="accent6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b="1" dirty="0">
                        <a:solidFill>
                          <a:schemeClr val="accent6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84%</a:t>
                      </a:r>
                      <a:endParaRPr lang="ru-RU" b="1" dirty="0">
                        <a:solidFill>
                          <a:schemeClr val="accent6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90%</a:t>
                      </a:r>
                      <a:endParaRPr lang="ru-RU" b="1" dirty="0">
                        <a:solidFill>
                          <a:schemeClr val="accent6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38941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632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7627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Модель организационно-педагогической системы по формированию  метапредметных компетенций обучающихся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90625" y="2317750"/>
            <a:ext cx="2902585" cy="179909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4A442A"/>
                </a:solidFill>
                <a:effectLst>
                  <a:outerShdw blurRad="50800" dist="38100" dir="1620000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Модель организационно-педагогической системы – </a:t>
            </a:r>
            <a:r>
              <a:rPr lang="ru-RU" sz="1600" b="1" i="1" dirty="0">
                <a:solidFill>
                  <a:srgbClr val="0F243E"/>
                </a:solidFill>
                <a:effectLst/>
                <a:latin typeface="Times New Roman"/>
                <a:ea typeface="Calibri"/>
                <a:cs typeface="Times New Roman"/>
              </a:rPr>
              <a:t>система мер по формированию профессионального самоопределения учащихся</a:t>
            </a:r>
            <a:endParaRPr lang="ru-RU" sz="1600" dirty="0">
              <a:effectLst/>
              <a:ea typeface="Calibri"/>
              <a:cs typeface="Times New Roman"/>
            </a:endParaRPr>
          </a:p>
        </p:txBody>
      </p:sp>
      <p:cxnSp>
        <p:nvCxnSpPr>
          <p:cNvPr id="4" name="Соединительная линия уступом 3"/>
          <p:cNvCxnSpPr/>
          <p:nvPr/>
        </p:nvCxnSpPr>
        <p:spPr>
          <a:xfrm rot="10800000">
            <a:off x="6286389" y="3212976"/>
            <a:ext cx="1847215" cy="815340"/>
          </a:xfrm>
          <a:prstGeom prst="bentConnector3">
            <a:avLst>
              <a:gd name="adj1" fmla="val 50000"/>
            </a:avLst>
          </a:prstGeom>
          <a:noFill/>
          <a:ln w="222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sp>
        <p:nvSpPr>
          <p:cNvPr id="5" name="Прямоугольник 4"/>
          <p:cNvSpPr/>
          <p:nvPr/>
        </p:nvSpPr>
        <p:spPr>
          <a:xfrm>
            <a:off x="6481880" y="4028315"/>
            <a:ext cx="2487930" cy="82105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17365D"/>
                </a:solidFill>
                <a:effectLst/>
                <a:latin typeface="Times New Roman"/>
                <a:ea typeface="Calibri"/>
                <a:cs typeface="Times New Roman"/>
              </a:rPr>
              <a:t>Внеклассная работа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17365D"/>
                </a:solidFill>
                <a:effectLst/>
                <a:latin typeface="Times New Roman"/>
                <a:ea typeface="Calibri"/>
                <a:cs typeface="Times New Roman"/>
              </a:rPr>
              <a:t>с учащимися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741917" y="4197861"/>
            <a:ext cx="0" cy="65151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697418" y="4869520"/>
            <a:ext cx="2487930" cy="90297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17365D"/>
                </a:solidFill>
                <a:effectLst/>
                <a:latin typeface="Times New Roman"/>
                <a:ea typeface="Calibri"/>
                <a:cs typeface="Times New Roman"/>
              </a:rPr>
              <a:t>Урочная деятельность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Выноска 3 7"/>
          <p:cNvSpPr/>
          <p:nvPr/>
        </p:nvSpPr>
        <p:spPr>
          <a:xfrm>
            <a:off x="535245" y="1371600"/>
            <a:ext cx="2679065" cy="946150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42441"/>
              <a:gd name="adj6" fmla="val -15873"/>
              <a:gd name="adj7" fmla="val 142268"/>
              <a:gd name="adj8" fmla="val 97236"/>
            </a:avLst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50000"/>
              </a:schemeClr>
            </a:solidFill>
            <a:prstDash val="solid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17365D"/>
                </a:solidFill>
                <a:effectLst/>
                <a:latin typeface="Times New Roman"/>
                <a:ea typeface="Calibri"/>
                <a:cs typeface="Times New Roman"/>
              </a:rPr>
              <a:t>Работа с педагогическим коллективом</a:t>
            </a:r>
            <a:endParaRPr lang="ru-RU" sz="1600" dirty="0">
              <a:effectLst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45968" y="1318894"/>
            <a:ext cx="2487930" cy="9029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17365D"/>
                </a:solidFill>
                <a:effectLst/>
                <a:latin typeface="Times New Roman"/>
                <a:ea typeface="Calibri"/>
                <a:cs typeface="Times New Roman"/>
              </a:rPr>
              <a:t>Работа  с родителями</a:t>
            </a:r>
            <a:endParaRPr lang="ru-RU" sz="1600" dirty="0">
              <a:effectLst/>
              <a:ea typeface="Calibri"/>
              <a:cs typeface="Times New Roman"/>
            </a:endParaRPr>
          </a:p>
        </p:txBody>
      </p:sp>
      <p:cxnSp>
        <p:nvCxnSpPr>
          <p:cNvPr id="10" name="Соединительная линия уступом 9"/>
          <p:cNvCxnSpPr/>
          <p:nvPr/>
        </p:nvCxnSpPr>
        <p:spPr>
          <a:xfrm rot="10800000" flipV="1">
            <a:off x="6372200" y="1674494"/>
            <a:ext cx="2314631" cy="1094740"/>
          </a:xfrm>
          <a:prstGeom prst="bentConnector3">
            <a:avLst>
              <a:gd name="adj1" fmla="val -11911"/>
            </a:avLst>
          </a:prstGeom>
          <a:ln w="22225">
            <a:solidFill>
              <a:schemeClr val="bg1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flipV="1">
            <a:off x="1043608" y="3374899"/>
            <a:ext cx="1997075" cy="818515"/>
          </a:xfrm>
          <a:prstGeom prst="bentConnector3">
            <a:avLst>
              <a:gd name="adj1" fmla="val 50000"/>
            </a:avLst>
          </a:prstGeom>
          <a:noFill/>
          <a:ln w="222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cxnSp>
      <p:sp>
        <p:nvSpPr>
          <p:cNvPr id="12" name="Прямоугольник 11"/>
          <p:cNvSpPr/>
          <p:nvPr/>
        </p:nvSpPr>
        <p:spPr>
          <a:xfrm>
            <a:off x="467544" y="4206780"/>
            <a:ext cx="2487930" cy="90297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rgbClr val="17365D"/>
                </a:solidFill>
                <a:effectLst/>
                <a:latin typeface="Times New Roman"/>
                <a:ea typeface="Calibri"/>
                <a:cs typeface="Times New Roman"/>
              </a:rPr>
              <a:t>Психолого-педагогическое сопровождение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153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725544" cy="57606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педагогическим коллективом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/>
              <a:t> 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547260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b="1" i="1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квалификации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учителей по теме «Профессиональное самоопределение учащихся: вопросы, проблемы и формы организации данной работы» (МАОУ ИПК г. Новокузнецка); Круглые столы по обмену опытом профориентационной работы в урочной и внеурочной деятельности; </a:t>
            </a:r>
            <a:endParaRPr lang="ru-RU" b="1" dirty="0" smtClean="0">
              <a:solidFill>
                <a:srgbClr val="005C2A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Круглый </a:t>
            </a:r>
            <a:r>
              <a:rPr lang="ru-RU" b="1" i="1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для классных руководителей «Основные принципы профессионального консультирования ученика</a:t>
            </a:r>
            <a:r>
              <a:rPr lang="ru-RU" b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 </a:t>
            </a:r>
            <a:r>
              <a:rPr lang="ru-RU" b="1" i="1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классных руководителей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«Мониторинг рынка труда и пути получения профессионального образования</a:t>
            </a:r>
            <a:r>
              <a:rPr lang="ru-RU" b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Проблемный </a:t>
            </a:r>
            <a:r>
              <a:rPr lang="ru-RU" b="1" i="1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«Определение форм и методов организации профориентационной работы</a:t>
            </a:r>
            <a:r>
              <a:rPr lang="ru-RU" b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</a:t>
            </a:r>
            <a:r>
              <a:rPr lang="ru-RU" b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«Профессиональная апробация школьников в предпрофильной подготовке</a:t>
            </a:r>
            <a:r>
              <a:rPr lang="ru-RU" b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Открытые </a:t>
            </a:r>
            <a:r>
              <a:rPr lang="ru-RU" b="1" i="1" dirty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классные часы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для родителей </a:t>
            </a:r>
            <a:r>
              <a:rPr lang="ru-RU" b="1" dirty="0" err="1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профориента</a:t>
            </a:r>
            <a:r>
              <a:rPr lang="ru-RU" b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-ционной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тематики.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13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405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родителями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5400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Родительские </a:t>
            </a: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собрания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профориентационной тематики;</a:t>
            </a:r>
          </a:p>
          <a:p>
            <a:pPr lvl="0">
              <a:buFont typeface="Wingdings" pitchFamily="2" charset="2"/>
              <a:buChar char="v"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Индивидуальные консультации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по вопросам </a:t>
            </a:r>
            <a:r>
              <a:rPr lang="ru-RU" b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профориентации;</a:t>
            </a:r>
          </a:p>
          <a:p>
            <a:pPr lvl="0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Совместные </a:t>
            </a: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мероприятия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с родителями по профориентационной деятельности школы с учащимися (экскурсии,  встречи  с представителями различных профессий</a:t>
            </a:r>
            <a:r>
              <a:rPr lang="ru-RU" b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Встречи </a:t>
            </a: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со специалистами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(представителями учебных заведений</a:t>
            </a:r>
            <a:r>
              <a:rPr lang="ru-RU" b="1" dirty="0" smtClean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>
              <a:buFont typeface="Wingdings" pitchFamily="2" charset="2"/>
              <a:buChar char="v"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ткрытые </a:t>
            </a: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классные часы </a:t>
            </a:r>
            <a:r>
              <a:rPr lang="ru-RU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rPr>
              <a:t>для родителей профориентационной тематики.</a:t>
            </a:r>
          </a:p>
        </p:txBody>
      </p:sp>
    </p:spTree>
    <p:extLst>
      <p:ext uri="{BB962C8B-B14F-4D97-AF65-F5344CB8AC3E}">
        <p14:creationId xmlns:p14="http://schemas.microsoft.com/office/powerpoint/2010/main" val="1926267438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и методы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all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sz="1800" b="1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работы с учащимися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124744"/>
            <a:ext cx="8496944" cy="5616624"/>
          </a:xfrm>
        </p:spPr>
        <p:txBody>
          <a:bodyPr>
            <a:normAutofit fontScale="92500"/>
          </a:bodyPr>
          <a:lstStyle/>
          <a:p>
            <a:pPr>
              <a:buBlip>
                <a:blip r:embed="rId2"/>
              </a:buBlip>
            </a:pPr>
            <a:r>
              <a:rPr lang="ru-RU" sz="22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ознакомительной </a:t>
            </a:r>
            <a:r>
              <a:rPr lang="ru-RU" sz="2200" b="1" dirty="0" err="1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профориентационной</a:t>
            </a:r>
            <a:r>
              <a:rPr lang="ru-RU" sz="22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работы: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учебным предметам с сообщением определенных сведений </a:t>
            </a:r>
            <a:r>
              <a:rPr lang="ru-RU" sz="2000" b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профориентационного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характера;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профинформационный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урок;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предприятия и в профессиональные учебные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заведения;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передового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опыта;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специалистами и передовиками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производства.</a:t>
            </a:r>
          </a:p>
          <a:p>
            <a:pPr>
              <a:buClr>
                <a:schemeClr val="accent6">
                  <a:lumMod val="10000"/>
                </a:schemeClr>
              </a:buClr>
              <a:buBlip>
                <a:blip r:embed="rId2"/>
              </a:buBlip>
            </a:pPr>
            <a:r>
              <a:rPr lang="ru-RU" sz="2200" b="1" dirty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профессиональной ориентации, активизирующие деятельность учащихся по подготовке к выбору </a:t>
            </a:r>
            <a:r>
              <a:rPr lang="ru-RU" sz="22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</a:t>
            </a:r>
            <a:r>
              <a:rPr lang="ru-RU" sz="2000" b="1" dirty="0" smtClean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задания;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профессиям;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рефератов.</a:t>
            </a:r>
          </a:p>
          <a:p>
            <a:pPr>
              <a:buClr>
                <a:schemeClr val="accent6">
                  <a:lumMod val="10000"/>
                </a:schemeClr>
              </a:buClr>
              <a:buBlip>
                <a:blip r:embed="rId2"/>
              </a:buBlip>
            </a:pPr>
            <a:r>
              <a:rPr lang="ru-RU" sz="2200" b="1" dirty="0"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изучения личности школьников в целях </a:t>
            </a:r>
            <a:r>
              <a:rPr lang="ru-RU" sz="22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1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программы по психологии профессионального </a:t>
            </a:r>
            <a:r>
              <a:rPr lang="ru-RU" sz="21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самоопределения;</a:t>
            </a:r>
          </a:p>
          <a:p>
            <a:pPr>
              <a:buClr>
                <a:schemeClr val="accent6">
                  <a:lumMod val="10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21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социально-психологические </a:t>
            </a:r>
            <a:r>
              <a:rPr lang="ru-RU" sz="21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и </a:t>
            </a:r>
            <a:r>
              <a:rPr lang="ru-RU" sz="21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диагностики.</a:t>
            </a:r>
            <a:endParaRPr lang="ru-RU" sz="21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57128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75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7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75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75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</a:t>
            </a:r>
            <a:endParaRPr lang="ru-RU" sz="3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424936" cy="5616624"/>
          </a:xfrm>
        </p:spPr>
        <p:txBody>
          <a:bodyPr>
            <a:normAutofit fontScale="625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 по дополнительной образовательной программе «Психология профессионального самоопределения» Ресурсного центра предпрофильной подготовки и профильного обучения «Ориентир» МБОУ ДОД «ГДД(Ю)Т им. </a:t>
            </a:r>
            <a:r>
              <a:rPr lang="ru-RU" sz="3500" b="1" dirty="0" err="1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Н.К.Крупской</a:t>
            </a: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ru-RU" sz="3500" b="1" dirty="0" err="1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Диагностико</a:t>
            </a: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прогностическая работа: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карты интересов: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интересов А.Е. </a:t>
            </a:r>
            <a:r>
              <a:rPr lang="ru-RU" sz="3500" b="1" dirty="0" err="1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Голомштока</a:t>
            </a:r>
            <a:r>
              <a:rPr lang="ru-RU" sz="3500" b="1" i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chemeClr val="bg2">
                  <a:lumMod val="1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</a:t>
            </a: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 предпочтений Л. </a:t>
            </a:r>
            <a:r>
              <a:rPr lang="ru-RU" sz="3500" b="1" dirty="0" err="1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Йовайши</a:t>
            </a:r>
            <a:endParaRPr lang="ru-RU" sz="35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Дифференциально-диагностический опросник (ДДО) Е.А. </a:t>
            </a: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Климова;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типа личности Дж. </a:t>
            </a:r>
            <a:r>
              <a:rPr lang="ru-RU" sz="3500" b="1" dirty="0" err="1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Голланда</a:t>
            </a: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500" b="1" dirty="0" err="1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Холланда</a:t>
            </a: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нервно-психической </a:t>
            </a: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устойчивости;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chemeClr val="tx2">
                  <a:lumMod val="50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35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ценностных </a:t>
            </a: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ориентаций </a:t>
            </a:r>
            <a:r>
              <a:rPr lang="ru-RU" sz="3500" b="1" dirty="0" err="1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Рокича</a:t>
            </a:r>
            <a:r>
              <a:rPr lang="ru-RU" sz="35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5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15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Внеклассная работа с учащимися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507288" cy="5505475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1600" b="1" dirty="0" err="1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Профориентационые</a:t>
            </a:r>
            <a:r>
              <a:rPr lang="ru-RU" sz="16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мероприятия с социальными партнёрами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marL="1082675" lvl="3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Новокузнецкий техникум строительных технологий и сферы обслуживания, </a:t>
            </a:r>
          </a:p>
          <a:p>
            <a:pPr marL="1082675" lvl="3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Новокузнецкий строительный техникум, ГОУ СПО; </a:t>
            </a:r>
          </a:p>
          <a:p>
            <a:pPr marL="1082675" lvl="3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Новокузнецкий транспортно-технологический техникум;</a:t>
            </a:r>
          </a:p>
          <a:p>
            <a:pPr marL="1082675" lvl="3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НФИ </a:t>
            </a:r>
            <a:r>
              <a:rPr lang="ru-RU" sz="16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КемГУ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16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2675" lvl="3"/>
            <a:r>
              <a:rPr lang="ru-RU" sz="16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СибГИУ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600" b="1" dirty="0" err="1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Профориентационные</a:t>
            </a:r>
            <a:r>
              <a:rPr lang="ru-RU" sz="16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занятия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8-ых классов «Мир профессий»;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6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Открытая школьная научно-практическая конференция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(секция «Мир профессий»);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6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Библиотечные уроки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моих увлечений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ярмарка предметов политехнического цикла;</a:t>
            </a:r>
            <a:endParaRPr lang="ru-RU" sz="1600" b="1" dirty="0">
              <a:solidFill>
                <a:schemeClr val="accent6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1600" b="1" dirty="0">
                <a:solidFill>
                  <a:schemeClr val="accent6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профориентации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«Профессиональная среда»:</a:t>
            </a:r>
          </a:p>
          <a:p>
            <a:pPr lvl="0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конкурс-презентация «Мир профессий» – архитектор, повар, журналист, лётчик, ветеринар, модельер, юрист, переводчик;</a:t>
            </a:r>
          </a:p>
          <a:p>
            <a:pPr lvl="0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«Битва хоров» – профессии родителей;</a:t>
            </a:r>
          </a:p>
          <a:p>
            <a:pPr lvl="0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предприятий города: ЗАО «Ирбис», шоколадной фабрики «</a:t>
            </a:r>
            <a:r>
              <a:rPr lang="ru-RU" sz="16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Бызовские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сладости»  – профессии технолог, химик-лаборант;</a:t>
            </a:r>
          </a:p>
          <a:p>
            <a:pPr lvl="0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с представителями учебных заведений: Новокузнецкий строительный техникум – 9 класс; </a:t>
            </a:r>
            <a:r>
              <a:rPr lang="ru-RU" sz="16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КузГТУ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b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СибГИУ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11 класс;</a:t>
            </a:r>
          </a:p>
          <a:p>
            <a:pPr lvl="0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(законными представителями) учащихся – Тематический лекторий в рамках проведения родительских собраний по теме «Роль семьи в правильном профессиональном самоопределении учащихся».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22959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7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7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7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25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7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7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75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75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8278473"/>
              </p:ext>
            </p:extLst>
          </p:nvPr>
        </p:nvGraphicFramePr>
        <p:xfrm>
          <a:off x="539552" y="864099"/>
          <a:ext cx="8208912" cy="5733251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936104"/>
                <a:gridCol w="7272808"/>
              </a:tblGrid>
              <a:tr h="29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Начальная школа</a:t>
                      </a:r>
                      <a:endParaRPr lang="ru-RU" sz="1100" dirty="0">
                        <a:solidFill>
                          <a:srgbClr val="8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«Мир моих интересов», «Все работы хороши, выбирай на вкус»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«Профессии наших родителей»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 профессиях разных, нужных и важных»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«Путь в профессию начинается в школе»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поисково-зондирующий</a:t>
                      </a:r>
                      <a:endParaRPr lang="ru-RU" sz="1800" b="1" dirty="0">
                        <a:solidFill>
                          <a:srgbClr val="8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«Мир моих интересов», «Мир профессий»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2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«Моя мечта о будущей профессии», «Навыки общения и взаимодействия»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2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«Мои увлечения», «Все профессии важны, все профессии нужны», «Правила поведения и навыки общения»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Профессиональное осознание</a:t>
                      </a:r>
                      <a:endParaRPr lang="ru-RU" sz="1800" b="1" dirty="0">
                        <a:solidFill>
                          <a:srgbClr val="8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2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«Мир профессий», «Мотивы выбора профессий», «Навыки общения и взаимодействия»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2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«Мои увлечения – шаг к будущей профессии», «Моя жизненная позиция», «Возможности и профессия», «Куда пойти учиться?»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6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«Профессии с большой перспективой», «Сотвори своё будущее»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2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класс</a:t>
                      </a:r>
                      <a:endParaRPr lang="ru-RU" sz="11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«Психологические характеристики профессий», «Что век грядущий нам готовит»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55577" y="402432"/>
            <a:ext cx="51740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Классные часы: 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260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Урочная деятельность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400600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r>
              <a:rPr lang="ru-RU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уроке: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углубления изучения профессии учитель поручает учащимся готовить рефераты, альбомы по отдельным профессиям в рамках изучаемого материала: химик-лаборант, фармацевт (химия); электрик, электромонтажник, инженер-технолог (физика), парикмахер, дизайнер, архитектор (технология),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-специалист, инженер-программист (информатика); литературный критик, журналист (литература) и т.п.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b="1" i="1" dirty="0" err="1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Профинформационные</a:t>
            </a:r>
            <a:r>
              <a:rPr lang="ru-RU" b="1" i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группы учащихся-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профинформаторов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 которые привлекаются к планированию уроков, к подбору литературы, к изготовлению схем и таблиц, к организации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профессиографических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исследований, встреч и экскурсий, к распределению установочных вопросов, к оформлению классной доски (на ней записывается тема и девиз урока, его задачи, задания к следующему уроку; вывешиваются интересные информационные сообщения, схемы, таблицы, перечень установочных вопросов и рекомендованной литературы) и т. д.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по курсу «Профессиональное самоопределение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9-х классов» на 34 часа.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9007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</TotalTime>
  <Words>938</Words>
  <Application>Microsoft Office PowerPoint</Application>
  <PresentationFormat>Экран (4:3)</PresentationFormat>
  <Paragraphs>122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</vt:lpstr>
      <vt:lpstr>Calibri</vt:lpstr>
      <vt:lpstr>Cambria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Тема Office</vt:lpstr>
      <vt:lpstr>Модель организационно-педагогической системы по формированию метапредметных компетенций обучающихся как условия развития их профессионального самоопределения </vt:lpstr>
      <vt:lpstr>Презентация PowerPoint</vt:lpstr>
      <vt:lpstr>Работа с педагогическим коллективом   </vt:lpstr>
      <vt:lpstr>Работа с родителями</vt:lpstr>
      <vt:lpstr>Формы и методы  профориентационной работы с учащимися </vt:lpstr>
      <vt:lpstr>Психолого-педагогическое сопровождение</vt:lpstr>
      <vt:lpstr>Внеклассная работа с учащимися </vt:lpstr>
      <vt:lpstr>Презентация PowerPoint</vt:lpstr>
      <vt:lpstr>Урочная деятельность</vt:lpstr>
      <vt:lpstr>Результаты работы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Внутришкольный мониторинг  как средство повышения качества образования</dc:title>
  <dc:creator>Татьяна</dc:creator>
  <cp:lastModifiedBy>mikhail_nvkz@mail.ru</cp:lastModifiedBy>
  <cp:revision>76</cp:revision>
  <dcterms:modified xsi:type="dcterms:W3CDTF">2016-04-22T04:30:41Z</dcterms:modified>
</cp:coreProperties>
</file>