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90" r:id="rId8"/>
    <p:sldId id="321" r:id="rId9"/>
    <p:sldId id="322" r:id="rId10"/>
    <p:sldId id="291" r:id="rId11"/>
    <p:sldId id="293" r:id="rId12"/>
    <p:sldId id="292" r:id="rId13"/>
    <p:sldId id="294" r:id="rId14"/>
    <p:sldId id="295" r:id="rId15"/>
    <p:sldId id="296" r:id="rId16"/>
    <p:sldId id="297" r:id="rId17"/>
    <p:sldId id="304" r:id="rId18"/>
    <p:sldId id="270" r:id="rId19"/>
    <p:sldId id="303" r:id="rId20"/>
    <p:sldId id="302" r:id="rId21"/>
    <p:sldId id="305" r:id="rId22"/>
    <p:sldId id="306" r:id="rId23"/>
    <p:sldId id="307" r:id="rId24"/>
    <p:sldId id="308" r:id="rId25"/>
    <p:sldId id="266" r:id="rId26"/>
    <p:sldId id="310" r:id="rId27"/>
    <p:sldId id="309" r:id="rId28"/>
    <p:sldId id="311" r:id="rId29"/>
    <p:sldId id="312" r:id="rId30"/>
    <p:sldId id="313" r:id="rId31"/>
    <p:sldId id="314" r:id="rId32"/>
    <p:sldId id="315" r:id="rId33"/>
    <p:sldId id="316" r:id="rId34"/>
    <p:sldId id="287" r:id="rId35"/>
    <p:sldId id="288" r:id="rId36"/>
    <p:sldId id="317" r:id="rId37"/>
    <p:sldId id="318" r:id="rId38"/>
    <p:sldId id="264" r:id="rId39"/>
    <p:sldId id="265" r:id="rId40"/>
    <p:sldId id="319" r:id="rId41"/>
    <p:sldId id="289" r:id="rId42"/>
    <p:sldId id="271" r:id="rId43"/>
    <p:sldId id="320" r:id="rId44"/>
    <p:sldId id="286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 showGuides="1">
      <p:cViewPr>
        <p:scale>
          <a:sx n="66" d="100"/>
          <a:sy n="66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нравственной воспитанности бойцов поискового отряда «Пламя</a:t>
            </a:r>
            <a:r>
              <a:rPr lang="ru-RU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 г. 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0.13</c:v>
                </c:pt>
                <c:pt idx="1">
                  <c:v>0.26</c:v>
                </c:pt>
                <c:pt idx="2">
                  <c:v>0.4</c:v>
                </c:pt>
                <c:pt idx="3">
                  <c:v>0.43</c:v>
                </c:pt>
                <c:pt idx="4">
                  <c:v>0.48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 г. </c:v>
                </c:pt>
              </c:strCache>
            </c:strRef>
          </c:cat>
          <c:val>
            <c:numRef>
              <c:f>Лист1!$C$2:$C$6</c:f>
              <c:numCache>
                <c:formatCode>0%</c:formatCode>
                <c:ptCount val="5"/>
                <c:pt idx="0">
                  <c:v>0.74</c:v>
                </c:pt>
                <c:pt idx="1">
                  <c:v>0.74</c:v>
                </c:pt>
                <c:pt idx="2">
                  <c:v>0.6</c:v>
                </c:pt>
                <c:pt idx="3">
                  <c:v>0.56999999999999995</c:v>
                </c:pt>
                <c:pt idx="4">
                  <c:v>0.52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4C22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2010 г.</c:v>
                </c:pt>
                <c:pt idx="1">
                  <c:v>2011 г.</c:v>
                </c:pt>
                <c:pt idx="2">
                  <c:v>2012 г.</c:v>
                </c:pt>
                <c:pt idx="3">
                  <c:v>2013 г.</c:v>
                </c:pt>
                <c:pt idx="4">
                  <c:v>2014 г. 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 formatCode="0%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68927872"/>
        <c:axId val="68929408"/>
        <c:axId val="0"/>
      </c:bar3DChart>
      <c:catAx>
        <c:axId val="68927872"/>
        <c:scaling>
          <c:orientation val="minMax"/>
        </c:scaling>
        <c:delete val="0"/>
        <c:axPos val="b"/>
        <c:majorTickMark val="out"/>
        <c:minorTickMark val="none"/>
        <c:tickLblPos val="nextTo"/>
        <c:crossAx val="68929408"/>
        <c:crosses val="autoZero"/>
        <c:auto val="1"/>
        <c:lblAlgn val="ctr"/>
        <c:lblOffset val="100"/>
        <c:noMultiLvlLbl val="0"/>
      </c:catAx>
      <c:valAx>
        <c:axId val="689294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68927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нравственной воспитанности учащихся 4 класса за 2012-2015 учебный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1">
                  <c:v>патриотизм 1 класс</c:v>
                </c:pt>
                <c:pt idx="2">
                  <c:v>доброта 1 класс</c:v>
                </c:pt>
                <c:pt idx="3">
                  <c:v>патритизм 2 класс</c:v>
                </c:pt>
                <c:pt idx="4">
                  <c:v>доброта 2 класс</c:v>
                </c:pt>
                <c:pt idx="5">
                  <c:v>патриотизм 3 класс</c:v>
                </c:pt>
                <c:pt idx="6">
                  <c:v>доброта 3 класс</c:v>
                </c:pt>
                <c:pt idx="7">
                  <c:v>патриотизм 4 класс</c:v>
                </c:pt>
                <c:pt idx="8">
                  <c:v>доброта 4 класс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1">
                  <c:v>11</c:v>
                </c:pt>
                <c:pt idx="2">
                  <c:v>8</c:v>
                </c:pt>
                <c:pt idx="3">
                  <c:v>9</c:v>
                </c:pt>
                <c:pt idx="4">
                  <c:v>8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1">
                  <c:v>патриотизм 1 класс</c:v>
                </c:pt>
                <c:pt idx="2">
                  <c:v>доброта 1 класс</c:v>
                </c:pt>
                <c:pt idx="3">
                  <c:v>патритизм 2 класс</c:v>
                </c:pt>
                <c:pt idx="4">
                  <c:v>доброта 2 класс</c:v>
                </c:pt>
                <c:pt idx="5">
                  <c:v>патриотизм 3 класс</c:v>
                </c:pt>
                <c:pt idx="6">
                  <c:v>доброта 3 класс</c:v>
                </c:pt>
                <c:pt idx="7">
                  <c:v>патриотизм 4 класс</c:v>
                </c:pt>
                <c:pt idx="8">
                  <c:v>доброта 4 класс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1">
                  <c:v>8</c:v>
                </c:pt>
                <c:pt idx="2">
                  <c:v>11</c:v>
                </c:pt>
                <c:pt idx="3">
                  <c:v>10</c:v>
                </c:pt>
                <c:pt idx="4">
                  <c:v>11</c:v>
                </c:pt>
                <c:pt idx="5">
                  <c:v>18</c:v>
                </c:pt>
                <c:pt idx="6">
                  <c:v>18</c:v>
                </c:pt>
                <c:pt idx="7">
                  <c:v>18</c:v>
                </c:pt>
                <c:pt idx="8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89428736"/>
        <c:axId val="89430272"/>
        <c:axId val="0"/>
      </c:bar3DChart>
      <c:catAx>
        <c:axId val="894287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9430272"/>
        <c:crosses val="autoZero"/>
        <c:auto val="1"/>
        <c:lblAlgn val="ctr"/>
        <c:lblOffset val="100"/>
        <c:noMultiLvlLbl val="0"/>
      </c:catAx>
      <c:valAx>
        <c:axId val="89430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94287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r>
              <a:rPr lang="ru-RU" baseline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нравственной воспитанности учащихся 5 класса на начало и конец 2014-2015 учебного года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0.14000000000000001</c:v>
                </c:pt>
                <c:pt idx="1">
                  <c:v>0.28499999999999998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0.64</c:v>
                </c:pt>
                <c:pt idx="1">
                  <c:v>0.64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4C22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начало года</c:v>
                </c:pt>
                <c:pt idx="1">
                  <c:v>конец года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0.21</c:v>
                </c:pt>
                <c:pt idx="1">
                  <c:v>7.0000000000000007E-2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71656576"/>
        <c:axId val="71658112"/>
        <c:axId val="0"/>
      </c:bar3DChart>
      <c:catAx>
        <c:axId val="71656576"/>
        <c:scaling>
          <c:orientation val="minMax"/>
        </c:scaling>
        <c:delete val="0"/>
        <c:axPos val="b"/>
        <c:majorTickMark val="out"/>
        <c:minorTickMark val="none"/>
        <c:tickLblPos val="nextTo"/>
        <c:crossAx val="71658112"/>
        <c:crosses val="autoZero"/>
        <c:auto val="1"/>
        <c:lblAlgn val="ctr"/>
        <c:lblOffset val="100"/>
        <c:noMultiLvlLbl val="0"/>
      </c:catAx>
      <c:valAx>
        <c:axId val="716581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716565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344B21-1DF8-460D-9DF7-238409ABF12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E1BDF2-7D59-46DC-9B69-977C60AE4596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История Великой Отечественной войны: факты, события, люди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78CB2CC-CA90-4991-8E3E-663E4CD5CC6F}" type="parTrans" cxnId="{8FF33D5C-1317-4887-874D-055FECC69D74}">
      <dgm:prSet/>
      <dgm:spPr/>
      <dgm:t>
        <a:bodyPr/>
        <a:lstStyle/>
        <a:p>
          <a:endParaRPr lang="ru-RU"/>
        </a:p>
      </dgm:t>
    </dgm:pt>
    <dgm:pt modelId="{0C71A4B8-FA60-46D8-A0CE-7FE93926B5EF}" type="sibTrans" cxnId="{8FF33D5C-1317-4887-874D-055FECC69D74}">
      <dgm:prSet/>
      <dgm:spPr/>
      <dgm:t>
        <a:bodyPr/>
        <a:lstStyle/>
        <a:p>
          <a:endParaRPr lang="ru-RU"/>
        </a:p>
      </dgm:t>
    </dgm:pt>
    <dgm:pt modelId="{82ED4920-5666-4776-971B-1F71D98A76B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формирование гражданской позиции, патриотических чувств и любви к Родине и её прошлому через изучение  событий Великой Отечественной войны,  воспитание чувства гордости за воинов - защитников, любви и уважения к ветеранам войны. 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9E0C4BBD-72DD-487A-A890-423AC8D64D54}" type="parTrans" cxnId="{AA8F1A2D-14E1-457A-90F5-F8E95F92E851}">
      <dgm:prSet/>
      <dgm:spPr/>
      <dgm:t>
        <a:bodyPr/>
        <a:lstStyle/>
        <a:p>
          <a:endParaRPr lang="ru-RU"/>
        </a:p>
      </dgm:t>
    </dgm:pt>
    <dgm:pt modelId="{AD8CB707-E946-4BC5-992B-C035BBD4CAA3}" type="sibTrans" cxnId="{AA8F1A2D-14E1-457A-90F5-F8E95F92E851}">
      <dgm:prSet/>
      <dgm:spPr/>
      <dgm:t>
        <a:bodyPr/>
        <a:lstStyle/>
        <a:p>
          <a:endParaRPr lang="ru-RU"/>
        </a:p>
      </dgm:t>
    </dgm:pt>
    <dgm:pt modelId="{E8696AFE-E7A3-4524-91B3-CC8C45CCCA7F}" type="pres">
      <dgm:prSet presAssocID="{97344B21-1DF8-460D-9DF7-238409ABF12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58407FD-9839-40B9-B88E-2F0C86696611}" type="pres">
      <dgm:prSet presAssocID="{E9E1BDF2-7D59-46DC-9B69-977C60AE4596}" presName="linNode" presStyleCnt="0"/>
      <dgm:spPr/>
    </dgm:pt>
    <dgm:pt modelId="{5DBD722A-AB94-4401-84FC-76B69561E21C}" type="pres">
      <dgm:prSet presAssocID="{E9E1BDF2-7D59-46DC-9B69-977C60AE4596}" presName="parentShp" presStyleLbl="node1" presStyleIdx="0" presStyleCnt="1" custScaleX="78070" custScaleY="71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62818-5166-4230-86A6-3BCFF4B998CB}" type="pres">
      <dgm:prSet presAssocID="{E9E1BDF2-7D59-46DC-9B69-977C60AE4596}" presName="childShp" presStyleLbl="bgAccFollowNode1" presStyleIdx="0" presStyleCnt="1" custScaleX="117544" custScaleY="45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AB6F90-52CF-46FB-ADD6-5A6534E6F9CC}" type="presOf" srcId="{E9E1BDF2-7D59-46DC-9B69-977C60AE4596}" destId="{5DBD722A-AB94-4401-84FC-76B69561E21C}" srcOrd="0" destOrd="0" presId="urn:microsoft.com/office/officeart/2005/8/layout/vList6"/>
    <dgm:cxn modelId="{B0D64D6E-1243-4C37-BAEC-32D1C50CD227}" type="presOf" srcId="{82ED4920-5666-4776-971B-1F71D98A76B1}" destId="{F9F62818-5166-4230-86A6-3BCFF4B998CB}" srcOrd="0" destOrd="0" presId="urn:microsoft.com/office/officeart/2005/8/layout/vList6"/>
    <dgm:cxn modelId="{AA8F1A2D-14E1-457A-90F5-F8E95F92E851}" srcId="{E9E1BDF2-7D59-46DC-9B69-977C60AE4596}" destId="{82ED4920-5666-4776-971B-1F71D98A76B1}" srcOrd="0" destOrd="0" parTransId="{9E0C4BBD-72DD-487A-A890-423AC8D64D54}" sibTransId="{AD8CB707-E946-4BC5-992B-C035BBD4CAA3}"/>
    <dgm:cxn modelId="{9FF92B6C-71AB-452F-AD34-672C3E563C01}" type="presOf" srcId="{97344B21-1DF8-460D-9DF7-238409ABF123}" destId="{E8696AFE-E7A3-4524-91B3-CC8C45CCCA7F}" srcOrd="0" destOrd="0" presId="urn:microsoft.com/office/officeart/2005/8/layout/vList6"/>
    <dgm:cxn modelId="{8FF33D5C-1317-4887-874D-055FECC69D74}" srcId="{97344B21-1DF8-460D-9DF7-238409ABF123}" destId="{E9E1BDF2-7D59-46DC-9B69-977C60AE4596}" srcOrd="0" destOrd="0" parTransId="{B78CB2CC-CA90-4991-8E3E-663E4CD5CC6F}" sibTransId="{0C71A4B8-FA60-46D8-A0CE-7FE93926B5EF}"/>
    <dgm:cxn modelId="{27C4AE73-3DF7-4447-9D0C-D10A7EEC3B8D}" type="presParOf" srcId="{E8696AFE-E7A3-4524-91B3-CC8C45CCCA7F}" destId="{758407FD-9839-40B9-B88E-2F0C86696611}" srcOrd="0" destOrd="0" presId="urn:microsoft.com/office/officeart/2005/8/layout/vList6"/>
    <dgm:cxn modelId="{2429E17E-CE14-44D4-A8E3-277A951265E7}" type="presParOf" srcId="{758407FD-9839-40B9-B88E-2F0C86696611}" destId="{5DBD722A-AB94-4401-84FC-76B69561E21C}" srcOrd="0" destOrd="0" presId="urn:microsoft.com/office/officeart/2005/8/layout/vList6"/>
    <dgm:cxn modelId="{9F9F90B7-1EAA-41EA-9763-2754FC11B9B9}" type="presParOf" srcId="{758407FD-9839-40B9-B88E-2F0C86696611}" destId="{F9F62818-5166-4230-86A6-3BCFF4B998C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D70870-1FD0-404D-9B56-7D8C2EB7F84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1C41E9-EEB1-439A-B29D-B6C0625DD446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Школа юного поисковика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C79B4C2E-452E-49A6-8173-EDB306AE6216}" type="parTrans" cxnId="{67148CCA-1CBE-4551-A594-75D184B0522D}">
      <dgm:prSet/>
      <dgm:spPr/>
      <dgm:t>
        <a:bodyPr/>
        <a:lstStyle/>
        <a:p>
          <a:endParaRPr lang="ru-RU"/>
        </a:p>
      </dgm:t>
    </dgm:pt>
    <dgm:pt modelId="{8024672E-DBCC-4543-869F-4828D393A2F2}" type="sibTrans" cxnId="{67148CCA-1CBE-4551-A594-75D184B0522D}">
      <dgm:prSet/>
      <dgm:spPr/>
      <dgm:t>
        <a:bodyPr/>
        <a:lstStyle/>
        <a:p>
          <a:endParaRPr lang="ru-RU"/>
        </a:p>
      </dgm:t>
    </dgm:pt>
    <dgm:pt modelId="{F152A730-2530-46E7-A885-DE430D5EBF0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изучение методики проведения поисковых работ, основ медицинских знаний, безопасности при проведении раскопок; формирование уважения к истории России через возрождение исторической памяти на примере Великой Отечественной войны.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7954994-A7C6-4AE1-85FA-2938C40C8BE4}" type="parTrans" cxnId="{6BBBF95D-478A-4476-BB1E-F47C1F2CDA6B}">
      <dgm:prSet/>
      <dgm:spPr/>
      <dgm:t>
        <a:bodyPr/>
        <a:lstStyle/>
        <a:p>
          <a:endParaRPr lang="ru-RU"/>
        </a:p>
      </dgm:t>
    </dgm:pt>
    <dgm:pt modelId="{8836FF8B-5EDB-439B-96EA-3490D48964C8}" type="sibTrans" cxnId="{6BBBF95D-478A-4476-BB1E-F47C1F2CDA6B}">
      <dgm:prSet/>
      <dgm:spPr/>
      <dgm:t>
        <a:bodyPr/>
        <a:lstStyle/>
        <a:p>
          <a:endParaRPr lang="ru-RU"/>
        </a:p>
      </dgm:t>
    </dgm:pt>
    <dgm:pt modelId="{AA8A8F34-7391-4AEB-B7E4-700605486C67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Туризм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C688D5B-6493-4CB1-B28F-40AD8483A3F8}" type="parTrans" cxnId="{1283A2F9-F40E-45C5-9939-E5087A01F829}">
      <dgm:prSet/>
      <dgm:spPr/>
      <dgm:t>
        <a:bodyPr/>
        <a:lstStyle/>
        <a:p>
          <a:endParaRPr lang="ru-RU"/>
        </a:p>
      </dgm:t>
    </dgm:pt>
    <dgm:pt modelId="{FCED7D93-EF47-4BB0-95F9-9BAE3129FCA5}" type="sibTrans" cxnId="{1283A2F9-F40E-45C5-9939-E5087A01F829}">
      <dgm:prSet/>
      <dgm:spPr/>
      <dgm:t>
        <a:bodyPr/>
        <a:lstStyle/>
        <a:p>
          <a:endParaRPr lang="ru-RU"/>
        </a:p>
      </dgm:t>
    </dgm:pt>
    <dgm:pt modelId="{8B7D9B66-2F3C-4696-B348-0BC1B4918E5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оздоровление детей посредством включения их в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туристско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– краеведческую деятельность, воспитание у учащихся потребности бережного отношения к своему здоровью, приобретение туристических навыков.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EB9BFED-D9ED-499E-8243-74EBE3084390}" type="parTrans" cxnId="{8775D729-5EAC-430B-B355-603BF9C05BC2}">
      <dgm:prSet/>
      <dgm:spPr/>
      <dgm:t>
        <a:bodyPr/>
        <a:lstStyle/>
        <a:p>
          <a:endParaRPr lang="ru-RU"/>
        </a:p>
      </dgm:t>
    </dgm:pt>
    <dgm:pt modelId="{D7C78632-6515-428F-AF58-A69FA5EC1471}" type="sibTrans" cxnId="{8775D729-5EAC-430B-B355-603BF9C05BC2}">
      <dgm:prSet/>
      <dgm:spPr/>
      <dgm:t>
        <a:bodyPr/>
        <a:lstStyle/>
        <a:p>
          <a:endParaRPr lang="ru-RU"/>
        </a:p>
      </dgm:t>
    </dgm:pt>
    <dgm:pt modelId="{D4986049-5F13-4D40-A70D-707D9C38080F}" type="pres">
      <dgm:prSet presAssocID="{AED70870-1FD0-404D-9B56-7D8C2EB7F84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58D029-5BE2-4297-AA19-E2F54AE29464}" type="pres">
      <dgm:prSet presAssocID="{AD1C41E9-EEB1-439A-B29D-B6C0625DD446}" presName="linNode" presStyleCnt="0"/>
      <dgm:spPr/>
    </dgm:pt>
    <dgm:pt modelId="{F612FF85-5227-418B-9DDA-8962D6AD29E3}" type="pres">
      <dgm:prSet presAssocID="{AD1C41E9-EEB1-439A-B29D-B6C0625DD446}" presName="parentShp" presStyleLbl="node1" presStyleIdx="0" presStyleCnt="2" custScaleX="76471" custScaleY="65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97527-DCBA-4B96-98AB-E7BD67B4CEB4}" type="pres">
      <dgm:prSet presAssocID="{AD1C41E9-EEB1-439A-B29D-B6C0625DD446}" presName="childShp" presStyleLbl="bgAccFollowNode1" presStyleIdx="0" presStyleCnt="2" custScaleX="112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B4A89-0682-4F5D-8F39-79AE6E8AC3EF}" type="pres">
      <dgm:prSet presAssocID="{8024672E-DBCC-4543-869F-4828D393A2F2}" presName="spacing" presStyleCnt="0"/>
      <dgm:spPr/>
    </dgm:pt>
    <dgm:pt modelId="{EB256E56-BC33-47B9-A96F-7FFFAA0D358B}" type="pres">
      <dgm:prSet presAssocID="{AA8A8F34-7391-4AEB-B7E4-700605486C67}" presName="linNode" presStyleCnt="0"/>
      <dgm:spPr/>
    </dgm:pt>
    <dgm:pt modelId="{EB22EA3D-3840-4F4A-AB5A-25C8EFBE2D22}" type="pres">
      <dgm:prSet presAssocID="{AA8A8F34-7391-4AEB-B7E4-700605486C67}" presName="parentShp" presStyleLbl="node1" presStyleIdx="1" presStyleCnt="2" custScaleX="87395" custScaleY="768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C71F7-7FD5-4F07-A08F-D50EFEF00664}" type="pres">
      <dgm:prSet presAssocID="{AA8A8F34-7391-4AEB-B7E4-700605486C67}" presName="childShp" presStyleLbl="bgAccFollowNode1" presStyleIdx="1" presStyleCnt="2" custScaleX="108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83A2F9-F40E-45C5-9939-E5087A01F829}" srcId="{AED70870-1FD0-404D-9B56-7D8C2EB7F84F}" destId="{AA8A8F34-7391-4AEB-B7E4-700605486C67}" srcOrd="1" destOrd="0" parTransId="{DC688D5B-6493-4CB1-B28F-40AD8483A3F8}" sibTransId="{FCED7D93-EF47-4BB0-95F9-9BAE3129FCA5}"/>
    <dgm:cxn modelId="{67148CCA-1CBE-4551-A594-75D184B0522D}" srcId="{AED70870-1FD0-404D-9B56-7D8C2EB7F84F}" destId="{AD1C41E9-EEB1-439A-B29D-B6C0625DD446}" srcOrd="0" destOrd="0" parTransId="{C79B4C2E-452E-49A6-8173-EDB306AE6216}" sibTransId="{8024672E-DBCC-4543-869F-4828D393A2F2}"/>
    <dgm:cxn modelId="{6BBBF95D-478A-4476-BB1E-F47C1F2CDA6B}" srcId="{AD1C41E9-EEB1-439A-B29D-B6C0625DD446}" destId="{F152A730-2530-46E7-A885-DE430D5EBF02}" srcOrd="0" destOrd="0" parTransId="{E7954994-A7C6-4AE1-85FA-2938C40C8BE4}" sibTransId="{8836FF8B-5EDB-439B-96EA-3490D48964C8}"/>
    <dgm:cxn modelId="{8775D729-5EAC-430B-B355-603BF9C05BC2}" srcId="{AA8A8F34-7391-4AEB-B7E4-700605486C67}" destId="{8B7D9B66-2F3C-4696-B348-0BC1B4918E51}" srcOrd="0" destOrd="0" parTransId="{EEB9BFED-D9ED-499E-8243-74EBE3084390}" sibTransId="{D7C78632-6515-428F-AF58-A69FA5EC1471}"/>
    <dgm:cxn modelId="{58BEA64B-D05B-4E4F-B00A-F358AFC75086}" type="presOf" srcId="{AED70870-1FD0-404D-9B56-7D8C2EB7F84F}" destId="{D4986049-5F13-4D40-A70D-707D9C38080F}" srcOrd="0" destOrd="0" presId="urn:microsoft.com/office/officeart/2005/8/layout/vList6"/>
    <dgm:cxn modelId="{404A2416-B1A2-4BC8-90FE-CBA441402A2A}" type="presOf" srcId="{AD1C41E9-EEB1-439A-B29D-B6C0625DD446}" destId="{F612FF85-5227-418B-9DDA-8962D6AD29E3}" srcOrd="0" destOrd="0" presId="urn:microsoft.com/office/officeart/2005/8/layout/vList6"/>
    <dgm:cxn modelId="{95463B12-ACB8-486A-BF53-AD06B8327938}" type="presOf" srcId="{F152A730-2530-46E7-A885-DE430D5EBF02}" destId="{96297527-DCBA-4B96-98AB-E7BD67B4CEB4}" srcOrd="0" destOrd="0" presId="urn:microsoft.com/office/officeart/2005/8/layout/vList6"/>
    <dgm:cxn modelId="{2550C230-CD04-4EC8-A10D-D719C0E48393}" type="presOf" srcId="{8B7D9B66-2F3C-4696-B348-0BC1B4918E51}" destId="{725C71F7-7FD5-4F07-A08F-D50EFEF00664}" srcOrd="0" destOrd="0" presId="urn:microsoft.com/office/officeart/2005/8/layout/vList6"/>
    <dgm:cxn modelId="{9D1DC719-7B74-41A6-86EA-7B1417513F9C}" type="presOf" srcId="{AA8A8F34-7391-4AEB-B7E4-700605486C67}" destId="{EB22EA3D-3840-4F4A-AB5A-25C8EFBE2D22}" srcOrd="0" destOrd="0" presId="urn:microsoft.com/office/officeart/2005/8/layout/vList6"/>
    <dgm:cxn modelId="{F830A876-FB8D-4831-AA50-12F43330EEAE}" type="presParOf" srcId="{D4986049-5F13-4D40-A70D-707D9C38080F}" destId="{4558D029-5BE2-4297-AA19-E2F54AE29464}" srcOrd="0" destOrd="0" presId="urn:microsoft.com/office/officeart/2005/8/layout/vList6"/>
    <dgm:cxn modelId="{6F1FDF33-EBDE-47CF-890D-BC05006B0CF9}" type="presParOf" srcId="{4558D029-5BE2-4297-AA19-E2F54AE29464}" destId="{F612FF85-5227-418B-9DDA-8962D6AD29E3}" srcOrd="0" destOrd="0" presId="urn:microsoft.com/office/officeart/2005/8/layout/vList6"/>
    <dgm:cxn modelId="{D07F6526-806D-4BBA-AC68-98BB1AD16AFD}" type="presParOf" srcId="{4558D029-5BE2-4297-AA19-E2F54AE29464}" destId="{96297527-DCBA-4B96-98AB-E7BD67B4CEB4}" srcOrd="1" destOrd="0" presId="urn:microsoft.com/office/officeart/2005/8/layout/vList6"/>
    <dgm:cxn modelId="{A0117D02-7057-45A6-94E2-27EBAE601B29}" type="presParOf" srcId="{D4986049-5F13-4D40-A70D-707D9C38080F}" destId="{474B4A89-0682-4F5D-8F39-79AE6E8AC3EF}" srcOrd="1" destOrd="0" presId="urn:microsoft.com/office/officeart/2005/8/layout/vList6"/>
    <dgm:cxn modelId="{24F98716-C86C-48EB-8DD7-CABC7650B520}" type="presParOf" srcId="{D4986049-5F13-4D40-A70D-707D9C38080F}" destId="{EB256E56-BC33-47B9-A96F-7FFFAA0D358B}" srcOrd="2" destOrd="0" presId="urn:microsoft.com/office/officeart/2005/8/layout/vList6"/>
    <dgm:cxn modelId="{71712D4E-062D-463D-A128-31576649110A}" type="presParOf" srcId="{EB256E56-BC33-47B9-A96F-7FFFAA0D358B}" destId="{EB22EA3D-3840-4F4A-AB5A-25C8EFBE2D22}" srcOrd="0" destOrd="0" presId="urn:microsoft.com/office/officeart/2005/8/layout/vList6"/>
    <dgm:cxn modelId="{EE577FFC-DE5F-40BB-9D89-CD19A5F7CA19}" type="presParOf" srcId="{EB256E56-BC33-47B9-A96F-7FFFAA0D358B}" destId="{725C71F7-7FD5-4F07-A08F-D50EFEF0066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F62818-5166-4230-86A6-3BCFF4B998CB}">
      <dsp:nvSpPr>
        <dsp:cNvPr id="0" name=""/>
        <dsp:cNvSpPr/>
      </dsp:nvSpPr>
      <dsp:spPr>
        <a:xfrm>
          <a:off x="2519823" y="1440146"/>
          <a:ext cx="5687682" cy="237629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формирование гражданской позиции, патриотических чувств и любви к Родине и её прошлому через изучение  событий Великой Отечественной войны,  воспитание чувства гордости за воинов - защитников, любви и уважения к ветеранам войны. 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19823" y="1737182"/>
        <a:ext cx="4796573" cy="1782219"/>
      </dsp:txXfrm>
    </dsp:sp>
    <dsp:sp modelId="{5DBD722A-AB94-4401-84FC-76B69561E21C}">
      <dsp:nvSpPr>
        <dsp:cNvPr id="0" name=""/>
        <dsp:cNvSpPr/>
      </dsp:nvSpPr>
      <dsp:spPr>
        <a:xfrm>
          <a:off x="1405" y="754924"/>
          <a:ext cx="2518417" cy="37467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История Великой Отечественной войны: факты, события, люди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4344" y="877863"/>
        <a:ext cx="2272539" cy="35008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97527-DCBA-4B96-98AB-E7BD67B4CEB4}">
      <dsp:nvSpPr>
        <dsp:cNvPr id="0" name=""/>
        <dsp:cNvSpPr/>
      </dsp:nvSpPr>
      <dsp:spPr>
        <a:xfrm>
          <a:off x="2693110" y="668"/>
          <a:ext cx="5803836" cy="26053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изучение методики проведения поисковых работ, основ медицинских знаний, безопасности при проведении раскопок; формирование уважения к истории России через возрождение исторической памяти на примере Великой Отечественной войны.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93110" y="326339"/>
        <a:ext cx="4826823" cy="1954025"/>
      </dsp:txXfrm>
    </dsp:sp>
    <dsp:sp modelId="{F612FF85-5227-418B-9DDA-8962D6AD29E3}">
      <dsp:nvSpPr>
        <dsp:cNvPr id="0" name=""/>
        <dsp:cNvSpPr/>
      </dsp:nvSpPr>
      <dsp:spPr>
        <a:xfrm>
          <a:off x="72004" y="446459"/>
          <a:ext cx="2621105" cy="17137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Школа юного поисковика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5664" y="530119"/>
        <a:ext cx="2453785" cy="1546464"/>
      </dsp:txXfrm>
    </dsp:sp>
    <dsp:sp modelId="{725C71F7-7FD5-4F07-A08F-D50EFEF00664}">
      <dsp:nvSpPr>
        <dsp:cNvPr id="0" name=""/>
        <dsp:cNvSpPr/>
      </dsp:nvSpPr>
      <dsp:spPr>
        <a:xfrm>
          <a:off x="2995542" y="2866572"/>
          <a:ext cx="5573400" cy="26053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Цель: 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оздоровление детей посредством включения их в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туристско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– краеведческую деятельность, воспитание у учащихся потребности бережного отношения к своему здоровью, приобретение туристических навыков.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95542" y="3192243"/>
        <a:ext cx="4596387" cy="1954025"/>
      </dsp:txXfrm>
    </dsp:sp>
    <dsp:sp modelId="{EB22EA3D-3840-4F4A-AB5A-25C8EFBE2D22}">
      <dsp:nvSpPr>
        <dsp:cNvPr id="0" name=""/>
        <dsp:cNvSpPr/>
      </dsp:nvSpPr>
      <dsp:spPr>
        <a:xfrm>
          <a:off x="8" y="3168352"/>
          <a:ext cx="2995534" cy="20018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Туризм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7728" y="3266072"/>
        <a:ext cx="2800094" cy="1806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2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36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30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27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35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4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81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27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3572B-138A-4233-8408-D290E58C53F8}" type="datetimeFigureOut">
              <a:rPr lang="ru-RU" smtClean="0"/>
              <a:t>17.08.2015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2563D-4B36-4876-89B9-F3548BDA80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20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5" y="1484784"/>
            <a:ext cx="84249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Организация внеурочной деятельности обучающихся в основной общеобразовательной школе по духовно-нравственному воспитанию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3717032"/>
            <a:ext cx="5364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Руглова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Наталья Алексеевна, зам. директора по УВР;</a:t>
            </a:r>
          </a:p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Валяева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Лариса Геннадьевна, учитель, ответственный за ВР МБОУ «Горскинская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ООШ»,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Гурьевский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район</a:t>
            </a:r>
          </a:p>
        </p:txBody>
      </p:sp>
    </p:spTree>
    <p:extLst>
      <p:ext uri="{BB962C8B-B14F-4D97-AF65-F5344CB8AC3E}">
        <p14:creationId xmlns:p14="http://schemas.microsoft.com/office/powerpoint/2010/main" val="60448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69027"/>
            <a:ext cx="82592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Российской Федерации;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РФ «Об образовании»;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Конвенция о правах ребенка;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Всеобщая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декларация прав человека;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стандарт основного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общего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образования;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Устав муниципального общеобразовательного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учреждения;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Положение о школьном самоуправлении;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Положение о выборах Президента школьной Республики.</a:t>
            </a:r>
          </a:p>
        </p:txBody>
      </p:sp>
    </p:spTree>
    <p:extLst>
      <p:ext uri="{BB962C8B-B14F-4D97-AF65-F5344CB8AC3E}">
        <p14:creationId xmlns:p14="http://schemas.microsoft.com/office/powerpoint/2010/main" val="150520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97346"/>
            <a:ext cx="83529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Содействие становлению правовой, демократической, самоуправляющей школы, обеспечивающей свободное развитие личности, формирование социальной активности, воспитание гражданственности, ответственности, уважительного отношения учащихся к правам других людей, развитие  инициативы, творчества и самостоятельности.</a:t>
            </a:r>
          </a:p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Создать условия для самовыражения, самоутверждения каждой личности через участие в конкретных делах;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Формировать демократические основы органов ученического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самоуправления;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Развивать  организаторские  и управленческие  способности, самостоятельность 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ответственность;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достойных творческих лидеров.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0230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47564" y="33265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ШКОЛЬНОГО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УЧЕНИЧЕСКОГО   САМОУПРАВЛЕНИЯ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с двумя вырезанными противолежащими углами 30"/>
          <p:cNvSpPr/>
          <p:nvPr/>
        </p:nvSpPr>
        <p:spPr>
          <a:xfrm>
            <a:off x="251520" y="1268760"/>
            <a:ext cx="2520280" cy="1008112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Директор школы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AutoShape 32"/>
          <p:cNvSpPr>
            <a:spLocks noChangeArrowheads="1"/>
          </p:cNvSpPr>
          <p:nvPr/>
        </p:nvSpPr>
        <p:spPr bwMode="auto">
          <a:xfrm>
            <a:off x="2794492" y="1678253"/>
            <a:ext cx="574675" cy="230187"/>
          </a:xfrm>
          <a:prstGeom prst="leftRightArrow">
            <a:avLst>
              <a:gd name="adj1" fmla="val 50000"/>
              <a:gd name="adj2" fmla="val 49931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Прямоугольник с двумя вырезанными противолежащими углами 32"/>
          <p:cNvSpPr/>
          <p:nvPr/>
        </p:nvSpPr>
        <p:spPr>
          <a:xfrm>
            <a:off x="3369167" y="1268760"/>
            <a:ext cx="2520280" cy="1008112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Клуб «Руководитель»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с двумя вырезанными противолежащими углами 33"/>
          <p:cNvSpPr/>
          <p:nvPr/>
        </p:nvSpPr>
        <p:spPr>
          <a:xfrm>
            <a:off x="6497952" y="1289291"/>
            <a:ext cx="2520280" cy="1008112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Ответственный за воспитательную работу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5889447" y="1678253"/>
            <a:ext cx="574675" cy="230187"/>
          </a:xfrm>
          <a:prstGeom prst="leftRightArrow">
            <a:avLst>
              <a:gd name="adj1" fmla="val 50000"/>
              <a:gd name="adj2" fmla="val 49931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Прямоугольник с двумя вырезанными противолежащими углами 35"/>
          <p:cNvSpPr/>
          <p:nvPr/>
        </p:nvSpPr>
        <p:spPr>
          <a:xfrm>
            <a:off x="1965011" y="2924944"/>
            <a:ext cx="5328592" cy="720080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Координационный совет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AutoShape 33"/>
          <p:cNvSpPr>
            <a:spLocks noChangeArrowheads="1"/>
          </p:cNvSpPr>
          <p:nvPr/>
        </p:nvSpPr>
        <p:spPr bwMode="auto">
          <a:xfrm>
            <a:off x="4456112" y="2297403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Прямоугольник с двумя вырезанными противолежащими углами 37"/>
          <p:cNvSpPr/>
          <p:nvPr/>
        </p:nvSpPr>
        <p:spPr>
          <a:xfrm>
            <a:off x="1352943" y="4149080"/>
            <a:ext cx="6552727" cy="864096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Представители  школьных  клубов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         Интеллект         Лидер           Реал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AutoShape 33"/>
          <p:cNvSpPr>
            <a:spLocks noChangeArrowheads="1"/>
          </p:cNvSpPr>
          <p:nvPr/>
        </p:nvSpPr>
        <p:spPr bwMode="auto">
          <a:xfrm>
            <a:off x="2411760" y="3584184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AutoShape 33"/>
          <p:cNvSpPr>
            <a:spLocks noChangeArrowheads="1"/>
          </p:cNvSpPr>
          <p:nvPr/>
        </p:nvSpPr>
        <p:spPr bwMode="auto">
          <a:xfrm>
            <a:off x="3968762" y="3645024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AutoShape 33"/>
          <p:cNvSpPr>
            <a:spLocks noChangeArrowheads="1"/>
          </p:cNvSpPr>
          <p:nvPr/>
        </p:nvSpPr>
        <p:spPr bwMode="auto">
          <a:xfrm>
            <a:off x="5686188" y="3641218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AutoShape 33"/>
          <p:cNvSpPr>
            <a:spLocks noChangeArrowheads="1"/>
          </p:cNvSpPr>
          <p:nvPr/>
        </p:nvSpPr>
        <p:spPr bwMode="auto">
          <a:xfrm>
            <a:off x="6948264" y="3672784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Прямоугольник с двумя вырезанными противолежащими углами 42"/>
          <p:cNvSpPr/>
          <p:nvPr/>
        </p:nvSpPr>
        <p:spPr>
          <a:xfrm>
            <a:off x="1411523" y="5517232"/>
            <a:ext cx="6552727" cy="864096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Представители  клубов классов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         Интеллект         Лидер           Реал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AutoShape 33"/>
          <p:cNvSpPr>
            <a:spLocks noChangeArrowheads="1"/>
          </p:cNvSpPr>
          <p:nvPr/>
        </p:nvSpPr>
        <p:spPr bwMode="auto">
          <a:xfrm>
            <a:off x="2211175" y="5013176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AutoShape 33"/>
          <p:cNvSpPr>
            <a:spLocks noChangeArrowheads="1"/>
          </p:cNvSpPr>
          <p:nvPr/>
        </p:nvSpPr>
        <p:spPr bwMode="auto">
          <a:xfrm>
            <a:off x="3968762" y="4943073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AutoShape 33"/>
          <p:cNvSpPr>
            <a:spLocks noChangeArrowheads="1"/>
          </p:cNvSpPr>
          <p:nvPr/>
        </p:nvSpPr>
        <p:spPr bwMode="auto">
          <a:xfrm>
            <a:off x="5773559" y="4994610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AutoShape 33"/>
          <p:cNvSpPr>
            <a:spLocks noChangeArrowheads="1"/>
          </p:cNvSpPr>
          <p:nvPr/>
        </p:nvSpPr>
        <p:spPr bwMode="auto">
          <a:xfrm>
            <a:off x="7064151" y="5013176"/>
            <a:ext cx="231775" cy="574159"/>
          </a:xfrm>
          <a:prstGeom prst="upDownArrow">
            <a:avLst>
              <a:gd name="adj1" fmla="val 50000"/>
              <a:gd name="adj2" fmla="val 39452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97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481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Ш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2721496" cy="349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96149" y="176978"/>
            <a:ext cx="468052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ГИМН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ГОРСКИНСКОЙ ШКОЛЬНОЙ РЕСПУБЛИКИ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музыку старинной студенческой песни.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Валяевой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Л.Г.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Школьная республика-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Братство нерушимое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Школьные товарищи-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Дружба неделимая.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Школа наша хорошеет,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каждым годом молодеет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Слава педагогам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Умным, добрым, строгим.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Школа наша славится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Юными талантами,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Милыми девчонками,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Умными ребятами.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школе нашей интересно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день поём мы песни,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Мудрость постигаем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Науки изучаем.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Выноска со стрелкой вверх 3"/>
          <p:cNvSpPr/>
          <p:nvPr/>
        </p:nvSpPr>
        <p:spPr>
          <a:xfrm rot="5400000">
            <a:off x="1329269" y="-708219"/>
            <a:ext cx="1207706" cy="307517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Клуб «Руководитель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70708" y="491991"/>
            <a:ext cx="5468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контролирующая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деятельность – дисциплина, посещаемость,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дежурство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4332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Итоги недели с 13 апреля - 18 апреля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дневникам соревнований.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239726"/>
              </p:ext>
            </p:extLst>
          </p:nvPr>
        </p:nvGraphicFramePr>
        <p:xfrm>
          <a:off x="408360" y="2276872"/>
          <a:ext cx="8340105" cy="42484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45334"/>
                <a:gridCol w="1245555"/>
                <a:gridCol w="1067086"/>
                <a:gridCol w="1050039"/>
                <a:gridCol w="1140072"/>
                <a:gridCol w="1132613"/>
                <a:gridCol w="1259406"/>
              </a:tblGrid>
              <a:tr h="627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I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II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III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IV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Оценка за дежурство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u="none" strike="noStrike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6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300" b="1" dirty="0">
                          <a:solidFill>
                            <a:srgbClr val="0033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56" marR="56756" marT="0" marB="0">
                    <a:lnL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9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03188"/>
            <a:ext cx="8656637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30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2" y="548680"/>
            <a:ext cx="56886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Традиционные акции:</a:t>
            </a: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Лучший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года;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Сделаем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село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чище;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Операция Памятник;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Свеча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Памяти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Посади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своё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дерево;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Подарок ветерану;</a:t>
            </a:r>
            <a:endParaRPr lang="ru-RU" sz="2800" b="1" dirty="0">
              <a:latin typeface="Times New Roman" pitchFamily="18" charset="0"/>
              <a:cs typeface="Times New Roman" pitchFamily="18" charset="0"/>
              <a:hlinkClick r:id="rId6" action="ppaction://hlinksldjump"/>
            </a:endParaRPr>
          </a:p>
          <a:p>
            <a:pPr marL="457200" lvl="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Георгиевская ленточка.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9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713368" cy="5778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532440" y="6021288"/>
            <a:ext cx="360040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6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934" y="2996952"/>
            <a:ext cx="470677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5256584" cy="3942438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5" action="ppaction://hlinksldjump" highlightClick="1"/>
          </p:cNvPr>
          <p:cNvSpPr/>
          <p:nvPr/>
        </p:nvSpPr>
        <p:spPr>
          <a:xfrm>
            <a:off x="539552" y="5661248"/>
            <a:ext cx="504056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0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526638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90" y="2852936"/>
            <a:ext cx="4385072" cy="373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домой 1">
            <a:hlinkClick r:id="rId5" action="ppaction://hlinksldjump" highlightClick="1"/>
          </p:cNvPr>
          <p:cNvSpPr/>
          <p:nvPr/>
        </p:nvSpPr>
        <p:spPr>
          <a:xfrm>
            <a:off x="539552" y="5589240"/>
            <a:ext cx="576064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93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6" name="Рисунок 5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95"/>
            <a:ext cx="9143999" cy="684540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5286380" y="1142984"/>
            <a:ext cx="1500198" cy="1214446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786578" y="1142984"/>
            <a:ext cx="1643074" cy="1588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86578" y="78579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Горскино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63" y="1183288"/>
            <a:ext cx="6774273" cy="470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2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522" y="130702"/>
            <a:ext cx="4887104" cy="365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правляющая кнопка: домой 2">
            <a:hlinkClick r:id="rId4" action="ppaction://hlinksldjump" highlightClick="1"/>
          </p:cNvPr>
          <p:cNvSpPr/>
          <p:nvPr/>
        </p:nvSpPr>
        <p:spPr>
          <a:xfrm>
            <a:off x="8244408" y="5661248"/>
            <a:ext cx="550218" cy="97170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акция георгиевская ленточ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430" y="3212976"/>
            <a:ext cx="4496267" cy="33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1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6" name="Выноска со стрелкой вверх 5"/>
          <p:cNvSpPr/>
          <p:nvPr/>
        </p:nvSpPr>
        <p:spPr>
          <a:xfrm rot="5400000">
            <a:off x="1405421" y="-513455"/>
            <a:ext cx="1207706" cy="3331976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ru-RU" sz="2400" dirty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«Интеллект»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5262" y="816905"/>
            <a:ext cx="54384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входит круг вопросов, касающихся учебной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деятельности,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01811" y="1916832"/>
            <a:ext cx="2977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ведение  дневников,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01811" y="2609329"/>
            <a:ext cx="352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сохранность учебников,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36474" y="3406661"/>
            <a:ext cx="3072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ахты успеваемости,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36474" y="4119390"/>
            <a:ext cx="50158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нициаторы и организаторы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интеллектуальных конкурсов.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49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6" name="Выноска со стрелкой вверх 5"/>
          <p:cNvSpPr/>
          <p:nvPr/>
        </p:nvSpPr>
        <p:spPr>
          <a:xfrm rot="5400000">
            <a:off x="1601762" y="-709796"/>
            <a:ext cx="1207706" cy="3724658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ru-RU" sz="2400" dirty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«Лидер»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6124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Подготовка  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проведение праздников и   творческих конкурсов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2132856"/>
            <a:ext cx="72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Конкурсы рисунков и плакатов, посвящённые знаменательным датам и праздникам;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Выставка поделок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Дню Матери;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Подготовка и проведение праздников: «Осенний бал», «Новый год», «День защитника Отечества»;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Смотр талантов  « Зажги свою звезду»;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Муниципальный смотр-конкурс талантов «Весенняя капель»;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Конкурс патриотической песни;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Праздник «Парад достижений».</a:t>
            </a:r>
          </a:p>
        </p:txBody>
      </p:sp>
    </p:spTree>
    <p:extLst>
      <p:ext uri="{BB962C8B-B14F-4D97-AF65-F5344CB8AC3E}">
        <p14:creationId xmlns:p14="http://schemas.microsoft.com/office/powerpoint/2010/main" val="29915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828" y="3573016"/>
            <a:ext cx="4224815" cy="31686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7" t="22223" r="9865" b="161"/>
          <a:stretch/>
        </p:blipFill>
        <p:spPr>
          <a:xfrm>
            <a:off x="179512" y="976541"/>
            <a:ext cx="3214282" cy="5188763"/>
          </a:xfrm>
          <a:prstGeom prst="rect">
            <a:avLst/>
          </a:prstGeom>
        </p:spPr>
      </p:pic>
      <p:pic>
        <p:nvPicPr>
          <p:cNvPr id="9" name="Рисунок 8" descr="IMG_236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103663"/>
            <a:ext cx="4320480" cy="3240361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6" action="ppaction://hlinksldjump" highlightClick="1"/>
          </p:cNvPr>
          <p:cNvSpPr/>
          <p:nvPr/>
        </p:nvSpPr>
        <p:spPr>
          <a:xfrm>
            <a:off x="3851920" y="6021288"/>
            <a:ext cx="360040" cy="7203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50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6" name="Выноска со стрелкой вверх 5"/>
          <p:cNvSpPr/>
          <p:nvPr/>
        </p:nvSpPr>
        <p:spPr>
          <a:xfrm rot="5400000">
            <a:off x="1529754" y="-637788"/>
            <a:ext cx="1207706" cy="358064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«Реал»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1014033"/>
            <a:ext cx="45265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отвечает за спортивную работу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204864"/>
            <a:ext cx="7910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Ежедневная  утренняя  зарядка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Дни здоровья,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оревнования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игровым видам спорта,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конкурсы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Мама, папа, я-спортивная семья»,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Смотр-конкурс строя и песни»,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А, ну-ка, мальчики!»,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Самая спортивная девочка»,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Военно-спортивная игра «Зарница».</a:t>
            </a:r>
          </a:p>
        </p:txBody>
      </p:sp>
    </p:spTree>
    <p:extLst>
      <p:ext uri="{BB962C8B-B14F-4D97-AF65-F5344CB8AC3E}">
        <p14:creationId xmlns:p14="http://schemas.microsoft.com/office/powerpoint/2010/main" val="118676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5488" y="105104"/>
            <a:ext cx="7272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Ежегодно волонтёрский отряд «Милосердие»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оказывает помощь труженикам тыла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981" y="3198804"/>
            <a:ext cx="4767649" cy="3575737"/>
          </a:xfrm>
          <a:prstGeom prst="rect">
            <a:avLst/>
          </a:prstGeom>
        </p:spPr>
      </p:pic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174" y="751436"/>
            <a:ext cx="3911062" cy="2943274"/>
          </a:xfrm>
          <a:prstGeom prst="rect">
            <a:avLst/>
          </a:prstGeom>
        </p:spPr>
      </p:pic>
      <p:pic>
        <p:nvPicPr>
          <p:cNvPr id="3" name="Рисунок 2" descr="Рисунок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831122"/>
            <a:ext cx="3816424" cy="286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32656"/>
            <a:ext cx="6448323" cy="42988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59373"/>
            <a:ext cx="3121144" cy="389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9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3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8" y="0"/>
            <a:ext cx="9143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86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 l="30224" t="23633" r="29492" b="36328"/>
          <a:stretch>
            <a:fillRect/>
          </a:stretch>
        </p:blipFill>
        <p:spPr bwMode="auto">
          <a:xfrm>
            <a:off x="1806701" y="2660570"/>
            <a:ext cx="5535780" cy="412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 l="4128" t="15520" r="401" b="54663"/>
          <a:stretch>
            <a:fillRect/>
          </a:stretch>
        </p:blipFill>
        <p:spPr bwMode="auto">
          <a:xfrm>
            <a:off x="295163" y="260648"/>
            <a:ext cx="8558856" cy="200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584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 descr="метал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85633"/>
            <a:ext cx="3824821" cy="5838596"/>
          </a:xfrm>
          <a:prstGeom prst="rect">
            <a:avLst/>
          </a:prstGeom>
          <a:noFill/>
        </p:spPr>
      </p:pic>
      <p:pic>
        <p:nvPicPr>
          <p:cNvPr id="5" name="Picture 5" descr="туризм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1249" y="115888"/>
            <a:ext cx="4103687" cy="3078162"/>
          </a:xfrm>
          <a:prstGeom prst="rect">
            <a:avLst/>
          </a:prstGeom>
          <a:noFill/>
        </p:spPr>
      </p:pic>
      <p:pic>
        <p:nvPicPr>
          <p:cNvPr id="6" name="Picture 6" descr="узл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017" y="3404931"/>
            <a:ext cx="4254152" cy="32475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50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764704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Национальная доктрина образования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Федеральные  Государственные образовательные стандарты (приказ № 373 от 06.10.2009)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Патриотическое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воспитание граждан Российской Федерации на 2011-2015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годы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постановление правительства РФ от 05.10.2010 n 795)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программа РФ «Развитие образования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2013  -2020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постановление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правительства от 15.04.2014 № 295</a:t>
            </a:r>
          </a:p>
        </p:txBody>
      </p:sp>
    </p:spTree>
    <p:extLst>
      <p:ext uri="{BB962C8B-B14F-4D97-AF65-F5344CB8AC3E}">
        <p14:creationId xmlns:p14="http://schemas.microsoft.com/office/powerpoint/2010/main" val="49170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0745" y="197346"/>
            <a:ext cx="842493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2010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учебная межрегиональная Вахта Памяти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Духовщинском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районе Смоленской области;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2011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межрегиональная Вахта Памяти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Суоярвский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плацдарм» в Республике Карелия;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2012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межрегиональная Вахта Памяти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Масельская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2012»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Медвежегорском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районе Республики Карелия, межрегиональная Вахта Памяти «Лоймола-2012», Республика Карелия;</a:t>
            </a:r>
          </a:p>
          <a:p>
            <a:pPr lvl="0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2013 год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межрегиональная Вахта Памяти в городе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Воронеж;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2014 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межрегиональная Вахта Памяти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«Карелия - 2014»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Республике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Карелия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2015 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межрегиональная Вахта Памяти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Курскую область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29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60648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поисковых экспедициях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«Вахта Памяти»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раско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4905" y="1091847"/>
            <a:ext cx="7428656" cy="5571492"/>
          </a:xfrm>
          <a:prstGeom prst="rect">
            <a:avLst/>
          </a:prstGeom>
          <a:noFill/>
        </p:spPr>
      </p:pic>
      <p:pic>
        <p:nvPicPr>
          <p:cNvPr id="6" name="Picture 4" descr="вахта 6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752" y="1086259"/>
            <a:ext cx="7428656" cy="5571492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074675"/>
            <a:ext cx="7572402" cy="567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2" y="1059194"/>
            <a:ext cx="8629495" cy="575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656971061"/>
              </p:ext>
            </p:extLst>
          </p:nvPr>
        </p:nvGraphicFramePr>
        <p:xfrm>
          <a:off x="539552" y="476672"/>
          <a:ext cx="828092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43608" y="5589240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ТЕСТ «РАЗМЫШЛЯЕМ О ЖИЗНЕННОМ ОПЫТЕ»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(методика Н. Е.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Щурковой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52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" y="25333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1443841"/>
            <a:ext cx="7704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Направления внеурочной деятельности: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Спортивно-оздоровительное,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Духовно-нравственное,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Социальное, 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Общеинтеллектуальное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Общекультурное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7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kern="1200" dirty="0" smtClean="0">
                  <a:latin typeface="Times New Roman" pitchFamily="18" charset="0"/>
                  <a:cs typeface="Times New Roman" pitchFamily="18" charset="0"/>
                </a:rPr>
                <a:t>Родной край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711289" y="0"/>
            <a:ext cx="5621742" cy="2502524"/>
            <a:chOff x="2515153" y="641"/>
            <a:chExt cx="5621742" cy="2502524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r>
                <a:rPr lang="ru-RU" sz="1800" b="1" kern="1200" dirty="0" smtClean="0">
                  <a:latin typeface="Times New Roman" pitchFamily="18" charset="0"/>
                  <a:cs typeface="Times New Roman" pitchFamily="18" charset="0"/>
                </a:rPr>
                <a:t>формирование гражданской позиции, патриотических чувств и любви к прошлому, настоящему, будущему своей семьи, школы, села, Кузбасса  на основе изучения традиций, литературы, культурного наследия.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51520" y="1988839"/>
            <a:ext cx="2088232" cy="4407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ступень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«Моя родословная»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83768" y="2374895"/>
            <a:ext cx="2088232" cy="4407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ступень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Малая Родина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2159103"/>
            <a:ext cx="2088232" cy="4407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ступень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«Россия –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Родина моя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1685467"/>
            <a:ext cx="2088232" cy="4407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ступень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 – гражданин России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54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258054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Направления программы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9570" y="920620"/>
            <a:ext cx="795688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формирование гражданского отношения к себе. 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семья»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своей семье.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культура»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отношения к искусству.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школе.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мое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Отечество»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Отечеству.</a:t>
            </a:r>
          </a:p>
          <a:p>
            <a:pPr lvl="0">
              <a:lnSpc>
                <a:spcPct val="20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планета»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формирование гражданского отношения к планете Земля.</a:t>
            </a:r>
          </a:p>
        </p:txBody>
      </p:sp>
    </p:spTree>
    <p:extLst>
      <p:ext uri="{BB962C8B-B14F-4D97-AF65-F5344CB8AC3E}">
        <p14:creationId xmlns:p14="http://schemas.microsoft.com/office/powerpoint/2010/main" val="161593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dirty="0" smtClean="0">
                  <a:latin typeface="Times New Roman" pitchFamily="18" charset="0"/>
                  <a:cs typeface="Times New Roman" pitchFamily="18" charset="0"/>
                </a:rPr>
                <a:t>Подвижные игры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711288" y="0"/>
            <a:ext cx="6037175" cy="2780928"/>
            <a:chOff x="2515153" y="641"/>
            <a:chExt cx="5621742" cy="2502524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168668" y="54868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знакомство с русскими народными играми, играми народов России, повышение интереса к детским подвижным играм как одной из форм дви­гательной активности ребенка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82668" y="2777023"/>
            <a:ext cx="7505756" cy="2657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 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1.«Русские народные игры», изучается с 1по 4  класс.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«Подвижные игры», изучается в 1, 2 классах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«Игры народов России», изучается в  3, 4 классах.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«Эстафеты», изучается в 1-4-х классах.</a:t>
            </a:r>
          </a:p>
        </p:txBody>
      </p:sp>
    </p:spTree>
    <p:extLst>
      <p:ext uri="{BB962C8B-B14F-4D97-AF65-F5344CB8AC3E}">
        <p14:creationId xmlns:p14="http://schemas.microsoft.com/office/powerpoint/2010/main" val="226714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51520" y="300846"/>
            <a:ext cx="2443136" cy="1384621"/>
            <a:chOff x="72016" y="559592"/>
            <a:chExt cx="2443136" cy="138462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2016" y="559592"/>
              <a:ext cx="2443136" cy="13846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39608" y="627184"/>
              <a:ext cx="2307952" cy="12494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43815" rIns="87630" bIns="4381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b="1" dirty="0" smtClean="0">
                  <a:latin typeface="Times New Roman" pitchFamily="18" charset="0"/>
                  <a:cs typeface="Times New Roman" pitchFamily="18" charset="0"/>
                </a:rPr>
                <a:t>Фольклор</a:t>
              </a:r>
              <a:endParaRPr lang="ru-RU" sz="23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711288" y="0"/>
            <a:ext cx="6037175" cy="2780928"/>
            <a:chOff x="2515153" y="641"/>
            <a:chExt cx="5621742" cy="2502524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2515153" y="641"/>
              <a:ext cx="5621742" cy="2502524"/>
            </a:xfrm>
            <a:prstGeom prst="rightArrow">
              <a:avLst>
                <a:gd name="adj1" fmla="val 75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Стрелка вправо 4"/>
            <p:cNvSpPr/>
            <p:nvPr/>
          </p:nvSpPr>
          <p:spPr>
            <a:xfrm>
              <a:off x="2515153" y="313457"/>
              <a:ext cx="4683296" cy="18768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430" tIns="11430" rIns="11430" bIns="11430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800" b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Цель: 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168668" y="7647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приобщение детей к истокам русской народной культуры, воспитание любви к народному фольклору, традициям и истории Родины; знакомство с разными видами устного народного творчества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2" y="2749894"/>
            <a:ext cx="8572500" cy="390525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44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55704247"/>
              </p:ext>
            </p:extLst>
          </p:nvPr>
        </p:nvGraphicFramePr>
        <p:xfrm>
          <a:off x="539552" y="548680"/>
          <a:ext cx="8208912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2778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68607102"/>
              </p:ext>
            </p:extLst>
          </p:nvPr>
        </p:nvGraphicFramePr>
        <p:xfrm>
          <a:off x="323528" y="548680"/>
          <a:ext cx="856895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000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83671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историческая преемственность поколений, сохранение, распространение и развитие национальной культуры;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молодого поколения в духе высокой нравственности и уважения к закону;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патриотов России, граждан правового, демократического, социального государства, уважающих права и свободы личности и обладающих высокой нравственностью.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60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8" y="-2998"/>
            <a:ext cx="9192006" cy="689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38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21896924"/>
              </p:ext>
            </p:extLst>
          </p:nvPr>
        </p:nvGraphicFramePr>
        <p:xfrm>
          <a:off x="287524" y="260648"/>
          <a:ext cx="856895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5877272"/>
            <a:ext cx="73448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Е.Н. Степанов «Методика определения общественной активности учащихся»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Л.В.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Байбородова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«Методика изучения мотивов участия школьников в деятельности» </a:t>
            </a:r>
          </a:p>
        </p:txBody>
      </p:sp>
    </p:spTree>
    <p:extLst>
      <p:ext uri="{BB962C8B-B14F-4D97-AF65-F5344CB8AC3E}">
        <p14:creationId xmlns:p14="http://schemas.microsoft.com/office/powerpoint/2010/main" val="27101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79191238"/>
              </p:ext>
            </p:extLst>
          </p:nvPr>
        </p:nvGraphicFramePr>
        <p:xfrm>
          <a:off x="214282" y="428604"/>
          <a:ext cx="8606190" cy="5016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1765" y="5589240"/>
            <a:ext cx="8820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Диагностики нравственной воспитанности детей 5-8 классов, разработанные сотрудниками лаборатории воспитания нравственно-этической культуры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ГосНИИ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семьи и воспитания РАО.</a:t>
            </a:r>
          </a:p>
        </p:txBody>
      </p:sp>
    </p:spTree>
    <p:extLst>
      <p:ext uri="{BB962C8B-B14F-4D97-AF65-F5344CB8AC3E}">
        <p14:creationId xmlns:p14="http://schemas.microsoft.com/office/powerpoint/2010/main" val="253159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5" y="1035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908720"/>
            <a:ext cx="864096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Воспитательная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00392" y="834971"/>
            <a:ext cx="864096" cy="540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050481" y="116632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19671" y="1124744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22623" y="2100266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77818" y="4723403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Музей села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122623" y="5731515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Волонтёрская работа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77818" y="3104964"/>
            <a:ext cx="2054022" cy="16201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Уроки мужества, классные часы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61505" y="1035"/>
            <a:ext cx="172819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Родной край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940152" y="908720"/>
            <a:ext cx="216024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156175" y="1772816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Фольклор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43805" y="2617743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ВОВ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167469" y="3535271"/>
            <a:ext cx="19388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Туризм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35782" y="4437112"/>
            <a:ext cx="208823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 поисковика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940152" y="5445224"/>
            <a:ext cx="2592288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Исследовательская  деятельность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609" y="860438"/>
            <a:ext cx="1408780" cy="2538342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3527884" y="4723403"/>
            <a:ext cx="2088231" cy="20144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Поисковый отряд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Слёты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Вахты Памяти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>
            <a:endCxn id="20" idx="2"/>
          </p:cNvCxnSpPr>
          <p:nvPr/>
        </p:nvCxnSpPr>
        <p:spPr>
          <a:xfrm>
            <a:off x="5004048" y="3429000"/>
            <a:ext cx="1163421" cy="610327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163425" y="3141328"/>
            <a:ext cx="997442" cy="0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138340" y="2276872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5171364" y="1594503"/>
            <a:ext cx="768788" cy="80453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20000">
            <a:off x="2762590" y="724703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850815" y="1574974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806010" y="2620689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019486" y="3172494"/>
            <a:ext cx="1016794" cy="257541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2775303" y="3447870"/>
            <a:ext cx="1505161" cy="1551365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2778672" y="3429000"/>
            <a:ext cx="1793327" cy="2556284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641325" y="3447870"/>
            <a:ext cx="1526144" cy="207781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860032" y="3447870"/>
            <a:ext cx="1361594" cy="1259272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-1380000">
            <a:off x="5256199" y="672293"/>
            <a:ext cx="997442" cy="39058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572000" y="3535271"/>
            <a:ext cx="0" cy="1054496"/>
          </a:xfrm>
          <a:prstGeom prst="straightConnector1">
            <a:avLst/>
          </a:prstGeom>
          <a:ln w="38100" cmpd="sng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67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вахта 3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8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5" y="548680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Нельзя создать здоровое общество, благополучную страну, руководствуясь принципом  «каждый – сам за себя», следуя примитивным инстинктам нетерпимости, эгоизма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иждивенчества.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должны строить свое будущее на прочном фундаменте. И такой фундамент – это патриотизм. Мы, как бы долго ни обсуждали, что может быть фундаментом, прочным моральным основанием для нашей страны, ничего другого все равно не придумаем. Это уважение к своей истории и традициям, духовным ценностям наших народов, нашей тысячелетней культуре и уникальному опыту сосуществования сотен народов и языков на территории России.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В.В. Путин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8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4387" r="3212" b="4408"/>
          <a:stretch/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6461"/>
            <a:ext cx="3758232" cy="5010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212" y="2492896"/>
            <a:ext cx="4860032" cy="36450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7944" y="1723728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Бойцы отряда перед принятием присяги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96552" y="5373215"/>
            <a:ext cx="51125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Командир поискового отряда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«Пламя»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Валяев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В.А.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открытии музея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3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91580" y="620688"/>
            <a:ext cx="75608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Направления воспитательной деятельности: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Гражданско-патриотическое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Нравственное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духовное воспитание: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положительного отношения к труду и творчеству: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Интеллектуальное воспитание: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Здоровьесберегающее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воспитание: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Культуротворческое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эстетическое воспитание: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Социокультурное 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медиакультурное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воспитание: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Правовое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и культура безопасности: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семейных ценностей: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Формирование коммуникативной культуры: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Экологическое воспитание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81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597273"/>
              </p:ext>
            </p:extLst>
          </p:nvPr>
        </p:nvGraphicFramePr>
        <p:xfrm>
          <a:off x="251519" y="260649"/>
          <a:ext cx="8640962" cy="6088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1800"/>
                <a:gridCol w="890685"/>
                <a:gridCol w="819221"/>
                <a:gridCol w="745128"/>
                <a:gridCol w="819221"/>
                <a:gridCol w="819221"/>
                <a:gridCol w="657898"/>
                <a:gridCol w="757738"/>
                <a:gridCol w="669985"/>
                <a:gridCol w="670510"/>
                <a:gridCol w="599045"/>
                <a:gridCol w="670510"/>
              </a:tblGrid>
              <a:tr h="336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Направления деятельности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        1                               2                    3                    4                         5                     6                     7                     8                9               10                11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3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Гражданско-патриотическое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Нравственное и духовное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Социокультурное и медиакультурное воспитание: 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Интеллектуальное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Здоровьесберегающее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Воспитание положительного отношения к труду и творчеству: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Культуротворческое и эстетическое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Правовое воспитание и культура безопасности: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Воспитание семейных ценностей: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Формирование коммуникативной культуры: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Экологическое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</a:tr>
              <a:tr h="1334302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Реализация </a:t>
                      </a:r>
                      <a:endParaRPr lang="ru-RU" sz="8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внеурочной деятельности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Родной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 край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Школа юного поисковика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История ВОВ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Мой мир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Умники и умницы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Я учусь исследовать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Шахматы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err="1">
                          <a:effectLst/>
                        </a:rPr>
                        <a:t>Здоровячок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Подвижные игры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Туризм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Школа Рисования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Театр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Фольклор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 err="1">
                          <a:effectLst/>
                        </a:rPr>
                        <a:t>Бумагопластика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</a:tr>
              <a:tr h="1727860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течение  года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волонтёрского отряда «Милосердие» по оказанию помощи пожилым людям села.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Акция «Свеча памяти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Работа школы в режиме областной инновационной площадки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спортивных соревнова ниях муницип. уровня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олимпи адах, конферен циях разного уровня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конкурсах, выставках различного уровня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Всероссийская акция «Живи, лес!»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72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456971"/>
              </p:ext>
            </p:extLst>
          </p:nvPr>
        </p:nvGraphicFramePr>
        <p:xfrm>
          <a:off x="251519" y="260649"/>
          <a:ext cx="8640962" cy="65329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1800"/>
                <a:gridCol w="890685"/>
                <a:gridCol w="819221"/>
                <a:gridCol w="745128"/>
                <a:gridCol w="819221"/>
                <a:gridCol w="819221"/>
                <a:gridCol w="657898"/>
                <a:gridCol w="757738"/>
                <a:gridCol w="669985"/>
                <a:gridCol w="670510"/>
                <a:gridCol w="599045"/>
                <a:gridCol w="670510"/>
              </a:tblGrid>
              <a:tr h="3369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Направления деятельности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        1                               2                    3                    4                         5                     6                     7                     8                9               10                11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3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Гражданско-патриотическое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Нравственное и духовное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Социокультурное и медиакультурное воспитание: 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Интеллектуальное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Здоровьесберегающее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Воспитание положительного отношения к труду и творчеству: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Культуротворческое и эстетическое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Правовое воспитание и культура безопасности: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Воспитание семейных ценностей: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Формирование коммуникативной культуры: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Экологическое воспитание: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 vert="vert270"/>
                </a:tc>
              </a:tr>
              <a:tr h="133430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105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u="sng" spc="5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Сентябрь</a:t>
                      </a:r>
                      <a:endParaRPr lang="ru-RU" sz="11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органов классного и школьного самоуправления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Уроки мира, гражданственности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Рейд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 Обеспеченность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учебни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ками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lang="ru-RU" sz="12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Смотр-конкурс классных уголков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День знаний.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5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Посвящение в первоклассники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тематические беседы по вопросам противодействия терроризму, экстремизму,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</a:tr>
              <a:tr h="1334302">
                <a:tc>
                  <a:txBody>
                    <a:bodyPr/>
                    <a:lstStyle/>
                    <a:p>
                      <a:pPr marL="6350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u="sng" spc="-5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Октябрь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spc="5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отчёт о деятельности поискового отряда «Пламя» в летний период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День пожилого человека.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5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День учителя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тур олимпиад по всем предметам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Беседы по профилактике дорожно-транспортного травматизма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Рейд « Ведение дневников»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Праздники осени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«Хелоуин»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тематические беседы по профилактике правонарушений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родителей в осенних праздниках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950" marR="529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029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1495</Words>
  <Application>Microsoft Office PowerPoint</Application>
  <PresentationFormat>Экран (4:3)</PresentationFormat>
  <Paragraphs>344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67</cp:revision>
  <dcterms:created xsi:type="dcterms:W3CDTF">2014-11-04T07:19:25Z</dcterms:created>
  <dcterms:modified xsi:type="dcterms:W3CDTF">2015-08-17T16:13:43Z</dcterms:modified>
</cp:coreProperties>
</file>