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1">
                  <c:v>0.46</c:v>
                </c:pt>
                <c:pt idx="2" formatCode="0.00%">
                  <c:v>0.53500000000000003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2014-2015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0.03</c:v>
                </c:pt>
                <c:pt idx="1">
                  <c:v>0.31</c:v>
                </c:pt>
                <c:pt idx="2">
                  <c:v>0.66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2015-2016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1">
                  <c:v>0.32</c:v>
                </c:pt>
                <c:pt idx="2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23672320"/>
        <c:axId val="23673856"/>
        <c:axId val="0"/>
      </c:bar3DChart>
      <c:catAx>
        <c:axId val="23672320"/>
        <c:scaling>
          <c:orientation val="minMax"/>
        </c:scaling>
        <c:delete val="0"/>
        <c:axPos val="b"/>
        <c:majorTickMark val="out"/>
        <c:minorTickMark val="none"/>
        <c:tickLblPos val="nextTo"/>
        <c:crossAx val="23673856"/>
        <c:crosses val="autoZero"/>
        <c:auto val="1"/>
        <c:lblAlgn val="ctr"/>
        <c:lblOffset val="100"/>
        <c:noMultiLvlLbl val="0"/>
      </c:catAx>
      <c:valAx>
        <c:axId val="2367385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36723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</c:v>
                </c:pt>
                <c:pt idx="2">
                  <c:v>высокий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0.23</c:v>
                </c:pt>
                <c:pt idx="1">
                  <c:v>0.52</c:v>
                </c:pt>
                <c:pt idx="2">
                  <c:v>0.25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2014-2015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</c:v>
                </c:pt>
                <c:pt idx="2">
                  <c:v>высокий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0.11</c:v>
                </c:pt>
                <c:pt idx="1">
                  <c:v>0.55000000000000004</c:v>
                </c:pt>
                <c:pt idx="2">
                  <c:v>0.34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2015-2016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</c:v>
                </c:pt>
                <c:pt idx="2">
                  <c:v>высокий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0.08</c:v>
                </c:pt>
                <c:pt idx="1">
                  <c:v>0.44</c:v>
                </c:pt>
                <c:pt idx="2">
                  <c:v>0.48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46233472"/>
        <c:axId val="68629632"/>
        <c:axId val="0"/>
      </c:bar3DChart>
      <c:catAx>
        <c:axId val="46233472"/>
        <c:scaling>
          <c:orientation val="minMax"/>
        </c:scaling>
        <c:delete val="0"/>
        <c:axPos val="b"/>
        <c:majorTickMark val="out"/>
        <c:minorTickMark val="none"/>
        <c:tickLblPos val="nextTo"/>
        <c:crossAx val="68629632"/>
        <c:crosses val="autoZero"/>
        <c:auto val="1"/>
        <c:lblAlgn val="ctr"/>
        <c:lblOffset val="100"/>
        <c:noMultiLvlLbl val="0"/>
      </c:catAx>
      <c:valAx>
        <c:axId val="686296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62334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 </c:v>
                </c:pt>
                <c:pt idx="2">
                  <c:v>высокий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0.42</c:v>
                </c:pt>
                <c:pt idx="1">
                  <c:v>0.46</c:v>
                </c:pt>
                <c:pt idx="2">
                  <c:v>0.23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2014-2015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 </c:v>
                </c:pt>
                <c:pt idx="2">
                  <c:v>высокий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0.21</c:v>
                </c:pt>
                <c:pt idx="1">
                  <c:v>0.51</c:v>
                </c:pt>
                <c:pt idx="2">
                  <c:v>0.28000000000000003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2015-2016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 </c:v>
                </c:pt>
                <c:pt idx="2">
                  <c:v>высокий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0.11</c:v>
                </c:pt>
                <c:pt idx="1">
                  <c:v>0.43</c:v>
                </c:pt>
                <c:pt idx="2">
                  <c:v>0.46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94157440"/>
        <c:axId val="94163328"/>
        <c:axId val="0"/>
      </c:bar3DChart>
      <c:catAx>
        <c:axId val="94157440"/>
        <c:scaling>
          <c:orientation val="minMax"/>
        </c:scaling>
        <c:delete val="0"/>
        <c:axPos val="b"/>
        <c:majorTickMark val="out"/>
        <c:minorTickMark val="none"/>
        <c:tickLblPos val="nextTo"/>
        <c:crossAx val="94163328"/>
        <c:crosses val="autoZero"/>
        <c:auto val="1"/>
        <c:lblAlgn val="ctr"/>
        <c:lblOffset val="100"/>
        <c:noMultiLvlLbl val="0"/>
      </c:catAx>
      <c:valAx>
        <c:axId val="9416332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941574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низкая</c:v>
                </c:pt>
                <c:pt idx="1">
                  <c:v>средняя</c:v>
                </c:pt>
                <c:pt idx="2">
                  <c:v>высокая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0.01</c:v>
                </c:pt>
                <c:pt idx="1">
                  <c:v>0.27</c:v>
                </c:pt>
                <c:pt idx="2">
                  <c:v>0.72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2014-2015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низкая</c:v>
                </c:pt>
                <c:pt idx="1">
                  <c:v>средняя</c:v>
                </c:pt>
                <c:pt idx="2">
                  <c:v>высокая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1">
                  <c:v>0.49</c:v>
                </c:pt>
                <c:pt idx="2">
                  <c:v>0.51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2015-2016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низкая</c:v>
                </c:pt>
                <c:pt idx="1">
                  <c:v>средняя</c:v>
                </c:pt>
                <c:pt idx="2">
                  <c:v>высокая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1">
                  <c:v>0.27</c:v>
                </c:pt>
                <c:pt idx="2">
                  <c:v>0.73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68627072"/>
        <c:axId val="68645248"/>
        <c:axId val="0"/>
      </c:bar3DChart>
      <c:catAx>
        <c:axId val="68627072"/>
        <c:scaling>
          <c:orientation val="minMax"/>
        </c:scaling>
        <c:delete val="0"/>
        <c:axPos val="b"/>
        <c:majorTickMark val="out"/>
        <c:minorTickMark val="none"/>
        <c:tickLblPos val="nextTo"/>
        <c:crossAx val="68645248"/>
        <c:crosses val="autoZero"/>
        <c:auto val="1"/>
        <c:lblAlgn val="ctr"/>
        <c:lblOffset val="100"/>
        <c:noMultiLvlLbl val="0"/>
      </c:catAx>
      <c:valAx>
        <c:axId val="6864524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686270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344B21-1DF8-460D-9DF7-238409ABF123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E1BDF2-7D59-46DC-9B69-977C60AE4596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История Великой Отечественной войны: факты, события, люди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B78CB2CC-CA90-4991-8E3E-663E4CD5CC6F}" type="parTrans" cxnId="{8FF33D5C-1317-4887-874D-055FECC69D74}">
      <dgm:prSet/>
      <dgm:spPr/>
      <dgm:t>
        <a:bodyPr/>
        <a:lstStyle/>
        <a:p>
          <a:endParaRPr lang="ru-RU"/>
        </a:p>
      </dgm:t>
    </dgm:pt>
    <dgm:pt modelId="{0C71A4B8-FA60-46D8-A0CE-7FE93926B5EF}" type="sibTrans" cxnId="{8FF33D5C-1317-4887-874D-055FECC69D74}">
      <dgm:prSet/>
      <dgm:spPr/>
      <dgm:t>
        <a:bodyPr/>
        <a:lstStyle/>
        <a:p>
          <a:endParaRPr lang="ru-RU"/>
        </a:p>
      </dgm:t>
    </dgm:pt>
    <dgm:pt modelId="{82ED4920-5666-4776-971B-1F71D98A76B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формирование гражданской позиции, патриотических чувств и любви к Родине и её прошлому через изучение  событий Великой Отечественной войны,  воспитание чувства гордости за воинов - защитников, любви и уважения к ветеранам войны. 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9E0C4BBD-72DD-487A-A890-423AC8D64D54}" type="parTrans" cxnId="{AA8F1A2D-14E1-457A-90F5-F8E95F92E851}">
      <dgm:prSet/>
      <dgm:spPr/>
      <dgm:t>
        <a:bodyPr/>
        <a:lstStyle/>
        <a:p>
          <a:endParaRPr lang="ru-RU"/>
        </a:p>
      </dgm:t>
    </dgm:pt>
    <dgm:pt modelId="{AD8CB707-E946-4BC5-992B-C035BBD4CAA3}" type="sibTrans" cxnId="{AA8F1A2D-14E1-457A-90F5-F8E95F92E851}">
      <dgm:prSet/>
      <dgm:spPr/>
      <dgm:t>
        <a:bodyPr/>
        <a:lstStyle/>
        <a:p>
          <a:endParaRPr lang="ru-RU"/>
        </a:p>
      </dgm:t>
    </dgm:pt>
    <dgm:pt modelId="{E8696AFE-E7A3-4524-91B3-CC8C45CCCA7F}" type="pres">
      <dgm:prSet presAssocID="{97344B21-1DF8-460D-9DF7-238409ABF12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58407FD-9839-40B9-B88E-2F0C86696611}" type="pres">
      <dgm:prSet presAssocID="{E9E1BDF2-7D59-46DC-9B69-977C60AE4596}" presName="linNode" presStyleCnt="0"/>
      <dgm:spPr/>
    </dgm:pt>
    <dgm:pt modelId="{5DBD722A-AB94-4401-84FC-76B69561E21C}" type="pres">
      <dgm:prSet presAssocID="{E9E1BDF2-7D59-46DC-9B69-977C60AE4596}" presName="parentShp" presStyleLbl="node1" presStyleIdx="0" presStyleCnt="1" custScaleX="78070" custScaleY="71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F62818-5166-4230-86A6-3BCFF4B998CB}" type="pres">
      <dgm:prSet presAssocID="{E9E1BDF2-7D59-46DC-9B69-977C60AE4596}" presName="childShp" presStyleLbl="bgAccFollowNode1" presStyleIdx="0" presStyleCnt="1" custScaleX="117544" custScaleY="452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8F1A2D-14E1-457A-90F5-F8E95F92E851}" srcId="{E9E1BDF2-7D59-46DC-9B69-977C60AE4596}" destId="{82ED4920-5666-4776-971B-1F71D98A76B1}" srcOrd="0" destOrd="0" parTransId="{9E0C4BBD-72DD-487A-A890-423AC8D64D54}" sibTransId="{AD8CB707-E946-4BC5-992B-C035BBD4CAA3}"/>
    <dgm:cxn modelId="{CD018060-3CE9-49D7-8684-495FA06C58D0}" type="presOf" srcId="{E9E1BDF2-7D59-46DC-9B69-977C60AE4596}" destId="{5DBD722A-AB94-4401-84FC-76B69561E21C}" srcOrd="0" destOrd="0" presId="urn:microsoft.com/office/officeart/2005/8/layout/vList6"/>
    <dgm:cxn modelId="{5D05EA78-2C92-4B6B-A52A-85FF7900FD4F}" type="presOf" srcId="{82ED4920-5666-4776-971B-1F71D98A76B1}" destId="{F9F62818-5166-4230-86A6-3BCFF4B998CB}" srcOrd="0" destOrd="0" presId="urn:microsoft.com/office/officeart/2005/8/layout/vList6"/>
    <dgm:cxn modelId="{2E574035-CD0C-4DA0-A97E-266F56CA4AD8}" type="presOf" srcId="{97344B21-1DF8-460D-9DF7-238409ABF123}" destId="{E8696AFE-E7A3-4524-91B3-CC8C45CCCA7F}" srcOrd="0" destOrd="0" presId="urn:microsoft.com/office/officeart/2005/8/layout/vList6"/>
    <dgm:cxn modelId="{8FF33D5C-1317-4887-874D-055FECC69D74}" srcId="{97344B21-1DF8-460D-9DF7-238409ABF123}" destId="{E9E1BDF2-7D59-46DC-9B69-977C60AE4596}" srcOrd="0" destOrd="0" parTransId="{B78CB2CC-CA90-4991-8E3E-663E4CD5CC6F}" sibTransId="{0C71A4B8-FA60-46D8-A0CE-7FE93926B5EF}"/>
    <dgm:cxn modelId="{6F9DFD20-AE1C-481A-9E0C-D9061607C774}" type="presParOf" srcId="{E8696AFE-E7A3-4524-91B3-CC8C45CCCA7F}" destId="{758407FD-9839-40B9-B88E-2F0C86696611}" srcOrd="0" destOrd="0" presId="urn:microsoft.com/office/officeart/2005/8/layout/vList6"/>
    <dgm:cxn modelId="{30FBF6F0-057A-4BCF-A4B9-340E468C83BC}" type="presParOf" srcId="{758407FD-9839-40B9-B88E-2F0C86696611}" destId="{5DBD722A-AB94-4401-84FC-76B69561E21C}" srcOrd="0" destOrd="0" presId="urn:microsoft.com/office/officeart/2005/8/layout/vList6"/>
    <dgm:cxn modelId="{2EB88E7B-E93F-4BB8-8F4E-C86CEED67EFB}" type="presParOf" srcId="{758407FD-9839-40B9-B88E-2F0C86696611}" destId="{F9F62818-5166-4230-86A6-3BCFF4B998C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D70870-1FD0-404D-9B56-7D8C2EB7F84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1C41E9-EEB1-439A-B29D-B6C0625DD446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Школа юного поисковика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C79B4C2E-452E-49A6-8173-EDB306AE6216}" type="parTrans" cxnId="{67148CCA-1CBE-4551-A594-75D184B0522D}">
      <dgm:prSet/>
      <dgm:spPr/>
      <dgm:t>
        <a:bodyPr/>
        <a:lstStyle/>
        <a:p>
          <a:endParaRPr lang="ru-RU"/>
        </a:p>
      </dgm:t>
    </dgm:pt>
    <dgm:pt modelId="{8024672E-DBCC-4543-869F-4828D393A2F2}" type="sibTrans" cxnId="{67148CCA-1CBE-4551-A594-75D184B0522D}">
      <dgm:prSet/>
      <dgm:spPr/>
      <dgm:t>
        <a:bodyPr/>
        <a:lstStyle/>
        <a:p>
          <a:endParaRPr lang="ru-RU"/>
        </a:p>
      </dgm:t>
    </dgm:pt>
    <dgm:pt modelId="{F152A730-2530-46E7-A885-DE430D5EBF0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изучение методики проведения поисковых работ, основ медицинских знаний, безопасности при проведении раскопок; формирование уважения к истории России через возрождение исторической памяти на примере Великой Отечественной войны.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7954994-A7C6-4AE1-85FA-2938C40C8BE4}" type="parTrans" cxnId="{6BBBF95D-478A-4476-BB1E-F47C1F2CDA6B}">
      <dgm:prSet/>
      <dgm:spPr/>
      <dgm:t>
        <a:bodyPr/>
        <a:lstStyle/>
        <a:p>
          <a:endParaRPr lang="ru-RU"/>
        </a:p>
      </dgm:t>
    </dgm:pt>
    <dgm:pt modelId="{8836FF8B-5EDB-439B-96EA-3490D48964C8}" type="sibTrans" cxnId="{6BBBF95D-478A-4476-BB1E-F47C1F2CDA6B}">
      <dgm:prSet/>
      <dgm:spPr/>
      <dgm:t>
        <a:bodyPr/>
        <a:lstStyle/>
        <a:p>
          <a:endParaRPr lang="ru-RU"/>
        </a:p>
      </dgm:t>
    </dgm:pt>
    <dgm:pt modelId="{AA8A8F34-7391-4AEB-B7E4-700605486C67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Туризм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DC688D5B-6493-4CB1-B28F-40AD8483A3F8}" type="parTrans" cxnId="{1283A2F9-F40E-45C5-9939-E5087A01F829}">
      <dgm:prSet/>
      <dgm:spPr/>
      <dgm:t>
        <a:bodyPr/>
        <a:lstStyle/>
        <a:p>
          <a:endParaRPr lang="ru-RU"/>
        </a:p>
      </dgm:t>
    </dgm:pt>
    <dgm:pt modelId="{FCED7D93-EF47-4BB0-95F9-9BAE3129FCA5}" type="sibTrans" cxnId="{1283A2F9-F40E-45C5-9939-E5087A01F829}">
      <dgm:prSet/>
      <dgm:spPr/>
      <dgm:t>
        <a:bodyPr/>
        <a:lstStyle/>
        <a:p>
          <a:endParaRPr lang="ru-RU"/>
        </a:p>
      </dgm:t>
    </dgm:pt>
    <dgm:pt modelId="{8B7D9B66-2F3C-4696-B348-0BC1B4918E5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 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оздоровление детей посредством включения их в </a:t>
          </a: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туристско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– краеведческую деятельность, воспитание у учащихся потребности бережного отношения к своему здоровью, приобретение туристических навыков.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EB9BFED-D9ED-499E-8243-74EBE3084390}" type="parTrans" cxnId="{8775D729-5EAC-430B-B355-603BF9C05BC2}">
      <dgm:prSet/>
      <dgm:spPr/>
      <dgm:t>
        <a:bodyPr/>
        <a:lstStyle/>
        <a:p>
          <a:endParaRPr lang="ru-RU"/>
        </a:p>
      </dgm:t>
    </dgm:pt>
    <dgm:pt modelId="{D7C78632-6515-428F-AF58-A69FA5EC1471}" type="sibTrans" cxnId="{8775D729-5EAC-430B-B355-603BF9C05BC2}">
      <dgm:prSet/>
      <dgm:spPr/>
      <dgm:t>
        <a:bodyPr/>
        <a:lstStyle/>
        <a:p>
          <a:endParaRPr lang="ru-RU"/>
        </a:p>
      </dgm:t>
    </dgm:pt>
    <dgm:pt modelId="{D4986049-5F13-4D40-A70D-707D9C38080F}" type="pres">
      <dgm:prSet presAssocID="{AED70870-1FD0-404D-9B56-7D8C2EB7F84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558D029-5BE2-4297-AA19-E2F54AE29464}" type="pres">
      <dgm:prSet presAssocID="{AD1C41E9-EEB1-439A-B29D-B6C0625DD446}" presName="linNode" presStyleCnt="0"/>
      <dgm:spPr/>
    </dgm:pt>
    <dgm:pt modelId="{F612FF85-5227-418B-9DDA-8962D6AD29E3}" type="pres">
      <dgm:prSet presAssocID="{AD1C41E9-EEB1-439A-B29D-B6C0625DD446}" presName="parentShp" presStyleLbl="node1" presStyleIdx="0" presStyleCnt="2" custScaleX="76471" custScaleY="65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297527-DCBA-4B96-98AB-E7BD67B4CEB4}" type="pres">
      <dgm:prSet presAssocID="{AD1C41E9-EEB1-439A-B29D-B6C0625DD446}" presName="childShp" presStyleLbl="bgAccFollowNode1" presStyleIdx="0" presStyleCnt="2" custScaleX="1128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4B4A89-0682-4F5D-8F39-79AE6E8AC3EF}" type="pres">
      <dgm:prSet presAssocID="{8024672E-DBCC-4543-869F-4828D393A2F2}" presName="spacing" presStyleCnt="0"/>
      <dgm:spPr/>
    </dgm:pt>
    <dgm:pt modelId="{EB256E56-BC33-47B9-A96F-7FFFAA0D358B}" type="pres">
      <dgm:prSet presAssocID="{AA8A8F34-7391-4AEB-B7E4-700605486C67}" presName="linNode" presStyleCnt="0"/>
      <dgm:spPr/>
    </dgm:pt>
    <dgm:pt modelId="{EB22EA3D-3840-4F4A-AB5A-25C8EFBE2D22}" type="pres">
      <dgm:prSet presAssocID="{AA8A8F34-7391-4AEB-B7E4-700605486C67}" presName="parentShp" presStyleLbl="node1" presStyleIdx="1" presStyleCnt="2" custScaleX="87395" custScaleY="768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5C71F7-7FD5-4F07-A08F-D50EFEF00664}" type="pres">
      <dgm:prSet presAssocID="{AA8A8F34-7391-4AEB-B7E4-700605486C67}" presName="childShp" presStyleLbl="bgAccFollowNode1" presStyleIdx="1" presStyleCnt="2" custScaleX="108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83A2F9-F40E-45C5-9939-E5087A01F829}" srcId="{AED70870-1FD0-404D-9B56-7D8C2EB7F84F}" destId="{AA8A8F34-7391-4AEB-B7E4-700605486C67}" srcOrd="1" destOrd="0" parTransId="{DC688D5B-6493-4CB1-B28F-40AD8483A3F8}" sibTransId="{FCED7D93-EF47-4BB0-95F9-9BAE3129FCA5}"/>
    <dgm:cxn modelId="{16E0B48A-B7C8-4B77-BE2B-4A4E02B7BBCB}" type="presOf" srcId="{AED70870-1FD0-404D-9B56-7D8C2EB7F84F}" destId="{D4986049-5F13-4D40-A70D-707D9C38080F}" srcOrd="0" destOrd="0" presId="urn:microsoft.com/office/officeart/2005/8/layout/vList6"/>
    <dgm:cxn modelId="{178D2096-91A2-4CD3-8C36-35D9F497F9BA}" type="presOf" srcId="{AD1C41E9-EEB1-439A-B29D-B6C0625DD446}" destId="{F612FF85-5227-418B-9DDA-8962D6AD29E3}" srcOrd="0" destOrd="0" presId="urn:microsoft.com/office/officeart/2005/8/layout/vList6"/>
    <dgm:cxn modelId="{67148CCA-1CBE-4551-A594-75D184B0522D}" srcId="{AED70870-1FD0-404D-9B56-7D8C2EB7F84F}" destId="{AD1C41E9-EEB1-439A-B29D-B6C0625DD446}" srcOrd="0" destOrd="0" parTransId="{C79B4C2E-452E-49A6-8173-EDB306AE6216}" sibTransId="{8024672E-DBCC-4543-869F-4828D393A2F2}"/>
    <dgm:cxn modelId="{6BBBF95D-478A-4476-BB1E-F47C1F2CDA6B}" srcId="{AD1C41E9-EEB1-439A-B29D-B6C0625DD446}" destId="{F152A730-2530-46E7-A885-DE430D5EBF02}" srcOrd="0" destOrd="0" parTransId="{E7954994-A7C6-4AE1-85FA-2938C40C8BE4}" sibTransId="{8836FF8B-5EDB-439B-96EA-3490D48964C8}"/>
    <dgm:cxn modelId="{8775D729-5EAC-430B-B355-603BF9C05BC2}" srcId="{AA8A8F34-7391-4AEB-B7E4-700605486C67}" destId="{8B7D9B66-2F3C-4696-B348-0BC1B4918E51}" srcOrd="0" destOrd="0" parTransId="{EEB9BFED-D9ED-499E-8243-74EBE3084390}" sibTransId="{D7C78632-6515-428F-AF58-A69FA5EC1471}"/>
    <dgm:cxn modelId="{065460B8-BEDF-49B9-A92E-6BB8207446A9}" type="presOf" srcId="{8B7D9B66-2F3C-4696-B348-0BC1B4918E51}" destId="{725C71F7-7FD5-4F07-A08F-D50EFEF00664}" srcOrd="0" destOrd="0" presId="urn:microsoft.com/office/officeart/2005/8/layout/vList6"/>
    <dgm:cxn modelId="{657F85FA-C693-4AD9-9C80-B0D6D665DA07}" type="presOf" srcId="{F152A730-2530-46E7-A885-DE430D5EBF02}" destId="{96297527-DCBA-4B96-98AB-E7BD67B4CEB4}" srcOrd="0" destOrd="0" presId="urn:microsoft.com/office/officeart/2005/8/layout/vList6"/>
    <dgm:cxn modelId="{4B6303B7-535C-4EA5-A460-15C6DB198EC8}" type="presOf" srcId="{AA8A8F34-7391-4AEB-B7E4-700605486C67}" destId="{EB22EA3D-3840-4F4A-AB5A-25C8EFBE2D22}" srcOrd="0" destOrd="0" presId="urn:microsoft.com/office/officeart/2005/8/layout/vList6"/>
    <dgm:cxn modelId="{F1E6FBFA-2642-46E0-9C3B-C6F4CF033C60}" type="presParOf" srcId="{D4986049-5F13-4D40-A70D-707D9C38080F}" destId="{4558D029-5BE2-4297-AA19-E2F54AE29464}" srcOrd="0" destOrd="0" presId="urn:microsoft.com/office/officeart/2005/8/layout/vList6"/>
    <dgm:cxn modelId="{F966377B-EA04-4A26-B8F8-FE47AF7D0779}" type="presParOf" srcId="{4558D029-5BE2-4297-AA19-E2F54AE29464}" destId="{F612FF85-5227-418B-9DDA-8962D6AD29E3}" srcOrd="0" destOrd="0" presId="urn:microsoft.com/office/officeart/2005/8/layout/vList6"/>
    <dgm:cxn modelId="{EEF2CD95-5F9F-4FA3-99C6-6849E778F935}" type="presParOf" srcId="{4558D029-5BE2-4297-AA19-E2F54AE29464}" destId="{96297527-DCBA-4B96-98AB-E7BD67B4CEB4}" srcOrd="1" destOrd="0" presId="urn:microsoft.com/office/officeart/2005/8/layout/vList6"/>
    <dgm:cxn modelId="{AC89D12F-2CDD-40B0-8ABD-71BD566D5031}" type="presParOf" srcId="{D4986049-5F13-4D40-A70D-707D9C38080F}" destId="{474B4A89-0682-4F5D-8F39-79AE6E8AC3EF}" srcOrd="1" destOrd="0" presId="urn:microsoft.com/office/officeart/2005/8/layout/vList6"/>
    <dgm:cxn modelId="{DE0C6D79-DB47-48E8-8CAC-9B35D2C37B98}" type="presParOf" srcId="{D4986049-5F13-4D40-A70D-707D9C38080F}" destId="{EB256E56-BC33-47B9-A96F-7FFFAA0D358B}" srcOrd="2" destOrd="0" presId="urn:microsoft.com/office/officeart/2005/8/layout/vList6"/>
    <dgm:cxn modelId="{1A01ADA0-BEAA-4475-B537-4F8C494C7C46}" type="presParOf" srcId="{EB256E56-BC33-47B9-A96F-7FFFAA0D358B}" destId="{EB22EA3D-3840-4F4A-AB5A-25C8EFBE2D22}" srcOrd="0" destOrd="0" presId="urn:microsoft.com/office/officeart/2005/8/layout/vList6"/>
    <dgm:cxn modelId="{ADC2F1A0-655A-403D-BADD-DFE883BF888C}" type="presParOf" srcId="{EB256E56-BC33-47B9-A96F-7FFFAA0D358B}" destId="{725C71F7-7FD5-4F07-A08F-D50EFEF0066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F62818-5166-4230-86A6-3BCFF4B998CB}">
      <dsp:nvSpPr>
        <dsp:cNvPr id="0" name=""/>
        <dsp:cNvSpPr/>
      </dsp:nvSpPr>
      <dsp:spPr>
        <a:xfrm>
          <a:off x="2519823" y="1440146"/>
          <a:ext cx="5687682" cy="237629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формирование гражданской позиции, патриотических чувств и любви к Родине и её прошлому через изучение  событий Великой Отечественной войны,  воспитание чувства гордости за воинов - защитников, любви и уважения к ветеранам войны. 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19823" y="1737182"/>
        <a:ext cx="4796573" cy="1782219"/>
      </dsp:txXfrm>
    </dsp:sp>
    <dsp:sp modelId="{5DBD722A-AB94-4401-84FC-76B69561E21C}">
      <dsp:nvSpPr>
        <dsp:cNvPr id="0" name=""/>
        <dsp:cNvSpPr/>
      </dsp:nvSpPr>
      <dsp:spPr>
        <a:xfrm>
          <a:off x="1405" y="754924"/>
          <a:ext cx="2518417" cy="37467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История Великой Отечественной войны: факты, события, люди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4344" y="877863"/>
        <a:ext cx="2272539" cy="35008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297527-DCBA-4B96-98AB-E7BD67B4CEB4}">
      <dsp:nvSpPr>
        <dsp:cNvPr id="0" name=""/>
        <dsp:cNvSpPr/>
      </dsp:nvSpPr>
      <dsp:spPr>
        <a:xfrm>
          <a:off x="2693110" y="668"/>
          <a:ext cx="5803836" cy="260536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изучение методики проведения поисковых работ, основ медицинских знаний, безопасности при проведении раскопок; формирование уважения к истории России через возрождение исторической памяти на примере Великой Отечественной войны.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93110" y="326339"/>
        <a:ext cx="4826823" cy="1954025"/>
      </dsp:txXfrm>
    </dsp:sp>
    <dsp:sp modelId="{F612FF85-5227-418B-9DDA-8962D6AD29E3}">
      <dsp:nvSpPr>
        <dsp:cNvPr id="0" name=""/>
        <dsp:cNvSpPr/>
      </dsp:nvSpPr>
      <dsp:spPr>
        <a:xfrm>
          <a:off x="72004" y="446459"/>
          <a:ext cx="2621105" cy="17137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Школа юного поисковика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5664" y="530119"/>
        <a:ext cx="2453785" cy="1546464"/>
      </dsp:txXfrm>
    </dsp:sp>
    <dsp:sp modelId="{725C71F7-7FD5-4F07-A08F-D50EFEF00664}">
      <dsp:nvSpPr>
        <dsp:cNvPr id="0" name=""/>
        <dsp:cNvSpPr/>
      </dsp:nvSpPr>
      <dsp:spPr>
        <a:xfrm>
          <a:off x="2995542" y="2866572"/>
          <a:ext cx="5573400" cy="260536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 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оздоровление детей посредством включения их в </a:t>
          </a:r>
          <a:r>
            <a:rPr lang="ru-RU" sz="2000" b="1" kern="1200" dirty="0" err="1" smtClean="0">
              <a:latin typeface="Times New Roman" pitchFamily="18" charset="0"/>
              <a:cs typeface="Times New Roman" pitchFamily="18" charset="0"/>
            </a:rPr>
            <a:t>туристско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– краеведческую деятельность, воспитание у учащихся потребности бережного отношения к своему здоровью, приобретение туристических навыков.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95542" y="3192243"/>
        <a:ext cx="4596387" cy="1954025"/>
      </dsp:txXfrm>
    </dsp:sp>
    <dsp:sp modelId="{EB22EA3D-3840-4F4A-AB5A-25C8EFBE2D22}">
      <dsp:nvSpPr>
        <dsp:cNvPr id="0" name=""/>
        <dsp:cNvSpPr/>
      </dsp:nvSpPr>
      <dsp:spPr>
        <a:xfrm>
          <a:off x="8" y="3168352"/>
          <a:ext cx="2995534" cy="20018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Туризм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97728" y="3266072"/>
        <a:ext cx="2800094" cy="18063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9B1258-4FEA-4C1E-B6F2-4D51366B1C8C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4E842-52DC-4812-8AB8-6A1EAE34BA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902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4E842-52DC-4812-8AB8-6A1EAE34BAA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733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4E842-52DC-4812-8AB8-6A1EAE34BAA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83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4E842-52DC-4812-8AB8-6A1EAE34BAA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83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4E842-52DC-4812-8AB8-6A1EAE34BAA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313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647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94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627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385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070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93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854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37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051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794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761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409EE-E03B-440D-A8AE-2A93A94177D7}" type="datetimeFigureOut">
              <a:rPr lang="ru-RU" smtClean="0"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DA3BC-5142-4C5B-B3A8-9908D2DF6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306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1445" y="1490008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тчет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региональной инновационной площадки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Муниципального бюджетного общеобразовательного учреждения                                                      «Горскинская основная общеобразовательная школа»                                                                          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Гурьевского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отчетный период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2013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– 2016 учебный 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507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86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3728" y="345430"/>
            <a:ext cx="5688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Сравнительная диаграмма удовлетворённости образовательной организацией родителями (законными представителями)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079448629"/>
              </p:ext>
            </p:extLst>
          </p:nvPr>
        </p:nvGraphicFramePr>
        <p:xfrm>
          <a:off x="611560" y="1397000"/>
          <a:ext cx="7200800" cy="383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99592" y="5517232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</a:t>
            </a:r>
            <a:r>
              <a:rPr lang="ru-RU" b="1" dirty="0" smtClean="0"/>
              <a:t>омплексная методика для изучения удовлетворенности родителей жизнедеятельностью </a:t>
            </a:r>
            <a:r>
              <a:rPr lang="ru-RU" dirty="0"/>
              <a:t> </a:t>
            </a:r>
            <a:r>
              <a:rPr lang="ru-RU" b="1" dirty="0" smtClean="0"/>
              <a:t>образовательного учреждения</a:t>
            </a:r>
            <a:r>
              <a:rPr lang="ru-RU" dirty="0" smtClean="0"/>
              <a:t>, </a:t>
            </a:r>
          </a:p>
          <a:p>
            <a:r>
              <a:rPr lang="ru-RU" b="1" dirty="0" smtClean="0"/>
              <a:t>разработанная </a:t>
            </a:r>
            <a:r>
              <a:rPr lang="ru-RU" b="1" dirty="0"/>
              <a:t>А.А. Андреевым, </a:t>
            </a:r>
          </a:p>
        </p:txBody>
      </p:sp>
    </p:spTree>
    <p:extLst>
      <p:ext uri="{BB962C8B-B14F-4D97-AF65-F5344CB8AC3E}">
        <p14:creationId xmlns:p14="http://schemas.microsoft.com/office/powerpoint/2010/main" val="2368201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86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87624" y="68200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Банк данных  инновационного педагогического опыта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МБОУ «Горскинская ООШ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820863"/>
              </p:ext>
            </p:extLst>
          </p:nvPr>
        </p:nvGraphicFramePr>
        <p:xfrm>
          <a:off x="539552" y="762000"/>
          <a:ext cx="8280920" cy="591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988"/>
                <a:gridCol w="2470428"/>
                <a:gridCol w="2232248"/>
                <a:gridCol w="2304256"/>
              </a:tblGrid>
              <a:tr h="794792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Муниципальный уровень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Областной уровень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Всероссийский уровень</a:t>
                      </a:r>
                    </a:p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8877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Августовское совещание работников образования «Приоритеты системы образования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Гурьевского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муниципального района в свете требований ФЗ «Об образовании в РФ».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XVI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Иоановские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образовательные чтения «Князь Владимир. Цивилизованный выбор Руси»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 Всероссийской научно-практической конференции (Томск) «Создание интегрированного образовательного пространства для развития детской одарённости: детский сад – школа – университет»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7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Построение  новой модели методической работы учителя как необходимое условие введения и  реализации ФГОС  ООО»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Региональная научно-практическая конференция «Новые технологии и средства развития, обучения и воспитания в рамках реализации ФГОС ОО»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Семинар-практикум «Современные формы и методы проведения полевых поисковых работ и отработка их результатов» 14-17 марта г. Тюмень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7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Всероссийский педагогический практикум  «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завуч.инфо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  в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г.Анапа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(Май);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216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86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87624" y="68200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Банк данных  инновационного педагогического опыта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МБОУ «Горскинская ООШ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069915"/>
              </p:ext>
            </p:extLst>
          </p:nvPr>
        </p:nvGraphicFramePr>
        <p:xfrm>
          <a:off x="539552" y="762000"/>
          <a:ext cx="8280920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988"/>
                <a:gridCol w="2866472"/>
                <a:gridCol w="2070230"/>
                <a:gridCol w="2070230"/>
              </a:tblGrid>
              <a:tr h="864096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Муниципальный уровень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Областной уровень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Всероссийский уровень</a:t>
                      </a:r>
                    </a:p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8877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Ожидаемые результаты духовно-нравственного воспитания учащихся и качественные показатели их реализации»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Всероссийский педагогический практикум  «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завуч.инфо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  в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г.Анапа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(Май);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778">
                <a:tc>
                  <a:txBody>
                    <a:bodyPr/>
                    <a:lstStyle/>
                    <a:p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Открытие областного этапа Всероссийской Вахта Памяти  2015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Открытие Всероссийской Вахты Памяти  2015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Старая Русса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7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Региональная научно-практическая конференция «Новые технологии и средства развития, обучения и воспитания в рамках реализации ФГОС ОО»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729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86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87624" y="68200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Банк данных  инновационного педагогического опыта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МБОУ «Горскинская ООШ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776123"/>
              </p:ext>
            </p:extLst>
          </p:nvPr>
        </p:nvGraphicFramePr>
        <p:xfrm>
          <a:off x="539552" y="762000"/>
          <a:ext cx="828092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988"/>
                <a:gridCol w="2866472"/>
                <a:gridCol w="2070230"/>
                <a:gridCol w="2070230"/>
              </a:tblGrid>
              <a:tr h="864096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Муниципальный уровень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Областной уровень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Всероссийский уровень</a:t>
                      </a:r>
                    </a:p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887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Участие в молодёжном форуме «Таврида» 2-6 июля 2015 г.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7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Закрытие Всероссийской Вахты Памяти  2015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Санкт-Петербург 12-14 ноября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778">
                <a:tc>
                  <a:txBody>
                    <a:bodyPr/>
                    <a:lstStyle/>
                    <a:p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Интернет -  Форум «Школа взрослых: школа классных руководителей и школа молодых учителей»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Кузбасский форум. Поисково-исследовательская конференция « С героями в одном строю» 18.02.2016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2642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86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7624" y="360586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Участие в конкурсном движении учащихся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МБОУ «Горскинская ООШ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1506" y="2564904"/>
            <a:ext cx="1080120" cy="3672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331640" y="530120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2013 -2014 г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37490" y="1051192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21 человек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1700808"/>
            <a:ext cx="1080120" cy="4536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771800" y="1054477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52 человека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987824" y="533724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2014-2015 г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2060848"/>
            <a:ext cx="1080120" cy="42055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16016" y="530120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2015-2016 г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552030" y="1083555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38 человек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9875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251520" y="300846"/>
            <a:ext cx="2443136" cy="1384621"/>
            <a:chOff x="72016" y="559592"/>
            <a:chExt cx="2443136" cy="1384621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2016" y="559592"/>
              <a:ext cx="2443136" cy="138462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139608" y="627184"/>
              <a:ext cx="2307952" cy="12494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43815" rIns="87630" bIns="4381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300" b="1" kern="1200" dirty="0" smtClean="0">
                  <a:latin typeface="Times New Roman" pitchFamily="18" charset="0"/>
                  <a:cs typeface="Times New Roman" pitchFamily="18" charset="0"/>
                </a:rPr>
                <a:t>Родной край</a:t>
              </a:r>
              <a:endParaRPr lang="ru-RU" sz="23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711289" y="0"/>
            <a:ext cx="5621742" cy="2502524"/>
            <a:chOff x="2515153" y="641"/>
            <a:chExt cx="5621742" cy="2502524"/>
          </a:xfrm>
        </p:grpSpPr>
        <p:sp>
          <p:nvSpPr>
            <p:cNvPr id="9" name="Стрелка вправо 8"/>
            <p:cNvSpPr/>
            <p:nvPr/>
          </p:nvSpPr>
          <p:spPr>
            <a:xfrm>
              <a:off x="2515153" y="641"/>
              <a:ext cx="5621742" cy="2502524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трелка вправо 4"/>
            <p:cNvSpPr/>
            <p:nvPr/>
          </p:nvSpPr>
          <p:spPr>
            <a:xfrm>
              <a:off x="2515153" y="313457"/>
              <a:ext cx="4683296" cy="18768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800" b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Цель: </a:t>
              </a:r>
              <a:r>
                <a:rPr lang="ru-RU" sz="1800" b="1" kern="1200" dirty="0" smtClean="0">
                  <a:latin typeface="Times New Roman" pitchFamily="18" charset="0"/>
                  <a:cs typeface="Times New Roman" pitchFamily="18" charset="0"/>
                </a:rPr>
                <a:t>формирование гражданской позиции, патриотических чувств и любви к прошлому, настоящему, будущему своей семьи, школы, села, Кузбасса  на основе изучения традиций, литературы, культурного наследия.</a:t>
              </a:r>
              <a:endParaRPr lang="ru-RU" sz="18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251520" y="1988839"/>
            <a:ext cx="2088232" cy="4407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ступень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«Моя родословная»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83768" y="2374895"/>
            <a:ext cx="2088232" cy="44076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ступень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«Моя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Малая Родина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2159103"/>
            <a:ext cx="2088232" cy="4407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ступень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«Россия –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Родина моя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1685467"/>
            <a:ext cx="2088232" cy="44076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ступень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«Я – гражданин России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2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7704" y="258054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Направления программы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9570" y="920620"/>
            <a:ext cx="79568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формирование гражданского отношения к себе. </a:t>
            </a:r>
          </a:p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семья»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формирование гражданского отношения к своей семье.</a:t>
            </a:r>
          </a:p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культура»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формирование отношения к искусству.</a:t>
            </a:r>
          </a:p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школа»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формирование гражданского отношения к школе.</a:t>
            </a:r>
          </a:p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мое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Отечество»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формирование гражданского отношения к Отечеству.</a:t>
            </a:r>
          </a:p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планета»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формирование гражданского отношения к планете Земля.</a:t>
            </a:r>
          </a:p>
        </p:txBody>
      </p:sp>
    </p:spTree>
    <p:extLst>
      <p:ext uri="{BB962C8B-B14F-4D97-AF65-F5344CB8AC3E}">
        <p14:creationId xmlns:p14="http://schemas.microsoft.com/office/powerpoint/2010/main" val="17264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51520" y="300846"/>
            <a:ext cx="2443136" cy="1384621"/>
            <a:chOff x="72016" y="559592"/>
            <a:chExt cx="2443136" cy="1384621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72016" y="559592"/>
              <a:ext cx="2443136" cy="138462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39608" y="627184"/>
              <a:ext cx="2307952" cy="12494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43815" rIns="87630" bIns="4381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300" b="1" dirty="0" smtClean="0">
                  <a:latin typeface="Times New Roman" pitchFamily="18" charset="0"/>
                  <a:cs typeface="Times New Roman" pitchFamily="18" charset="0"/>
                </a:rPr>
                <a:t>Подвижные игры</a:t>
              </a:r>
              <a:endParaRPr lang="ru-RU" sz="23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711288" y="0"/>
            <a:ext cx="6037175" cy="2780928"/>
            <a:chOff x="2515153" y="641"/>
            <a:chExt cx="5621742" cy="2502524"/>
          </a:xfrm>
        </p:grpSpPr>
        <p:sp>
          <p:nvSpPr>
            <p:cNvPr id="10" name="Стрелка вправо 9"/>
            <p:cNvSpPr/>
            <p:nvPr/>
          </p:nvSpPr>
          <p:spPr>
            <a:xfrm>
              <a:off x="2515153" y="641"/>
              <a:ext cx="5621742" cy="2502524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трелка вправо 4"/>
            <p:cNvSpPr/>
            <p:nvPr/>
          </p:nvSpPr>
          <p:spPr>
            <a:xfrm>
              <a:off x="2515153" y="313457"/>
              <a:ext cx="4683296" cy="18768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800" b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Цель: </a:t>
              </a:r>
              <a:endParaRPr lang="ru-RU" sz="18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168668" y="54868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знакомство с русскими народными играми, играми народов России, повышение интереса к детским подвижным играм как одной из форм дви­гательной активности ребенка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82668" y="2777023"/>
            <a:ext cx="7505756" cy="265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 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1.«Русские народные игры», изучается с 1по 4  класс.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«Подвижные игры», изучается в 1, 2 классах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«Игры народов России», изучается в  3, 4 классах.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«Эстафеты», изучается в 1-4-х классах.</a:t>
            </a:r>
          </a:p>
        </p:txBody>
      </p:sp>
    </p:spTree>
    <p:extLst>
      <p:ext uri="{BB962C8B-B14F-4D97-AF65-F5344CB8AC3E}">
        <p14:creationId xmlns:p14="http://schemas.microsoft.com/office/powerpoint/2010/main" val="303983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251520" y="300846"/>
            <a:ext cx="2443136" cy="1384621"/>
            <a:chOff x="72016" y="559592"/>
            <a:chExt cx="2443136" cy="1384621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72016" y="559592"/>
              <a:ext cx="2443136" cy="138462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39608" y="627184"/>
              <a:ext cx="2307952" cy="12494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43815" rIns="87630" bIns="4381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300" b="1" dirty="0" smtClean="0">
                  <a:latin typeface="Times New Roman" pitchFamily="18" charset="0"/>
                  <a:cs typeface="Times New Roman" pitchFamily="18" charset="0"/>
                </a:rPr>
                <a:t>Фольклор</a:t>
              </a:r>
              <a:endParaRPr lang="ru-RU" sz="23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711288" y="0"/>
            <a:ext cx="6037175" cy="2780928"/>
            <a:chOff x="2515153" y="641"/>
            <a:chExt cx="5621742" cy="2502524"/>
          </a:xfrm>
        </p:grpSpPr>
        <p:sp>
          <p:nvSpPr>
            <p:cNvPr id="8" name="Стрелка вправо 7"/>
            <p:cNvSpPr/>
            <p:nvPr/>
          </p:nvSpPr>
          <p:spPr>
            <a:xfrm>
              <a:off x="2515153" y="641"/>
              <a:ext cx="5621742" cy="2502524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Стрелка вправо 4"/>
            <p:cNvSpPr/>
            <p:nvPr/>
          </p:nvSpPr>
          <p:spPr>
            <a:xfrm>
              <a:off x="2515153" y="313457"/>
              <a:ext cx="4683296" cy="18768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800" b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Цель: </a:t>
              </a:r>
              <a:endParaRPr lang="ru-RU" sz="18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168668" y="76470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приобщение детей к истокам русской народной культуры, воспитание любви к народному фольклору, традициям и истории Родины; знакомство с разными видами устного народного творчества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12" y="2749894"/>
            <a:ext cx="8572500" cy="390525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31086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03967720"/>
              </p:ext>
            </p:extLst>
          </p:nvPr>
        </p:nvGraphicFramePr>
        <p:xfrm>
          <a:off x="539552" y="548680"/>
          <a:ext cx="8208912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7102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1560" y="404664"/>
            <a:ext cx="8208912" cy="607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081405">
              <a:lnSpc>
                <a:spcPct val="115000"/>
              </a:lnSpc>
              <a:spcAft>
                <a:spcPts val="0"/>
              </a:spcAft>
              <a:tabLst>
                <a:tab pos="5599430" algn="l"/>
                <a:tab pos="5688965" algn="l"/>
                <a:tab pos="6191250" algn="l"/>
              </a:tabLst>
            </a:pPr>
            <a:r>
              <a:rPr lang="ru-RU" sz="2400" b="1" dirty="0" smtClean="0">
                <a:effectLst/>
                <a:latin typeface="Times New Roman"/>
                <a:ea typeface="Arial Unicode MS"/>
                <a:cs typeface="Times New Roman"/>
              </a:rPr>
              <a:t>Направление:  </a:t>
            </a:r>
          </a:p>
          <a:p>
            <a:pPr marR="1081405">
              <a:lnSpc>
                <a:spcPct val="115000"/>
              </a:lnSpc>
              <a:spcAft>
                <a:spcPts val="0"/>
              </a:spcAft>
              <a:tabLst>
                <a:tab pos="5599430" algn="l"/>
                <a:tab pos="5688965" algn="l"/>
                <a:tab pos="6191250" algn="l"/>
              </a:tabLst>
            </a:pPr>
            <a:r>
              <a:rPr lang="ru-RU" sz="2400" b="1" u="sng" dirty="0">
                <a:latin typeface="Times New Roman"/>
                <a:ea typeface="Arial Unicode MS"/>
                <a:cs typeface="Times New Roman"/>
              </a:rPr>
              <a:t>о</a:t>
            </a:r>
            <a:r>
              <a:rPr lang="ru-RU" sz="2400" b="1" u="sng" dirty="0" smtClean="0">
                <a:effectLst/>
                <a:latin typeface="Times New Roman"/>
                <a:ea typeface="Arial Unicode MS"/>
                <a:cs typeface="Times New Roman"/>
              </a:rPr>
              <a:t>рганизация внеурочной деятельности в условиях  перехода образовательных учреждений на ФГОС</a:t>
            </a:r>
            <a:endParaRPr lang="ru-RU" sz="2400" dirty="0">
              <a:ea typeface="Calibri"/>
              <a:cs typeface="Times New Roman"/>
            </a:endParaRPr>
          </a:p>
          <a:p>
            <a:pPr marR="1081405">
              <a:lnSpc>
                <a:spcPct val="115000"/>
              </a:lnSpc>
              <a:spcAft>
                <a:spcPts val="0"/>
              </a:spcAft>
              <a:tabLst>
                <a:tab pos="5599430" algn="l"/>
                <a:tab pos="5688965" algn="l"/>
                <a:tab pos="6191250" algn="l"/>
              </a:tabLst>
            </a:pPr>
            <a:r>
              <a:rPr lang="ru-RU" sz="2400" b="1" u="none" strike="noStrike" dirty="0" smtClean="0">
                <a:effectLst/>
                <a:latin typeface="Times New Roman"/>
                <a:ea typeface="Arial Unicode MS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pPr marR="1081405">
              <a:lnSpc>
                <a:spcPct val="115000"/>
              </a:lnSpc>
              <a:spcAft>
                <a:spcPts val="0"/>
              </a:spcAft>
              <a:tabLst>
                <a:tab pos="5688965" algn="l"/>
                <a:tab pos="6191250" algn="l"/>
              </a:tabLst>
            </a:pPr>
            <a:r>
              <a:rPr lang="ru-RU" sz="2400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ffectLst/>
                <a:latin typeface="Times New Roman"/>
                <a:ea typeface="Arial Unicode MS"/>
                <a:cs typeface="Times New Roman"/>
              </a:rPr>
              <a:t>Тема:</a:t>
            </a:r>
            <a:r>
              <a:rPr lang="ru-RU" sz="2400" b="1" u="sng" dirty="0" smtClean="0">
                <a:effectLst/>
                <a:latin typeface="Times New Roman"/>
                <a:ea typeface="Arial Unicode MS"/>
                <a:cs typeface="Times New Roman"/>
              </a:rPr>
              <a:t> </a:t>
            </a:r>
          </a:p>
          <a:p>
            <a:pPr marR="1081405">
              <a:lnSpc>
                <a:spcPct val="115000"/>
              </a:lnSpc>
              <a:spcAft>
                <a:spcPts val="0"/>
              </a:spcAft>
              <a:tabLst>
                <a:tab pos="5688965" algn="l"/>
                <a:tab pos="6191250" algn="l"/>
              </a:tabLst>
            </a:pPr>
            <a:r>
              <a:rPr lang="ru-RU" sz="2400" b="1" u="sng" dirty="0">
                <a:latin typeface="Times New Roman"/>
                <a:ea typeface="Arial Unicode MS"/>
                <a:cs typeface="Times New Roman"/>
              </a:rPr>
              <a:t>о</a:t>
            </a:r>
            <a:r>
              <a:rPr lang="ru-RU" sz="2400" b="1" u="sng" dirty="0" smtClean="0">
                <a:effectLst/>
                <a:latin typeface="Times New Roman"/>
                <a:ea typeface="Arial Unicode MS"/>
                <a:cs typeface="Times New Roman"/>
              </a:rPr>
              <a:t>рганизация внеурочной деятельности в основной школе:</a:t>
            </a:r>
            <a:endParaRPr lang="ru-RU" sz="2400" dirty="0">
              <a:ea typeface="Calibri"/>
              <a:cs typeface="Times New Roman"/>
            </a:endParaRPr>
          </a:p>
          <a:p>
            <a:r>
              <a:rPr lang="ru-RU" sz="2400" b="1" u="sng" dirty="0" smtClean="0">
                <a:effectLst/>
                <a:latin typeface="Times New Roman"/>
                <a:ea typeface="Arial Unicode MS"/>
              </a:rPr>
              <a:t>гражданско-патриотическое направление</a:t>
            </a:r>
          </a:p>
          <a:p>
            <a:endParaRPr lang="ru-RU" sz="2400" b="1" u="sng" dirty="0">
              <a:latin typeface="Times New Roman"/>
              <a:ea typeface="Arial Unicode MS"/>
            </a:endParaRPr>
          </a:p>
          <a:p>
            <a:r>
              <a:rPr lang="ru-RU" sz="2400" b="1" dirty="0" smtClean="0">
                <a:effectLst/>
                <a:latin typeface="Times New Roman"/>
                <a:ea typeface="Arial Unicode MS"/>
              </a:rPr>
              <a:t>Цель:</a:t>
            </a:r>
            <a:r>
              <a:rPr lang="ru-RU" sz="2400" dirty="0">
                <a:ea typeface="Calibri"/>
                <a:cs typeface="Times New Roman"/>
              </a:rPr>
              <a:t> </a:t>
            </a:r>
            <a:endParaRPr lang="ru-RU" sz="2400" dirty="0" smtClean="0">
              <a:ea typeface="Calibri"/>
              <a:cs typeface="Times New Roman"/>
            </a:endParaRPr>
          </a:p>
          <a:p>
            <a:r>
              <a:rPr lang="ru-RU" sz="2400" b="1" u="sng" dirty="0" smtClean="0">
                <a:effectLst/>
                <a:latin typeface="Times New Roman"/>
                <a:ea typeface="Arial Unicode MS"/>
              </a:rPr>
              <a:t>разработка, апробация и проверка методического сопровождения организации внеурочной деятельности по гражданско-патриотическому направлению.</a:t>
            </a:r>
            <a:endParaRPr lang="ru-RU" sz="2400" b="1" u="sng" dirty="0" smtClean="0">
              <a:latin typeface="Times New Roman"/>
              <a:ea typeface="Arial Unicode MS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561736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56155673"/>
              </p:ext>
            </p:extLst>
          </p:nvPr>
        </p:nvGraphicFramePr>
        <p:xfrm>
          <a:off x="323528" y="548680"/>
          <a:ext cx="856895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3209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32656"/>
            <a:ext cx="6448323" cy="42988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59373"/>
            <a:ext cx="3121144" cy="389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21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33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98" y="0"/>
            <a:ext cx="9143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36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 l="30224" t="23633" r="29492" b="36328"/>
          <a:stretch>
            <a:fillRect/>
          </a:stretch>
        </p:blipFill>
        <p:spPr bwMode="auto">
          <a:xfrm>
            <a:off x="1806701" y="2660570"/>
            <a:ext cx="5535780" cy="412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 l="4128" t="15520" r="401" b="54663"/>
          <a:stretch>
            <a:fillRect/>
          </a:stretch>
        </p:blipFill>
        <p:spPr bwMode="auto">
          <a:xfrm>
            <a:off x="295163" y="260648"/>
            <a:ext cx="8558856" cy="200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431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4" descr="метал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85633"/>
            <a:ext cx="3824821" cy="5838596"/>
          </a:xfrm>
          <a:prstGeom prst="rect">
            <a:avLst/>
          </a:prstGeom>
          <a:noFill/>
        </p:spPr>
      </p:pic>
      <p:pic>
        <p:nvPicPr>
          <p:cNvPr id="5" name="Picture 5" descr="туризм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1249" y="115888"/>
            <a:ext cx="4103687" cy="3078162"/>
          </a:xfrm>
          <a:prstGeom prst="rect">
            <a:avLst/>
          </a:prstGeom>
          <a:noFill/>
        </p:spPr>
      </p:pic>
      <p:pic>
        <p:nvPicPr>
          <p:cNvPr id="6" name="Picture 6" descr="узл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017" y="3404931"/>
            <a:ext cx="4254152" cy="32475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343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0745" y="197346"/>
            <a:ext cx="8424936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2010 год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учебная межрегиональная Вахта Памяти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Духовщинском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районе Смоленской области;</a:t>
            </a:r>
          </a:p>
          <a:p>
            <a:pPr lvl="0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2011 год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межрегиональная Вахта Памяти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Суоярвский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плацдарм» в Республике Карелия;</a:t>
            </a:r>
          </a:p>
          <a:p>
            <a:pPr lvl="0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2012 год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межрегиональная Вахта Памяти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Масельская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2012»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Медвежегорском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районе Республики Карелия, межрегиональная Вахта Памяти «Лоймола-2012», Республика Карелия;</a:t>
            </a:r>
          </a:p>
          <a:p>
            <a:pPr lvl="0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2013 год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межрегиональная Вахта Памяти в городе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Воронеж;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2014 год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межрегиональная Вахта Памяти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«Карелия - 2014»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Республике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Карелия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2015 год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межрегиональная Вахта Памяти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Курскую область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518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3" name="Рисунок 2" descr="вахта 3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39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5"/>
            <a:ext cx="9213325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908720"/>
            <a:ext cx="864096" cy="540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Воспитательная деятельность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00392" y="834971"/>
            <a:ext cx="864096" cy="540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050481" y="116632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119671" y="1124744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амоуправление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122623" y="2100266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077818" y="4723403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Музей села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122623" y="5731515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Волонтёрская работа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077818" y="3104964"/>
            <a:ext cx="2054022" cy="16201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Уроки мужества, классные часы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261505" y="1035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Родной край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940152" y="908720"/>
            <a:ext cx="216024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156175" y="1772816"/>
            <a:ext cx="1938851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Фольклор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143805" y="2617743"/>
            <a:ext cx="1938851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 ВОВ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167469" y="3535271"/>
            <a:ext cx="1938851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Туризм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135782" y="4437112"/>
            <a:ext cx="2088231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 поисковика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940152" y="5445224"/>
            <a:ext cx="259228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Исследовательская  деятельность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609" y="860438"/>
            <a:ext cx="1408780" cy="2538342"/>
          </a:xfrm>
          <a:prstGeom prst="rect">
            <a:avLst/>
          </a:prstGeom>
        </p:spPr>
      </p:pic>
      <p:sp>
        <p:nvSpPr>
          <p:cNvPr id="24" name="Овал 23"/>
          <p:cNvSpPr/>
          <p:nvPr/>
        </p:nvSpPr>
        <p:spPr>
          <a:xfrm>
            <a:off x="3527884" y="4723403"/>
            <a:ext cx="2088231" cy="20144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Поисковый отряд</a:t>
            </a:r>
          </a:p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Слёты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Вахты Памяти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 стрелкой 25"/>
          <p:cNvCxnSpPr>
            <a:endCxn id="20" idx="2"/>
          </p:cNvCxnSpPr>
          <p:nvPr/>
        </p:nvCxnSpPr>
        <p:spPr>
          <a:xfrm>
            <a:off x="5004048" y="3429000"/>
            <a:ext cx="1163421" cy="610327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163425" y="3141328"/>
            <a:ext cx="997442" cy="0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138340" y="2276872"/>
            <a:ext cx="997442" cy="3905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5171364" y="1594503"/>
            <a:ext cx="768788" cy="80453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020000">
            <a:off x="2762590" y="724703"/>
            <a:ext cx="997442" cy="3905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2850815" y="1574974"/>
            <a:ext cx="997442" cy="3905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2806010" y="2620689"/>
            <a:ext cx="997442" cy="3905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2850815" y="3211728"/>
            <a:ext cx="1016794" cy="257541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2775303" y="3447870"/>
            <a:ext cx="1505161" cy="1551365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2778672" y="3429000"/>
            <a:ext cx="1793327" cy="2556284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4641325" y="3447870"/>
            <a:ext cx="1526144" cy="207781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4860032" y="3447870"/>
            <a:ext cx="1361594" cy="1259272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-1380000">
            <a:off x="5256199" y="672293"/>
            <a:ext cx="997442" cy="3905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4572000" y="3535271"/>
            <a:ext cx="0" cy="1054496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6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86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7544" y="197346"/>
            <a:ext cx="820891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Базовые национальные ценности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2684463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патриотизм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684463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социальная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солидарность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684463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гражданственность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684463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684463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труд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творчество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684463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684463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традиционные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российские религии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684463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искусство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литература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684463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природа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684463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человечество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9047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41" y="0"/>
            <a:ext cx="9144000" cy="6858000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675970269"/>
              </p:ext>
            </p:extLst>
          </p:nvPr>
        </p:nvGraphicFramePr>
        <p:xfrm>
          <a:off x="899592" y="1556792"/>
          <a:ext cx="727280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23728" y="404664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Сравнительная диаграмма уровня нравственной воспитанности учащихся начальной школы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Диагностика </a:t>
            </a:r>
            <a:r>
              <a:rPr lang="ru-RU" b="1" dirty="0"/>
              <a:t>нравственной воспитанности по методике </a:t>
            </a:r>
            <a:r>
              <a:rPr lang="ru-RU" b="1" dirty="0" err="1"/>
              <a:t>М.И.Шиловой</a:t>
            </a:r>
            <a:r>
              <a:rPr lang="ru-RU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09254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86"/>
            <a:ext cx="9144000" cy="6858000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664787765"/>
              </p:ext>
            </p:extLst>
          </p:nvPr>
        </p:nvGraphicFramePr>
        <p:xfrm>
          <a:off x="1283804" y="1556792"/>
          <a:ext cx="6792416" cy="419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23728" y="404664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Сравнительная диаграмма уровня нравственной воспитанности учащихся основной школы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35546" y="5949279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иагностическая программа, разработанная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Н.П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Капустиным, М.И. Шиловой и др. </a:t>
            </a:r>
          </a:p>
        </p:txBody>
      </p:sp>
    </p:spTree>
    <p:extLst>
      <p:ext uri="{BB962C8B-B14F-4D97-AF65-F5344CB8AC3E}">
        <p14:creationId xmlns:p14="http://schemas.microsoft.com/office/powerpoint/2010/main" val="1789203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86"/>
            <a:ext cx="9144000" cy="6858000"/>
          </a:xfrm>
          <a:prstGeom prst="rect">
            <a:avLst/>
          </a:prstGeom>
        </p:spPr>
      </p:pic>
      <p:pic>
        <p:nvPicPr>
          <p:cNvPr id="1026" name="Диаграмма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727280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5589240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Диагностики нравственной воспитанности детей 5-8 классов, разработанные сотрудниками лаборатории воспитания нравственно-этической культуры </a:t>
            </a:r>
            <a:r>
              <a:rPr lang="ru-RU" i="1" dirty="0" err="1"/>
              <a:t>ГосНИИ</a:t>
            </a:r>
            <a:r>
              <a:rPr lang="ru-RU" i="1" dirty="0"/>
              <a:t> семьи и воспитания РАО.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23728" y="345430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Сравнительная диаграмма уровня нравственной воспитанности учащихся 6 класса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382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86"/>
            <a:ext cx="9144000" cy="6858000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614930791"/>
              </p:ext>
            </p:extLst>
          </p:nvPr>
        </p:nvGraphicFramePr>
        <p:xfrm>
          <a:off x="503548" y="1332880"/>
          <a:ext cx="8136904" cy="419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27684" y="345430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Сравнительная диаграмма социальной активности учащихся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805264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иагностическая программа, разработанная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Н.П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Капустиным, М.И. Шиловой и др. </a:t>
            </a:r>
          </a:p>
        </p:txBody>
      </p:sp>
    </p:spTree>
    <p:extLst>
      <p:ext uri="{BB962C8B-B14F-4D97-AF65-F5344CB8AC3E}">
        <p14:creationId xmlns:p14="http://schemas.microsoft.com/office/powerpoint/2010/main" val="1249922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86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27684" y="345430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 поискового отряда «Пламя» по годам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51620" y="3123229"/>
            <a:ext cx="1152128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57261" y="2344574"/>
            <a:ext cx="1152128" cy="3658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1975406"/>
            <a:ext cx="1152128" cy="40190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580112" y="1556791"/>
            <a:ext cx="1152128" cy="44376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51620" y="2041933"/>
            <a:ext cx="101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 человек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6913" y="1652240"/>
            <a:ext cx="101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 человек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09604" y="1233625"/>
            <a:ext cx="101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 человек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9764" y="949465"/>
            <a:ext cx="1012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 человек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6279" y="5229200"/>
            <a:ext cx="1012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2010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89309" y="5413866"/>
            <a:ext cx="1012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2011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9604" y="5274653"/>
            <a:ext cx="1012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2013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49763" y="5208597"/>
            <a:ext cx="1012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0698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878</Words>
  <Application>Microsoft Office PowerPoint</Application>
  <PresentationFormat>Экран (4:3)</PresentationFormat>
  <Paragraphs>160</Paragraphs>
  <Slides>26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27</cp:revision>
  <dcterms:created xsi:type="dcterms:W3CDTF">2016-04-21T08:25:53Z</dcterms:created>
  <dcterms:modified xsi:type="dcterms:W3CDTF">2016-04-22T03:54:24Z</dcterms:modified>
</cp:coreProperties>
</file>