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5" r:id="rId12"/>
    <p:sldId id="27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0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2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Инструкции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ru-RU" sz="1200" b="1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ПРИМЕЧАНИЕ.</a:t>
            </a:r>
          </a:p>
          <a:p>
            <a:pPr algn="l" defTabSz="914400">
              <a:buNone/>
            </a:pPr>
            <a:r>
              <a:rPr lang="ru-RU" sz="1200" b="0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Чтобы изменить изображение на этом слайде, выделите рисунок и удалите его. Затем щелкните значок "Рисунки" в заполнителе и вставьте свое изображение.</a:t>
            </a:r>
            <a:endParaRPr lang="ru-RU" sz="1200" b="0" i="1" dirty="0">
              <a:solidFill>
                <a:schemeClr val="lt1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23.02.2016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  <a:p>
            <a:pPr lvl="5"/>
            <a:r>
              <a:rPr lang="ru-RU" dirty="0" smtClean="0"/>
              <a:t>Шестой уровень</a:t>
            </a:r>
          </a:p>
          <a:p>
            <a:pPr lvl="6"/>
            <a:r>
              <a:rPr lang="ru-RU" dirty="0" smtClean="0"/>
              <a:t>Седьмой уровень</a:t>
            </a:r>
          </a:p>
          <a:p>
            <a:pPr lvl="7"/>
            <a:r>
              <a:rPr lang="ru-RU" dirty="0" smtClean="0"/>
              <a:t>Восьмой уровень</a:t>
            </a:r>
          </a:p>
          <a:p>
            <a:pPr lvl="8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02B9795-92DC-40DC-A1CA-9A4B349D7824}" type="datetimeFigureOut">
              <a:rPr lang="ru-RU" smtClean="0"/>
              <a:pPr/>
              <a:t>23.02.2016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Организация инновационной деятельности в условиях 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взаимодействия творческих объединений педагогов ОУ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1800" b="0" i="1" dirty="0" smtClean="0"/>
              <a:t>Майорова И.Н., заместитель директора по НМР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sz="1800" b="0" i="1" dirty="0" smtClean="0"/>
              <a:t>МБОУ лицея № 22 города Белово</a:t>
            </a:r>
            <a:endParaRPr lang="ru-RU" sz="1800" b="0" i="1" dirty="0"/>
          </a:p>
        </p:txBody>
      </p:sp>
      <p:pic>
        <p:nvPicPr>
          <p:cNvPr id="4" name="Рисунок 3" descr="Открытая книга на столе на фоне расплывчатого изображения книжных полок.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Проблемы организации инновационной </a:t>
            </a:r>
            <a:r>
              <a:rPr lang="ru-RU" sz="4000" b="1" dirty="0" smtClean="0">
                <a:solidFill>
                  <a:srgbClr val="002060"/>
                </a:solidFill>
              </a:rPr>
              <a:t>деятельности лицея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508537"/>
              </p:ext>
            </p:extLst>
          </p:nvPr>
        </p:nvGraphicFramePr>
        <p:xfrm>
          <a:off x="1104900" y="1600200"/>
          <a:ext cx="99822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3535"/>
                <a:gridCol w="538866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Проблемы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Пути решения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Профессиональное выгорание педагогов 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диагностики педагогов и последующей психологической поддержки, проведением семинаров-практикумов по данной проблеме, организацией дней и групп здоровья педагогов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Ограниченность временных ресурсов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оптимизации рабочего времени педагога 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Ограниченности кадровых ресурсов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обучения собственных кадров,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привлечение молодых специалистов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2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Организация инновационной деятельности в условиях 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взаимодействия творческих объединений педагогов ОУ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1800" b="0" i="1" dirty="0" smtClean="0"/>
              <a:t>Майорова И.Н., заместитель директора по НМР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sz="1800" b="0" i="1" dirty="0" smtClean="0"/>
              <a:t>МБОУ лицея № 22 города Белово</a:t>
            </a:r>
            <a:endParaRPr lang="ru-RU" sz="1800" b="0" i="1" dirty="0"/>
          </a:p>
        </p:txBody>
      </p:sp>
      <p:pic>
        <p:nvPicPr>
          <p:cNvPr id="4" name="Рисунок 3" descr="Открытая книга на столе на фоне расплывчатого изображения книжных полок.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8903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67640"/>
            <a:ext cx="9980682" cy="1096962"/>
          </a:xfrm>
        </p:spPr>
        <p:txBody>
          <a:bodyPr>
            <a:normAutofit/>
          </a:bodyPr>
          <a:lstStyle/>
          <a:p>
            <a:pPr>
              <a:spcBef>
                <a:spcPts val="1"/>
              </a:spcBef>
            </a:pPr>
            <a:r>
              <a:rPr lang="ru-RU" sz="4000" b="1" dirty="0">
                <a:solidFill>
                  <a:srgbClr val="002060"/>
                </a:solidFill>
              </a:rPr>
              <a:t>Педагогическая инновация</a:t>
            </a:r>
            <a:r>
              <a:rPr lang="ru-RU" sz="4000" dirty="0">
                <a:solidFill>
                  <a:srgbClr val="002060"/>
                </a:solidFill>
              </a:rPr>
              <a:t> </a:t>
            </a:r>
            <a:endParaRPr lang="ru-RU" sz="4000" b="0" i="0" dirty="0">
              <a:solidFill>
                <a:srgbClr val="002060"/>
              </a:solidFill>
              <a:latin typeface="Plantagenet Cherokee"/>
            </a:endParaRPr>
          </a:p>
        </p:txBody>
      </p:sp>
      <p:pic>
        <p:nvPicPr>
          <p:cNvPr id="5" name="Рисунок 4" descr="Изображение крупным планом книг на полках с расплывчатым изображением других книг на переднем и заднем плане." title="Sample Picture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" r="315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1600200"/>
            <a:ext cx="3587496" cy="45720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ru-RU" sz="2400" dirty="0" smtClean="0"/>
              <a:t>Нововведение </a:t>
            </a:r>
            <a:r>
              <a:rPr lang="ru-RU" sz="2400" dirty="0"/>
              <a:t>в педагогическую деятельность, изменения в содержании и технологии обучения и воспитания, имеющие целью повышение их эффективности</a:t>
            </a:r>
            <a:endParaRPr lang="ru-RU" sz="2400" dirty="0">
              <a:solidFill>
                <a:srgbClr val="514843"/>
              </a:solidFill>
            </a:endParaRPr>
          </a:p>
          <a:p>
            <a:pPr marL="0" indent="0" algn="l" defTabSz="914400">
              <a:spcBef>
                <a:spcPts val="1800"/>
              </a:spcBef>
              <a:buNone/>
            </a:pPr>
            <a:endParaRPr lang="ru-RU" sz="1800" b="0" i="0" dirty="0">
              <a:solidFill>
                <a:srgbClr val="514843"/>
              </a:solidFill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354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МБОУ лицей № 22 города Белово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800" dirty="0" smtClean="0"/>
              <a:t>Областная </a:t>
            </a:r>
            <a:r>
              <a:rPr lang="ru-RU" altLang="ru-RU" sz="2800" dirty="0"/>
              <a:t>инновационная площадка «Организация </a:t>
            </a:r>
            <a:r>
              <a:rPr lang="ru-RU" altLang="ru-RU" sz="2800" dirty="0" smtClean="0"/>
              <a:t>внеурочной </a:t>
            </a:r>
            <a:r>
              <a:rPr lang="ru-RU" altLang="ru-RU" sz="2800" dirty="0"/>
              <a:t>деятельности обучающихся в условиях введения ФГОС ООО</a:t>
            </a:r>
            <a:r>
              <a:rPr lang="ru-RU" altLang="ru-RU" sz="2800" dirty="0" smtClean="0"/>
              <a:t>»</a:t>
            </a:r>
          </a:p>
          <a:p>
            <a:r>
              <a:rPr lang="ru-RU" altLang="ru-RU" sz="2800" dirty="0" smtClean="0"/>
              <a:t> Областная </a:t>
            </a:r>
            <a:r>
              <a:rPr lang="ru-RU" altLang="ru-RU" sz="2800" dirty="0"/>
              <a:t>пилотная школа «Организация внеурочной деятельности обучающихся в условиях введения ФГОС СОО»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71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М</a:t>
            </a:r>
            <a:r>
              <a:rPr lang="ru-RU" sz="4000" b="1" dirty="0" smtClean="0">
                <a:solidFill>
                  <a:srgbClr val="002060"/>
                </a:solidFill>
              </a:rPr>
              <a:t>етодическая тема лицея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Организационное и научно-методическое обеспечение деятельности лицея в условиях реализации ФГОС и введения профессионального стандарта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181956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Структура организации инновационной деятельности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0581" y="1554935"/>
            <a:ext cx="2542783" cy="6889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Педсовет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0579" y="2563775"/>
            <a:ext cx="2542783" cy="6889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44253" y="3634480"/>
            <a:ext cx="2542783" cy="6889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90579" y="3634481"/>
            <a:ext cx="2542783" cy="6889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736905" y="3634480"/>
            <a:ext cx="2542783" cy="6889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169057" y="5771762"/>
            <a:ext cx="2542783" cy="68893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90579" y="5129815"/>
            <a:ext cx="2542783" cy="6889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60329" y="4785349"/>
            <a:ext cx="2542783" cy="68893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Предметные группы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60328" y="5771762"/>
            <a:ext cx="2542783" cy="68893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169058" y="4767108"/>
            <a:ext cx="2542783" cy="68893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584526" y="2680570"/>
            <a:ext cx="234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НМС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584526" y="3634480"/>
            <a:ext cx="2342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Школа повышения профессионализма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244253" y="3634480"/>
            <a:ext cx="2542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Предметные кафедры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736905" y="3634480"/>
            <a:ext cx="2542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Методические объединения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490579" y="5129815"/>
            <a:ext cx="2542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Творческие группы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104900" y="5818746"/>
            <a:ext cx="239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Тематические группы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8169057" y="4785349"/>
            <a:ext cx="2542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Постоянные группы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8267178" y="5818746"/>
            <a:ext cx="229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Временные группы</a:t>
            </a:r>
            <a:endParaRPr lang="ru-RU" dirty="0"/>
          </a:p>
        </p:txBody>
      </p:sp>
      <p:cxnSp>
        <p:nvCxnSpPr>
          <p:cNvPr id="27" name="Прямая со стрелкой 26"/>
          <p:cNvCxnSpPr>
            <a:stCxn id="4" idx="2"/>
            <a:endCxn id="5" idx="0"/>
          </p:cNvCxnSpPr>
          <p:nvPr/>
        </p:nvCxnSpPr>
        <p:spPr>
          <a:xfrm flipH="1">
            <a:off x="5761971" y="2243866"/>
            <a:ext cx="2" cy="31990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5" idx="2"/>
            <a:endCxn id="7" idx="0"/>
          </p:cNvCxnSpPr>
          <p:nvPr/>
        </p:nvCxnSpPr>
        <p:spPr>
          <a:xfrm>
            <a:off x="5761971" y="3252706"/>
            <a:ext cx="0" cy="38177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6" idx="0"/>
          </p:cNvCxnSpPr>
          <p:nvPr/>
        </p:nvCxnSpPr>
        <p:spPr>
          <a:xfrm flipH="1">
            <a:off x="2515645" y="2908241"/>
            <a:ext cx="1962412" cy="72623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5" idx="3"/>
            <a:endCxn id="8" idx="0"/>
          </p:cNvCxnSpPr>
          <p:nvPr/>
        </p:nvCxnSpPr>
        <p:spPr>
          <a:xfrm>
            <a:off x="7033362" y="2908241"/>
            <a:ext cx="1974935" cy="72623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6" idx="2"/>
          </p:cNvCxnSpPr>
          <p:nvPr/>
        </p:nvCxnSpPr>
        <p:spPr>
          <a:xfrm flipH="1">
            <a:off x="2515644" y="4323411"/>
            <a:ext cx="1" cy="336271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7" idx="2"/>
          </p:cNvCxnSpPr>
          <p:nvPr/>
        </p:nvCxnSpPr>
        <p:spPr>
          <a:xfrm flipH="1">
            <a:off x="5755709" y="4323412"/>
            <a:ext cx="6262" cy="55603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8" idx="2"/>
          </p:cNvCxnSpPr>
          <p:nvPr/>
        </p:nvCxnSpPr>
        <p:spPr>
          <a:xfrm flipH="1">
            <a:off x="9008296" y="4323411"/>
            <a:ext cx="1" cy="31990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V="1">
            <a:off x="7033362" y="5111573"/>
            <a:ext cx="987467" cy="20290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10" idx="3"/>
          </p:cNvCxnSpPr>
          <p:nvPr/>
        </p:nvCxnSpPr>
        <p:spPr>
          <a:xfrm>
            <a:off x="7033362" y="5474281"/>
            <a:ext cx="987467" cy="529131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 flipV="1">
            <a:off x="3577225" y="4970015"/>
            <a:ext cx="900832" cy="332033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10" idx="1"/>
          </p:cNvCxnSpPr>
          <p:nvPr/>
        </p:nvCxnSpPr>
        <p:spPr>
          <a:xfrm flipH="1">
            <a:off x="3651340" y="5474281"/>
            <a:ext cx="839239" cy="621517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125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Школа повышения профессионализма педагогов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Работает более 5 лет, образована на базе Школы молодого учителя</a:t>
            </a:r>
          </a:p>
          <a:p>
            <a:r>
              <a:rPr lang="ru-RU" sz="2800" dirty="0" smtClean="0"/>
              <a:t>Объединяет 6 педагогов (молодых специалистов, вновь прибывших в лицей педагогов)</a:t>
            </a:r>
          </a:p>
          <a:p>
            <a:r>
              <a:rPr lang="ru-RU" sz="2800" dirty="0" smtClean="0"/>
              <a:t>Обеспечивает методическую поддержку педагогов</a:t>
            </a:r>
          </a:p>
          <a:p>
            <a:r>
              <a:rPr lang="ru-RU" sz="2800" dirty="0" smtClean="0"/>
              <a:t>Способствует адаптации педагогов в лицее</a:t>
            </a:r>
          </a:p>
          <a:p>
            <a:endParaRPr lang="ru-RU" sz="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97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Проект «Методический час»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2583761"/>
              </p:ext>
            </p:extLst>
          </p:nvPr>
        </p:nvGraphicFramePr>
        <p:xfrm>
          <a:off x="400833" y="1600200"/>
          <a:ext cx="11643122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3640"/>
                <a:gridCol w="3413053"/>
                <a:gridCol w="1666529"/>
                <a:gridCol w="35399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Творческая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Содержание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Состав педагогов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Предполагаемый результат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Программа Эльконина - Давыдова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Отработка способов работы по программе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 педагогов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Система сценариев уроков развивающего обучения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Дистанционное обучение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Создание дистанционных курсов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 педагогов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Программы дистанционных курсов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Электронное обучение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Разработка ЭОР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 педагогов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Каталог электронных ресурсов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Наставничество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Методическая помощь молодым педагогам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 педагогов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Методические рекомендации молодому учителю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Развитие интеллектуальных способностей обучающихся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Отработка способов работы с обучающимися 7 «Б» класса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 педагогов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Методические рекомендации по развитию интеллектуальных способностей обучающихся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Образовательная среда лицея как пространство эстетического воспитания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Разработка проекта оформления лицея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 педагога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Проект оформления лицея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142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Разработка программы развития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8545023"/>
              </p:ext>
            </p:extLst>
          </p:nvPr>
        </p:nvGraphicFramePr>
        <p:xfrm>
          <a:off x="1104900" y="1600200"/>
          <a:ext cx="99822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7400"/>
                <a:gridCol w="3327400"/>
                <a:gridCol w="332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Направление работы группы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Состав группы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Предполагаемый результат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Повышение успешности обучения лицеистов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педагогов</a:t>
                      </a:r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Формулировка проблемы на основе анализа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Постановка цели и задач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Планирование</a:t>
                      </a:r>
                      <a:r>
                        <a:rPr lang="ru-RU" baseline="0" dirty="0" smtClean="0"/>
                        <a:t> мероприятий, направленных на достижение цели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baseline="0" dirty="0" smtClean="0"/>
                        <a:t>Определение показателей и измерителей достигнутых результатов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единого воспитательного пространства лицея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педагогов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с одаренными лицеистами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педагогов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Повышение</a:t>
                      </a:r>
                      <a:r>
                        <a:rPr lang="ru-RU" baseline="0" dirty="0" smtClean="0"/>
                        <a:t> профессионализма педагогов лицея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 педагогов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140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Способы организации взаимодействия групп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Заседания НМС, педсовета</a:t>
            </a:r>
          </a:p>
          <a:p>
            <a:r>
              <a:rPr lang="ru-RU" sz="3200" dirty="0" smtClean="0"/>
              <a:t>Определенное время и место работы групп</a:t>
            </a:r>
          </a:p>
          <a:p>
            <a:r>
              <a:rPr lang="ru-RU" sz="3200" dirty="0" smtClean="0"/>
              <a:t>Возможность консультирования и методической помощи</a:t>
            </a:r>
          </a:p>
          <a:p>
            <a:r>
              <a:rPr lang="ru-RU" sz="3200" dirty="0" smtClean="0"/>
              <a:t>Метапредметные результаты работы групп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627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cademicLiterature_16x9_TP103431361.potx" id="{2F0AAF73-AE41-486D-B6DC-0985ADE3F2EC}" vid="{EF7BD8ED-D7CC-46AA-8B96-4CA16C4A9ED2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Академическая презентация, макет с лентами и полосками (широкоэкранный формат)</Template>
  <TotalTime>0</TotalTime>
  <Words>395</Words>
  <Application>Microsoft Office PowerPoint</Application>
  <PresentationFormat>Широкоэкранный</PresentationFormat>
  <Paragraphs>88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Euphemia</vt:lpstr>
      <vt:lpstr>Plantagenet Cherokee</vt:lpstr>
      <vt:lpstr>Wingdings</vt:lpstr>
      <vt:lpstr>Academic Literature 16x9</vt:lpstr>
      <vt:lpstr>Организация инновационной деятельности в условиях  взаимодействия творческих объединений педагогов ОУ</vt:lpstr>
      <vt:lpstr>Педагогическая инновация </vt:lpstr>
      <vt:lpstr>МБОУ лицей № 22 города Белово</vt:lpstr>
      <vt:lpstr>Методическая тема лицея </vt:lpstr>
      <vt:lpstr>Структура организации инновационной деятельности</vt:lpstr>
      <vt:lpstr>Школа повышения профессионализма педагогов</vt:lpstr>
      <vt:lpstr>Проект «Методический час»</vt:lpstr>
      <vt:lpstr>Разработка программы развития</vt:lpstr>
      <vt:lpstr>Способы организации взаимодействия групп</vt:lpstr>
      <vt:lpstr>Проблемы организации инновационной деятельности лицея</vt:lpstr>
      <vt:lpstr>Организация инновационной деятельности в условиях  взаимодействия творческих объединений педагогов ОУ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2016-02-23T14:33:20Z</dcterms:created>
  <dcterms:modified xsi:type="dcterms:W3CDTF">2016-02-23T16:13:24Z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