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9"/>
  </p:notesMasterIdLst>
  <p:handoutMasterIdLst>
    <p:handoutMasterId r:id="rId40"/>
  </p:handoutMasterIdLst>
  <p:sldIdLst>
    <p:sldId id="278" r:id="rId2"/>
    <p:sldId id="297" r:id="rId3"/>
    <p:sldId id="357" r:id="rId4"/>
    <p:sldId id="310" r:id="rId5"/>
    <p:sldId id="349" r:id="rId6"/>
    <p:sldId id="300" r:id="rId7"/>
    <p:sldId id="318" r:id="rId8"/>
    <p:sldId id="342" r:id="rId9"/>
    <p:sldId id="328" r:id="rId10"/>
    <p:sldId id="347" r:id="rId11"/>
    <p:sldId id="302" r:id="rId12"/>
    <p:sldId id="308" r:id="rId13"/>
    <p:sldId id="350" r:id="rId14"/>
    <p:sldId id="351" r:id="rId15"/>
    <p:sldId id="317" r:id="rId16"/>
    <p:sldId id="313" r:id="rId17"/>
    <p:sldId id="329" r:id="rId18"/>
    <p:sldId id="315" r:id="rId19"/>
    <p:sldId id="330" r:id="rId20"/>
    <p:sldId id="316" r:id="rId21"/>
    <p:sldId id="333" r:id="rId22"/>
    <p:sldId id="314" r:id="rId23"/>
    <p:sldId id="334" r:id="rId24"/>
    <p:sldId id="335" r:id="rId25"/>
    <p:sldId id="338" r:id="rId26"/>
    <p:sldId id="348" r:id="rId27"/>
    <p:sldId id="336" r:id="rId28"/>
    <p:sldId id="337" r:id="rId29"/>
    <p:sldId id="343" r:id="rId30"/>
    <p:sldId id="344" r:id="rId31"/>
    <p:sldId id="345" r:id="rId32"/>
    <p:sldId id="346" r:id="rId33"/>
    <p:sldId id="356" r:id="rId34"/>
    <p:sldId id="352" r:id="rId35"/>
    <p:sldId id="353" r:id="rId36"/>
    <p:sldId id="311" r:id="rId37"/>
    <p:sldId id="309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EA168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1" autoAdjust="0"/>
    <p:restoredTop sz="94590" autoAdjust="0"/>
  </p:normalViewPr>
  <p:slideViewPr>
    <p:cSldViewPr>
      <p:cViewPr>
        <p:scale>
          <a:sx n="80" d="100"/>
          <a:sy n="80" d="100"/>
        </p:scale>
        <p:origin x="-70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78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00E6F-A18D-4F14-8972-F55B8A00133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994FBC-AE39-4FC8-9047-52DF22C6C540}">
      <dgm:prSet phldrT="[Текст]" custT="1"/>
      <dgm:spPr/>
      <dgm:t>
        <a:bodyPr/>
        <a:lstStyle/>
        <a:p>
          <a:r>
            <a:rPr lang="ru-RU" sz="2800" dirty="0" smtClean="0"/>
            <a:t>1 тип</a:t>
          </a:r>
          <a:endParaRPr lang="ru-RU" sz="2800" dirty="0"/>
        </a:p>
      </dgm:t>
    </dgm:pt>
    <dgm:pt modelId="{F11EC245-B25E-43FA-AD7E-3DA91F97A2FC}" type="parTrans" cxnId="{AFA60E10-4165-416C-BC05-94E6E1A096A8}">
      <dgm:prSet/>
      <dgm:spPr/>
      <dgm:t>
        <a:bodyPr/>
        <a:lstStyle/>
        <a:p>
          <a:endParaRPr lang="ru-RU"/>
        </a:p>
      </dgm:t>
    </dgm:pt>
    <dgm:pt modelId="{3B8BBB40-1307-4FA6-A972-CA848B064F75}" type="sibTrans" cxnId="{AFA60E10-4165-416C-BC05-94E6E1A096A8}">
      <dgm:prSet/>
      <dgm:spPr/>
      <dgm:t>
        <a:bodyPr/>
        <a:lstStyle/>
        <a:p>
          <a:endParaRPr lang="ru-RU"/>
        </a:p>
      </dgm:t>
    </dgm:pt>
    <dgm:pt modelId="{5274C5A8-31E8-47F4-928A-E01EBE934BE7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комплексные программы</a:t>
          </a:r>
          <a:endParaRPr lang="ru-RU" dirty="0"/>
        </a:p>
      </dgm:t>
    </dgm:pt>
    <dgm:pt modelId="{CA63FC25-0176-4C0F-A8BD-C907110BEAD4}" type="parTrans" cxnId="{321569C2-26A3-494D-A389-E903616E6CCD}">
      <dgm:prSet/>
      <dgm:spPr/>
      <dgm:t>
        <a:bodyPr/>
        <a:lstStyle/>
        <a:p>
          <a:endParaRPr lang="ru-RU"/>
        </a:p>
      </dgm:t>
    </dgm:pt>
    <dgm:pt modelId="{B605E329-7A66-4838-AF25-B88A8D7BD66D}" type="sibTrans" cxnId="{321569C2-26A3-494D-A389-E903616E6CCD}">
      <dgm:prSet/>
      <dgm:spPr/>
      <dgm:t>
        <a:bodyPr/>
        <a:lstStyle/>
        <a:p>
          <a:endParaRPr lang="ru-RU"/>
        </a:p>
      </dgm:t>
    </dgm:pt>
    <dgm:pt modelId="{6DAEC478-A8F2-4E8B-BD8E-67B3257CFD21}">
      <dgm:prSet phldrT="[Текст]" custT="1"/>
      <dgm:spPr/>
      <dgm:t>
        <a:bodyPr/>
        <a:lstStyle/>
        <a:p>
          <a:r>
            <a:rPr lang="ru-RU" sz="3500" dirty="0" smtClean="0"/>
            <a:t>2 </a:t>
          </a:r>
          <a:r>
            <a:rPr lang="ru-RU" sz="2800" dirty="0" smtClean="0"/>
            <a:t>тип</a:t>
          </a:r>
          <a:endParaRPr lang="ru-RU" sz="2800" dirty="0"/>
        </a:p>
      </dgm:t>
    </dgm:pt>
    <dgm:pt modelId="{15683AFA-B367-4176-8B56-F291B25779C4}" type="parTrans" cxnId="{695422A2-BAF0-4BC8-BFF6-B4316F493F48}">
      <dgm:prSet/>
      <dgm:spPr/>
      <dgm:t>
        <a:bodyPr/>
        <a:lstStyle/>
        <a:p>
          <a:endParaRPr lang="ru-RU"/>
        </a:p>
      </dgm:t>
    </dgm:pt>
    <dgm:pt modelId="{46C49CAF-0EE7-4768-83AF-476C62ED6626}" type="sibTrans" cxnId="{695422A2-BAF0-4BC8-BFF6-B4316F493F48}">
      <dgm:prSet/>
      <dgm:spPr/>
      <dgm:t>
        <a:bodyPr/>
        <a:lstStyle/>
        <a:p>
          <a:endParaRPr lang="ru-RU"/>
        </a:p>
      </dgm:t>
    </dgm:pt>
    <dgm:pt modelId="{BC3258D6-2FB2-4C5E-868F-EE4257559B43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программы, ориентированные на достижение результатов определённого уровня</a:t>
          </a:r>
          <a:endParaRPr lang="ru-RU" dirty="0"/>
        </a:p>
      </dgm:t>
    </dgm:pt>
    <dgm:pt modelId="{D3D48F8A-8E9B-497F-8599-F60B52915765}" type="parTrans" cxnId="{5EB3B7F9-4EFE-4341-A5EF-DB2955BE93DC}">
      <dgm:prSet/>
      <dgm:spPr/>
      <dgm:t>
        <a:bodyPr/>
        <a:lstStyle/>
        <a:p>
          <a:endParaRPr lang="ru-RU"/>
        </a:p>
      </dgm:t>
    </dgm:pt>
    <dgm:pt modelId="{1CC7F5D1-FFA1-4D26-BD87-30F5FAEB1E19}" type="sibTrans" cxnId="{5EB3B7F9-4EFE-4341-A5EF-DB2955BE93DC}">
      <dgm:prSet/>
      <dgm:spPr/>
      <dgm:t>
        <a:bodyPr/>
        <a:lstStyle/>
        <a:p>
          <a:endParaRPr lang="ru-RU"/>
        </a:p>
      </dgm:t>
    </dgm:pt>
    <dgm:pt modelId="{95C32454-A437-49B1-8E79-AE0A51437F9E}">
      <dgm:prSet phldrT="[Текст]" custT="1"/>
      <dgm:spPr/>
      <dgm:t>
        <a:bodyPr/>
        <a:lstStyle/>
        <a:p>
          <a:r>
            <a:rPr lang="ru-RU" sz="3500" dirty="0" smtClean="0"/>
            <a:t>3 </a:t>
          </a:r>
          <a:r>
            <a:rPr lang="ru-RU" sz="2800" dirty="0" smtClean="0"/>
            <a:t>тип</a:t>
          </a:r>
          <a:endParaRPr lang="ru-RU" sz="2800" dirty="0"/>
        </a:p>
      </dgm:t>
    </dgm:pt>
    <dgm:pt modelId="{2D6AC999-C0E8-4693-842E-2AF6A5889E4C}" type="parTrans" cxnId="{D80C14BF-2BE4-4CE9-8026-119F56A26893}">
      <dgm:prSet/>
      <dgm:spPr/>
      <dgm:t>
        <a:bodyPr/>
        <a:lstStyle/>
        <a:p>
          <a:endParaRPr lang="ru-RU"/>
        </a:p>
      </dgm:t>
    </dgm:pt>
    <dgm:pt modelId="{94C161F8-ECD1-4CDD-8FE0-400D57349096}" type="sibTrans" cxnId="{D80C14BF-2BE4-4CE9-8026-119F56A26893}">
      <dgm:prSet/>
      <dgm:spPr/>
      <dgm:t>
        <a:bodyPr/>
        <a:lstStyle/>
        <a:p>
          <a:endParaRPr lang="ru-RU"/>
        </a:p>
      </dgm:t>
    </dgm:pt>
    <dgm:pt modelId="{B4EE5240-073C-4AD3-A8F0-5946B6401C1D}">
      <dgm:prSet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программы по конкретным видам внеурочной деятельности</a:t>
          </a:r>
          <a:endParaRPr lang="ru-RU" dirty="0"/>
        </a:p>
      </dgm:t>
    </dgm:pt>
    <dgm:pt modelId="{B0B21FF7-D4DE-40EC-AD5D-738BD5D8D7CB}" type="parTrans" cxnId="{87FA87F0-35ED-4044-9361-E845B592DFC5}">
      <dgm:prSet/>
      <dgm:spPr/>
      <dgm:t>
        <a:bodyPr/>
        <a:lstStyle/>
        <a:p>
          <a:endParaRPr lang="ru-RU"/>
        </a:p>
      </dgm:t>
    </dgm:pt>
    <dgm:pt modelId="{82A7711E-5EC5-4645-83C7-7D395581AD5A}" type="sibTrans" cxnId="{87FA87F0-35ED-4044-9361-E845B592DFC5}">
      <dgm:prSet/>
      <dgm:spPr/>
      <dgm:t>
        <a:bodyPr/>
        <a:lstStyle/>
        <a:p>
          <a:endParaRPr lang="ru-RU"/>
        </a:p>
      </dgm:t>
    </dgm:pt>
    <dgm:pt modelId="{8698781B-B7FC-4D4C-9847-F3E6B0B9A08F}" type="pres">
      <dgm:prSet presAssocID="{F0900E6F-A18D-4F14-8972-F55B8A00133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66AC43-540F-47C4-AA0F-328ACD0AC02F}" type="pres">
      <dgm:prSet presAssocID="{B6994FBC-AE39-4FC8-9047-52DF22C6C540}" presName="composite" presStyleCnt="0"/>
      <dgm:spPr/>
    </dgm:pt>
    <dgm:pt modelId="{7A55AC23-A9A7-4062-A5A3-BA8215264623}" type="pres">
      <dgm:prSet presAssocID="{B6994FBC-AE39-4FC8-9047-52DF22C6C54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F505F2-47F3-4261-BD86-8832C5157DAF}" type="pres">
      <dgm:prSet presAssocID="{B6994FBC-AE39-4FC8-9047-52DF22C6C54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D77DCE-F257-412D-B3DB-6F6E55AC2F04}" type="pres">
      <dgm:prSet presAssocID="{3B8BBB40-1307-4FA6-A972-CA848B064F75}" presName="sp" presStyleCnt="0"/>
      <dgm:spPr/>
    </dgm:pt>
    <dgm:pt modelId="{C4D7D2A1-E3D1-4EB1-B8A4-4A465AA8532C}" type="pres">
      <dgm:prSet presAssocID="{6DAEC478-A8F2-4E8B-BD8E-67B3257CFD21}" presName="composite" presStyleCnt="0"/>
      <dgm:spPr/>
    </dgm:pt>
    <dgm:pt modelId="{FBDB0B46-461B-4D11-ADA8-112EAEA1AFFF}" type="pres">
      <dgm:prSet presAssocID="{6DAEC478-A8F2-4E8B-BD8E-67B3257CFD2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A7AFB-D5EC-4BF9-9332-FD650C343111}" type="pres">
      <dgm:prSet presAssocID="{6DAEC478-A8F2-4E8B-BD8E-67B3257CFD2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099CD-5BEC-4660-9CB7-8244279B2213}" type="pres">
      <dgm:prSet presAssocID="{46C49CAF-0EE7-4768-83AF-476C62ED6626}" presName="sp" presStyleCnt="0"/>
      <dgm:spPr/>
    </dgm:pt>
    <dgm:pt modelId="{7815CA21-B448-4BF5-B81A-A8047026ED35}" type="pres">
      <dgm:prSet presAssocID="{95C32454-A437-49B1-8E79-AE0A51437F9E}" presName="composite" presStyleCnt="0"/>
      <dgm:spPr/>
    </dgm:pt>
    <dgm:pt modelId="{03630C12-62E0-48D8-830F-FE38CE13AD55}" type="pres">
      <dgm:prSet presAssocID="{95C32454-A437-49B1-8E79-AE0A51437F9E}" presName="parentText" presStyleLbl="alignNode1" presStyleIdx="2" presStyleCnt="3" custLinFactNeighborX="3316" custLinFactNeighborY="-22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D72FC-4529-4AC5-A87B-06473DC810FC}" type="pres">
      <dgm:prSet presAssocID="{95C32454-A437-49B1-8E79-AE0A51437F9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67FAB8-72AE-4F34-B782-C81983537596}" type="presOf" srcId="{B6994FBC-AE39-4FC8-9047-52DF22C6C540}" destId="{7A55AC23-A9A7-4062-A5A3-BA8215264623}" srcOrd="0" destOrd="0" presId="urn:microsoft.com/office/officeart/2005/8/layout/chevron2"/>
    <dgm:cxn modelId="{321569C2-26A3-494D-A389-E903616E6CCD}" srcId="{B6994FBC-AE39-4FC8-9047-52DF22C6C540}" destId="{5274C5A8-31E8-47F4-928A-E01EBE934BE7}" srcOrd="0" destOrd="0" parTransId="{CA63FC25-0176-4C0F-A8BD-C907110BEAD4}" sibTransId="{B605E329-7A66-4838-AF25-B88A8D7BD66D}"/>
    <dgm:cxn modelId="{9BAF1024-B043-4D97-A571-8D4069D31F9B}" type="presOf" srcId="{5274C5A8-31E8-47F4-928A-E01EBE934BE7}" destId="{24F505F2-47F3-4261-BD86-8832C5157DAF}" srcOrd="0" destOrd="0" presId="urn:microsoft.com/office/officeart/2005/8/layout/chevron2"/>
    <dgm:cxn modelId="{5EB3B7F9-4EFE-4341-A5EF-DB2955BE93DC}" srcId="{6DAEC478-A8F2-4E8B-BD8E-67B3257CFD21}" destId="{BC3258D6-2FB2-4C5E-868F-EE4257559B43}" srcOrd="0" destOrd="0" parTransId="{D3D48F8A-8E9B-497F-8599-F60B52915765}" sibTransId="{1CC7F5D1-FFA1-4D26-BD87-30F5FAEB1E19}"/>
    <dgm:cxn modelId="{5FE2E5EC-266B-4BEE-A3E8-E7E2B9E42547}" type="presOf" srcId="{BC3258D6-2FB2-4C5E-868F-EE4257559B43}" destId="{CA2A7AFB-D5EC-4BF9-9332-FD650C343111}" srcOrd="0" destOrd="0" presId="urn:microsoft.com/office/officeart/2005/8/layout/chevron2"/>
    <dgm:cxn modelId="{D80C14BF-2BE4-4CE9-8026-119F56A26893}" srcId="{F0900E6F-A18D-4F14-8972-F55B8A001336}" destId="{95C32454-A437-49B1-8E79-AE0A51437F9E}" srcOrd="2" destOrd="0" parTransId="{2D6AC999-C0E8-4693-842E-2AF6A5889E4C}" sibTransId="{94C161F8-ECD1-4CDD-8FE0-400D57349096}"/>
    <dgm:cxn modelId="{0734F6C5-6FBA-4CDF-82CC-802D7FC500C5}" type="presOf" srcId="{6DAEC478-A8F2-4E8B-BD8E-67B3257CFD21}" destId="{FBDB0B46-461B-4D11-ADA8-112EAEA1AFFF}" srcOrd="0" destOrd="0" presId="urn:microsoft.com/office/officeart/2005/8/layout/chevron2"/>
    <dgm:cxn modelId="{87FA87F0-35ED-4044-9361-E845B592DFC5}" srcId="{95C32454-A437-49B1-8E79-AE0A51437F9E}" destId="{B4EE5240-073C-4AD3-A8F0-5946B6401C1D}" srcOrd="0" destOrd="0" parTransId="{B0B21FF7-D4DE-40EC-AD5D-738BD5D8D7CB}" sibTransId="{82A7711E-5EC5-4645-83C7-7D395581AD5A}"/>
    <dgm:cxn modelId="{36792DE2-649E-492F-84F3-329627C3F331}" type="presOf" srcId="{B4EE5240-073C-4AD3-A8F0-5946B6401C1D}" destId="{8CAD72FC-4529-4AC5-A87B-06473DC810FC}" srcOrd="0" destOrd="0" presId="urn:microsoft.com/office/officeart/2005/8/layout/chevron2"/>
    <dgm:cxn modelId="{A6759DD8-EB76-44E1-B4F7-493EE0C195C1}" type="presOf" srcId="{F0900E6F-A18D-4F14-8972-F55B8A001336}" destId="{8698781B-B7FC-4D4C-9847-F3E6B0B9A08F}" srcOrd="0" destOrd="0" presId="urn:microsoft.com/office/officeart/2005/8/layout/chevron2"/>
    <dgm:cxn modelId="{695422A2-BAF0-4BC8-BFF6-B4316F493F48}" srcId="{F0900E6F-A18D-4F14-8972-F55B8A001336}" destId="{6DAEC478-A8F2-4E8B-BD8E-67B3257CFD21}" srcOrd="1" destOrd="0" parTransId="{15683AFA-B367-4176-8B56-F291B25779C4}" sibTransId="{46C49CAF-0EE7-4768-83AF-476C62ED6626}"/>
    <dgm:cxn modelId="{F274F593-4E0B-437B-96CE-D52981230751}" type="presOf" srcId="{95C32454-A437-49B1-8E79-AE0A51437F9E}" destId="{03630C12-62E0-48D8-830F-FE38CE13AD55}" srcOrd="0" destOrd="0" presId="urn:microsoft.com/office/officeart/2005/8/layout/chevron2"/>
    <dgm:cxn modelId="{AFA60E10-4165-416C-BC05-94E6E1A096A8}" srcId="{F0900E6F-A18D-4F14-8972-F55B8A001336}" destId="{B6994FBC-AE39-4FC8-9047-52DF22C6C540}" srcOrd="0" destOrd="0" parTransId="{F11EC245-B25E-43FA-AD7E-3DA91F97A2FC}" sibTransId="{3B8BBB40-1307-4FA6-A972-CA848B064F75}"/>
    <dgm:cxn modelId="{ECD6FA05-74D8-49CD-934A-00ED876BFDE5}" type="presParOf" srcId="{8698781B-B7FC-4D4C-9847-F3E6B0B9A08F}" destId="{0866AC43-540F-47C4-AA0F-328ACD0AC02F}" srcOrd="0" destOrd="0" presId="urn:microsoft.com/office/officeart/2005/8/layout/chevron2"/>
    <dgm:cxn modelId="{4AD4130F-6036-4031-814D-40E2666D1D66}" type="presParOf" srcId="{0866AC43-540F-47C4-AA0F-328ACD0AC02F}" destId="{7A55AC23-A9A7-4062-A5A3-BA8215264623}" srcOrd="0" destOrd="0" presId="urn:microsoft.com/office/officeart/2005/8/layout/chevron2"/>
    <dgm:cxn modelId="{0BDE9A9B-AA96-4AC6-8EA1-B3A9733575DD}" type="presParOf" srcId="{0866AC43-540F-47C4-AA0F-328ACD0AC02F}" destId="{24F505F2-47F3-4261-BD86-8832C5157DAF}" srcOrd="1" destOrd="0" presId="urn:microsoft.com/office/officeart/2005/8/layout/chevron2"/>
    <dgm:cxn modelId="{3CF24530-F0DA-4821-8C04-E21C9A17587A}" type="presParOf" srcId="{8698781B-B7FC-4D4C-9847-F3E6B0B9A08F}" destId="{A3D77DCE-F257-412D-B3DB-6F6E55AC2F04}" srcOrd="1" destOrd="0" presId="urn:microsoft.com/office/officeart/2005/8/layout/chevron2"/>
    <dgm:cxn modelId="{A239DB3C-7106-43A2-ACC1-05D28FE73DBD}" type="presParOf" srcId="{8698781B-B7FC-4D4C-9847-F3E6B0B9A08F}" destId="{C4D7D2A1-E3D1-4EB1-B8A4-4A465AA8532C}" srcOrd="2" destOrd="0" presId="urn:microsoft.com/office/officeart/2005/8/layout/chevron2"/>
    <dgm:cxn modelId="{A5452551-D5DD-41BA-93FD-CA6A1580DCD1}" type="presParOf" srcId="{C4D7D2A1-E3D1-4EB1-B8A4-4A465AA8532C}" destId="{FBDB0B46-461B-4D11-ADA8-112EAEA1AFFF}" srcOrd="0" destOrd="0" presId="urn:microsoft.com/office/officeart/2005/8/layout/chevron2"/>
    <dgm:cxn modelId="{5C8402E9-1B92-4935-8F29-B7FEF8179238}" type="presParOf" srcId="{C4D7D2A1-E3D1-4EB1-B8A4-4A465AA8532C}" destId="{CA2A7AFB-D5EC-4BF9-9332-FD650C343111}" srcOrd="1" destOrd="0" presId="urn:microsoft.com/office/officeart/2005/8/layout/chevron2"/>
    <dgm:cxn modelId="{CC6DC64F-6BFD-438A-97EA-CDB7DA2ECA66}" type="presParOf" srcId="{8698781B-B7FC-4D4C-9847-F3E6B0B9A08F}" destId="{E96099CD-5BEC-4660-9CB7-8244279B2213}" srcOrd="3" destOrd="0" presId="urn:microsoft.com/office/officeart/2005/8/layout/chevron2"/>
    <dgm:cxn modelId="{A02729E1-90D3-4EA0-B185-66910760E24A}" type="presParOf" srcId="{8698781B-B7FC-4D4C-9847-F3E6B0B9A08F}" destId="{7815CA21-B448-4BF5-B81A-A8047026ED35}" srcOrd="4" destOrd="0" presId="urn:microsoft.com/office/officeart/2005/8/layout/chevron2"/>
    <dgm:cxn modelId="{93E72104-2093-48DB-A220-68E17B997414}" type="presParOf" srcId="{7815CA21-B448-4BF5-B81A-A8047026ED35}" destId="{03630C12-62E0-48D8-830F-FE38CE13AD55}" srcOrd="0" destOrd="0" presId="urn:microsoft.com/office/officeart/2005/8/layout/chevron2"/>
    <dgm:cxn modelId="{3A61851B-498D-4B6E-9B35-801E2CB3FF1F}" type="presParOf" srcId="{7815CA21-B448-4BF5-B81A-A8047026ED35}" destId="{8CAD72FC-4529-4AC5-A87B-06473DC810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55AC23-A9A7-4062-A5A3-BA8215264623}">
      <dsp:nvSpPr>
        <dsp:cNvPr id="0" name=""/>
        <dsp:cNvSpPr/>
      </dsp:nvSpPr>
      <dsp:spPr>
        <a:xfrm rot="5400000">
          <a:off x="-262718" y="264852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 тип</a:t>
          </a:r>
          <a:endParaRPr lang="ru-RU" sz="2800" kern="1200" dirty="0"/>
        </a:p>
      </dsp:txBody>
      <dsp:txXfrm rot="5400000">
        <a:off x="-262718" y="264852"/>
        <a:ext cx="1751458" cy="1226021"/>
      </dsp:txXfrm>
    </dsp:sp>
    <dsp:sp modelId="{24F505F2-47F3-4261-BD86-8832C5157DAF}">
      <dsp:nvSpPr>
        <dsp:cNvPr id="0" name=""/>
        <dsp:cNvSpPr/>
      </dsp:nvSpPr>
      <dsp:spPr>
        <a:xfrm rot="5400000">
          <a:off x="3777586" y="-2549431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комплексные программы</a:t>
          </a:r>
          <a:endParaRPr lang="ru-RU" sz="2400" kern="1200" dirty="0"/>
        </a:p>
      </dsp:txBody>
      <dsp:txXfrm rot="5400000">
        <a:off x="3777586" y="-2549431"/>
        <a:ext cx="1138448" cy="6241578"/>
      </dsp:txXfrm>
    </dsp:sp>
    <dsp:sp modelId="{FBDB0B46-461B-4D11-ADA8-112EAEA1AFFF}">
      <dsp:nvSpPr>
        <dsp:cNvPr id="0" name=""/>
        <dsp:cNvSpPr/>
      </dsp:nvSpPr>
      <dsp:spPr>
        <a:xfrm rot="5400000">
          <a:off x="-262718" y="1823801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2 </a:t>
          </a:r>
          <a:r>
            <a:rPr lang="ru-RU" sz="2800" kern="1200" dirty="0" smtClean="0"/>
            <a:t>тип</a:t>
          </a:r>
          <a:endParaRPr lang="ru-RU" sz="2800" kern="1200" dirty="0"/>
        </a:p>
      </dsp:txBody>
      <dsp:txXfrm rot="5400000">
        <a:off x="-262718" y="1823801"/>
        <a:ext cx="1751458" cy="1226021"/>
      </dsp:txXfrm>
    </dsp:sp>
    <dsp:sp modelId="{CA2A7AFB-D5EC-4BF9-9332-FD650C343111}">
      <dsp:nvSpPr>
        <dsp:cNvPr id="0" name=""/>
        <dsp:cNvSpPr/>
      </dsp:nvSpPr>
      <dsp:spPr>
        <a:xfrm rot="5400000">
          <a:off x="3777586" y="-990482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программы, ориентированные на достижение результатов определённого уровня</a:t>
          </a:r>
          <a:endParaRPr lang="ru-RU" sz="2400" kern="1200" dirty="0"/>
        </a:p>
      </dsp:txBody>
      <dsp:txXfrm rot="5400000">
        <a:off x="3777586" y="-990482"/>
        <a:ext cx="1138448" cy="6241578"/>
      </dsp:txXfrm>
    </dsp:sp>
    <dsp:sp modelId="{03630C12-62E0-48D8-830F-FE38CE13AD55}">
      <dsp:nvSpPr>
        <dsp:cNvPr id="0" name=""/>
        <dsp:cNvSpPr/>
      </dsp:nvSpPr>
      <dsp:spPr>
        <a:xfrm rot="5400000">
          <a:off x="-222063" y="3343675"/>
          <a:ext cx="1751458" cy="122602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3 </a:t>
          </a:r>
          <a:r>
            <a:rPr lang="ru-RU" sz="2800" kern="1200" dirty="0" smtClean="0"/>
            <a:t>тип</a:t>
          </a:r>
          <a:endParaRPr lang="ru-RU" sz="2800" kern="1200" dirty="0"/>
        </a:p>
      </dsp:txBody>
      <dsp:txXfrm rot="5400000">
        <a:off x="-222063" y="3343675"/>
        <a:ext cx="1751458" cy="1226021"/>
      </dsp:txXfrm>
    </dsp:sp>
    <dsp:sp modelId="{8CAD72FC-4529-4AC5-A87B-06473DC810FC}">
      <dsp:nvSpPr>
        <dsp:cNvPr id="0" name=""/>
        <dsp:cNvSpPr/>
      </dsp:nvSpPr>
      <dsp:spPr>
        <a:xfrm rot="5400000">
          <a:off x="3777586" y="568466"/>
          <a:ext cx="1138448" cy="62415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hlinkClick xmlns:r="http://schemas.openxmlformats.org/officeDocument/2006/relationships" r:id="" action="ppaction://hlinksldjump"/>
            </a:rPr>
            <a:t>программы по конкретным видам внеурочной деятельности</a:t>
          </a:r>
          <a:endParaRPr lang="ru-RU" sz="2400" kern="1200" dirty="0"/>
        </a:p>
      </dsp:txBody>
      <dsp:txXfrm rot="5400000">
        <a:off x="3777586" y="568466"/>
        <a:ext cx="1138448" cy="6241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F297F-FD96-4B2E-932A-3A71717896EE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B94B8-3619-463F-AC3E-B3F8C8858B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9972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4DF4D-878A-461D-B441-F563B6F4796D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E17DD-2BA6-4E51-AB5E-91F165693D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800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128B48-8EC6-4905-A26E-9D4019926A21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48A15B4-B2F9-49C7-9F1B-224EDB6B78BF}" type="datetimeFigureOut">
              <a:rPr lang="ru-RU" smtClean="0"/>
              <a:pPr/>
              <a:t>28.12.2015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81715D3-E203-4C1F-ABCF-8501883BD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15.xml"/><Relationship Id="rId7" Type="http://schemas.openxmlformats.org/officeDocument/2006/relationships/slide" Target="slide2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slide" Target="slide22.xml"/><Relationship Id="rId10" Type="http://schemas.openxmlformats.org/officeDocument/2006/relationships/slide" Target="slide8.xml"/><Relationship Id="rId4" Type="http://schemas.openxmlformats.org/officeDocument/2006/relationships/slide" Target="slide21.xml"/><Relationship Id="rId9" Type="http://schemas.openxmlformats.org/officeDocument/2006/relationships/slide" Target="slide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hyperlink" Target="&#1050;&#1086;&#1085;&#1094;&#1077;&#1087;&#1094;&#1080;&#1103;%20&#1044;&#1053;&#1056;&#1042;.pdf" TargetMode="External"/><Relationship Id="rId7" Type="http://schemas.openxmlformats.org/officeDocument/2006/relationships/slide" Target="slide14.xml"/><Relationship Id="rId2" Type="http://schemas.openxmlformats.org/officeDocument/2006/relationships/hyperlink" Target="&#1060;&#1043;&#1054;&#1057;%20&#1054;&#1054;&#1054;%20&#1089;%20&#1080;&#1079;&#1084;&#1077;&#1085;&#1077;&#1085;&#1080;&#1103;&#1084;&#1080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hyperlink" Target="&#1052;&#1040;&#1056;&#1050;&#1045;&#1056;&#1067;.docx" TargetMode="External"/><Relationship Id="rId4" Type="http://schemas.openxmlformats.org/officeDocument/2006/relationships/hyperlink" Target="&#1052;&#1077;&#1090;&#1086;&#1076;&#1080;&#1095;&#1077;&#1089;&#1082;&#1080;&#1077;%20&#1088;&#1077;&#1082;&#1086;&#1084;&#1077;&#1085;&#1076;&#1072;&#1094;&#1080;&#1080;.doc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17.xml"/><Relationship Id="rId7" Type="http://schemas.openxmlformats.org/officeDocument/2006/relationships/hyperlink" Target="&#1052;&#1040;&#1056;&#1050;&#1045;&#1056;&#1067;.docx" TargetMode="Externa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1.xml"/><Relationship Id="rId2" Type="http://schemas.openxmlformats.org/officeDocument/2006/relationships/hyperlink" Target="&#1084;&#1077;&#1090;&#1086;&#1076;&#1080;&#1095;&#1077;&#1089;&#1082;&#1080;&#1081;%20&#1082;&#1086;&#1085;&#1089;&#1090;&#1088;&#1091;&#1082;&#1090;&#1086;&#1088;.doc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&#1052;&#1040;&#1056;&#1050;&#1045;&#1056;&#1067;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13.jpeg"/><Relationship Id="rId4" Type="http://schemas.openxmlformats.org/officeDocument/2006/relationships/hyperlink" Target="&#1052;&#1040;&#1056;&#1050;&#1045;&#1056;&#1067;.docx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7.xml"/><Relationship Id="rId5" Type="http://schemas.openxmlformats.org/officeDocument/2006/relationships/slide" Target="slide36.xml"/><Relationship Id="rId4" Type="http://schemas.openxmlformats.org/officeDocument/2006/relationships/slide" Target="slide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hyperlink" Target="http://cyberleninka.ru/journal/n/professionalnoe-obrazovanie-v-rossii-i-za-rubezhom" TargetMode="Externa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organizaciavdvsovskole/" TargetMode="External"/><Relationship Id="rId2" Type="http://schemas.openxmlformats.org/officeDocument/2006/relationships/hyperlink" Target="http://www.rae.ru/fs/?section=content&amp;op=show_article&amp;article_id=10006261" TargetMode="External"/><Relationship Id="rId1" Type="http://schemas.openxmlformats.org/officeDocument/2006/relationships/slideLayout" Target="../slideLayouts/slideLayout7.xml"/><Relationship Id="rId5" Type="http://schemas.openxmlformats.org/officeDocument/2006/relationships/slide" Target="slide32.xml"/><Relationship Id="rId4" Type="http://schemas.openxmlformats.org/officeDocument/2006/relationships/hyperlink" Target="https://sites.google.com/site/organizaciavdvsovskole/tezaurus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fgosreestr.ru/" TargetMode="External"/><Relationship Id="rId2" Type="http://schemas.openxmlformats.org/officeDocument/2006/relationships/hyperlink" Target="http://www.kakprosto.ru/kak-14770-kak-oformit-spisok-literatury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0.xml"/><Relationship Id="rId7" Type="http://schemas.openxmlformats.org/officeDocument/2006/relationships/slide" Target="slide3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0.xml"/><Relationship Id="rId5" Type="http://schemas.openxmlformats.org/officeDocument/2006/relationships/slide" Target="slide29.xml"/><Relationship Id="rId4" Type="http://schemas.openxmlformats.org/officeDocument/2006/relationships/hyperlink" Target="&#1051;&#1080;&#1095;&#1085;&#1086;&#1089;&#1090;&#1085;&#1099;&#1077;%20&#1080;%20&#1084;&#1077;&#1090;&#1072;&#1087;&#1088;&#1077;&#1076;&#1084;&#1077;&#1090;&#1085;&#1099;&#1077;%20&#1088;&#1077;&#1079;&#1091;&#1083;&#1100;&#1090;&#1072;&#1090;&#1099;.docx" TargetMode="External"/><Relationship Id="rId9" Type="http://schemas.openxmlformats.org/officeDocument/2006/relationships/slide" Target="slide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61540" y="298181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  «Гимназия №12»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2060848"/>
            <a:ext cx="835824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Конструктор  для проектирования </a:t>
            </a:r>
          </a:p>
          <a:p>
            <a:pPr algn="ctr"/>
            <a:r>
              <a:rPr lang="ru-RU" sz="3200" b="1" i="1" dirty="0"/>
              <a:t>р</a:t>
            </a:r>
            <a:r>
              <a:rPr lang="ru-RU" sz="3200" b="1" i="1" dirty="0" smtClean="0"/>
              <a:t>абочих программ </a:t>
            </a:r>
          </a:p>
          <a:p>
            <a:pPr algn="ctr"/>
            <a:r>
              <a:rPr lang="ru-RU" sz="3200" b="1" i="1" dirty="0" smtClean="0"/>
              <a:t>внеурочной деятельности </a:t>
            </a:r>
          </a:p>
          <a:p>
            <a:pPr algn="ctr"/>
            <a:r>
              <a:rPr lang="ru-RU" sz="3200" b="1" i="1" dirty="0" smtClean="0"/>
              <a:t>в условиях реализации </a:t>
            </a:r>
          </a:p>
          <a:p>
            <a:pPr algn="ctr"/>
            <a:r>
              <a:rPr lang="ru-RU" sz="3200" b="1" i="1" dirty="0" smtClean="0"/>
              <a:t>федеральных государственных образовательных стандартов основного общего образования</a:t>
            </a:r>
          </a:p>
          <a:p>
            <a:endParaRPr lang="ru-RU" dirty="0"/>
          </a:p>
        </p:txBody>
      </p:sp>
      <p:pic>
        <p:nvPicPr>
          <p:cNvPr id="12" name="Рисунок 11" descr="gerb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3525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stand_"/>
          <p:cNvPicPr/>
          <p:nvPr/>
        </p:nvPicPr>
        <p:blipFill>
          <a:blip r:embed="rId3" cstate="print"/>
          <a:srcRect l="7259" r="73011" b="-324"/>
          <a:stretch>
            <a:fillRect/>
          </a:stretch>
        </p:blipFill>
        <p:spPr bwMode="auto">
          <a:xfrm>
            <a:off x="7858148" y="285728"/>
            <a:ext cx="857256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292161" y="584213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Ленинск-Кузнецкий</a:t>
            </a:r>
          </a:p>
          <a:p>
            <a:pPr algn="ctr"/>
            <a:r>
              <a:rPr lang="ru-RU" dirty="0" smtClean="0"/>
              <a:t>2015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88424" y="6453336"/>
            <a:ext cx="360040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357298"/>
            <a:ext cx="850112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Программы курсов внеурочной деятельности могут быть разработаны самостоятельно или на основе переработки примерных программ.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Разрабатываемые программы должны быть рассчитаны на школьников определённой возрастной группы.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В определении содержания программ необходимо руководствоваться педагогической целесообразностью и ориентироваться  на запросы и потребности учащихся и их родителей (законных представителей).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 smtClean="0"/>
              <a:t>Если программа предполагает организацию нескольких направлений  внеурочной деятельности учащихся, то в содержании должны быть разделы или модули, представляющие каждое из направлений.  При необходимости тот или иной раздел или модуль также может быть подразделён на смысловые части.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</a:t>
            </a:r>
          </a:p>
          <a:p>
            <a:pPr algn="ctr"/>
            <a:r>
              <a:rPr lang="ru-RU" b="1" i="1" dirty="0" smtClean="0"/>
              <a:t>Общие рекомендации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532440" y="6453336"/>
            <a:ext cx="216024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147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</a:t>
            </a:r>
          </a:p>
          <a:p>
            <a:pPr algn="ctr"/>
            <a:r>
              <a:rPr lang="ru-RU" b="1" i="1" dirty="0" smtClean="0"/>
              <a:t>Примерная   структура</a:t>
            </a:r>
            <a:endParaRPr lang="ru-RU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928662" y="1071546"/>
            <a:ext cx="763760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/>
              <a:t>Название, автор и год издания конкретной программы (рабочей, авторской), на основе которой разработана  данная рабочая программа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/>
              <a:t>Изменения, внесенные в рабочую или авторскую программу и их обоснование</a:t>
            </a:r>
            <a:endParaRPr lang="ru-RU" sz="2000" dirty="0" smtClean="0">
              <a:hlinkClick r:id="rId2" action="ppaction://hlinksldjump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2" action="ppaction://hlinksldjump"/>
              </a:rPr>
              <a:t>Актуальность</a:t>
            </a:r>
            <a:r>
              <a:rPr lang="ru-RU" sz="2000" dirty="0" smtClean="0"/>
              <a:t>, социальная и практическая значимость, новизна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3" action="ppaction://hlinksldjump"/>
              </a:rPr>
              <a:t>Цель  и задачи</a:t>
            </a:r>
            <a:endParaRPr lang="ru-R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4" action="ppaction://hlinksldjump"/>
              </a:rPr>
              <a:t>Принципы</a:t>
            </a:r>
            <a:endParaRPr lang="ru-R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5" action="ppaction://hlinksldjump"/>
              </a:rPr>
              <a:t>Форма реализации программы</a:t>
            </a:r>
            <a:endParaRPr lang="ru-R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6" action="ppaction://hlinksldjump"/>
              </a:rPr>
              <a:t>Виды  и формы внеурочной деятельности</a:t>
            </a:r>
            <a:endParaRPr lang="ru-R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7" action="ppaction://hlinksldjump"/>
              </a:rPr>
              <a:t>Место проведения занятий</a:t>
            </a:r>
            <a:endParaRPr lang="ru-R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8" action="ppaction://hlinksldjump"/>
              </a:rPr>
              <a:t>Адресат </a:t>
            </a:r>
            <a:endParaRPr lang="ru-R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hlinkClick r:id="rId9" action="ppaction://hlinksldjump"/>
              </a:rPr>
              <a:t>Режим занятий</a:t>
            </a:r>
            <a:endParaRPr lang="ru-RU" sz="2000" dirty="0" smtClean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/>
              <a:t>Кем реализуется программа</a:t>
            </a:r>
          </a:p>
        </p:txBody>
      </p:sp>
      <p:sp>
        <p:nvSpPr>
          <p:cNvPr id="7" name="Управляющая кнопка: домой 6">
            <a:hlinkClick r:id="rId10" action="ppaction://hlinksldjump" highlightClick="1"/>
          </p:cNvPr>
          <p:cNvSpPr/>
          <p:nvPr/>
        </p:nvSpPr>
        <p:spPr>
          <a:xfrm>
            <a:off x="8532440" y="6453336"/>
            <a:ext cx="432048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0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</a:t>
            </a:r>
          </a:p>
          <a:p>
            <a:pPr algn="ctr"/>
            <a:r>
              <a:rPr lang="ru-RU" b="1" i="1" dirty="0" smtClean="0"/>
              <a:t>АКТУАЛЬНОСТЬ 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78810" y="1124744"/>
            <a:ext cx="79976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hlinkClick r:id="rId2" action="ppaction://hlinkfile"/>
              </a:rPr>
              <a:t>Федеральный государственный образовательный стандарт основного общего образования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/>
              <a:t> </a:t>
            </a:r>
            <a:r>
              <a:rPr lang="ru-RU" sz="1600" dirty="0" smtClean="0">
                <a:hlinkClick r:id="rId3" action="ppaction://hlinkfile"/>
              </a:rPr>
              <a:t>Концепция духовно-нравственного развития и воспитания гражданина России</a:t>
            </a:r>
            <a:endParaRPr lang="ru-RU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/>
              <a:t>Основная образовательная программа основного общего образования образовательной организации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hlinkClick r:id="rId4" action="ppaction://hlinkfile"/>
              </a:rPr>
              <a:t>Методические рекомендации  по осуществлению воспитательной деятельности в образовательных организациях общего образования Кемеровской области на 2015-2016 учебный год</a:t>
            </a:r>
            <a:endParaRPr lang="ru-RU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71600" y="3212976"/>
            <a:ext cx="464347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Необходимо ориентироваться  на: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40" y="4221088"/>
            <a:ext cx="8249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Раскрывая актуальность   разработки  программы  указать: </a:t>
            </a:r>
          </a:p>
          <a:p>
            <a:pPr indent="898525" algn="just">
              <a:buFont typeface="Arial" pitchFamily="34" charset="0"/>
              <a:buChar char="•"/>
            </a:pPr>
            <a:r>
              <a:rPr lang="ru-RU" dirty="0" smtClean="0"/>
              <a:t> причины введения курса;</a:t>
            </a:r>
          </a:p>
          <a:p>
            <a:pPr indent="898525" algn="just">
              <a:buFont typeface="Arial" pitchFamily="34" charset="0"/>
              <a:buChar char="•"/>
            </a:pPr>
            <a:r>
              <a:rPr lang="ru-RU" dirty="0" smtClean="0"/>
              <a:t> особенности программного материала;</a:t>
            </a:r>
          </a:p>
          <a:p>
            <a:pPr indent="898525" algn="just">
              <a:buFont typeface="Arial" pitchFamily="34" charset="0"/>
              <a:buChar char="•"/>
            </a:pPr>
            <a:r>
              <a:rPr lang="ru-RU" dirty="0" smtClean="0"/>
              <a:t> роль и место курса;</a:t>
            </a:r>
          </a:p>
          <a:p>
            <a:pPr marL="985838" indent="-985838" algn="just">
              <a:buFont typeface="Arial" pitchFamily="34" charset="0"/>
              <a:buChar char="•"/>
            </a:pPr>
            <a:r>
              <a:rPr lang="ru-RU" dirty="0" smtClean="0"/>
              <a:t>  соответствие федеральному государственному образовательному стандарту. </a:t>
            </a:r>
            <a:endParaRPr lang="ru-RU" dirty="0"/>
          </a:p>
        </p:txBody>
      </p:sp>
      <p:sp>
        <p:nvSpPr>
          <p:cNvPr id="11" name="Блок-схема: решение 10">
            <a:hlinkClick r:id="rId5" action="ppaction://hlinkfile"/>
          </p:cNvPr>
          <p:cNvSpPr/>
          <p:nvPr/>
        </p:nvSpPr>
        <p:spPr>
          <a:xfrm>
            <a:off x="1000100" y="4643446"/>
            <a:ext cx="357190" cy="214314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решение 12">
            <a:hlinkClick r:id="rId5" action="ppaction://hlinkfile"/>
          </p:cNvPr>
          <p:cNvSpPr/>
          <p:nvPr/>
        </p:nvSpPr>
        <p:spPr>
          <a:xfrm>
            <a:off x="1000100" y="4929198"/>
            <a:ext cx="357190" cy="214314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решение 13">
            <a:hlinkClick r:id="rId5" action="ppaction://hlinkfile"/>
          </p:cNvPr>
          <p:cNvSpPr/>
          <p:nvPr/>
        </p:nvSpPr>
        <p:spPr>
          <a:xfrm>
            <a:off x="1000100" y="5500702"/>
            <a:ext cx="357190" cy="214314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решение 14">
            <a:hlinkClick r:id="rId5" action="ppaction://hlinkfile"/>
          </p:cNvPr>
          <p:cNvSpPr/>
          <p:nvPr/>
        </p:nvSpPr>
        <p:spPr>
          <a:xfrm>
            <a:off x="1000100" y="5214950"/>
            <a:ext cx="357190" cy="214314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928662" y="785794"/>
            <a:ext cx="36433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Нормативное обеспечение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4" y="3573016"/>
            <a:ext cx="6959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>
                <a:hlinkClick r:id="rId6" action="ppaction://hlinksldjump"/>
              </a:rPr>
              <a:t>портрет выпускника основной  школы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>
                <a:hlinkClick r:id="rId7" action="ppaction://hlinksldjump"/>
              </a:rPr>
              <a:t>базовые ценности </a:t>
            </a:r>
            <a:endParaRPr lang="ru-RU" dirty="0"/>
          </a:p>
        </p:txBody>
      </p:sp>
      <p:sp>
        <p:nvSpPr>
          <p:cNvPr id="19" name="Управляющая кнопка: домой 18">
            <a:hlinkClick r:id="rId8" action="ppaction://hlinksldjump" highlightClick="1"/>
          </p:cNvPr>
          <p:cNvSpPr/>
          <p:nvPr/>
        </p:nvSpPr>
        <p:spPr>
          <a:xfrm>
            <a:off x="8532440" y="6525344"/>
            <a:ext cx="288032" cy="332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691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00042"/>
            <a:ext cx="85725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любящий свой край и своё Отечество, знающий русский и родной язык, уважающий свой народ, его культуру и духовные традиции;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  осознающий и принимающий ценности человеческой жизни, семьи, гражданского общества, многонационального российского народа, человечества;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активно и заинтересованно познающий мир, осознающий ценность труда, науки и творчества;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умеющий учиться, осознающий важность образования и самообразования для жизни и деятельности, способный применять полученные знания на практике;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социально активный, уважающий закон и правопорядок, соизмеряющий свои поступки с нравственными ценностями, осознающий свои обязанности перед семьёй, обществом, Отечеством; 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уважающий других людей, умеющий вести конструктивный диалог, достигать взаимопонимания, сотрудничать для достижения общих результатов;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  осознанно выполняющий правила здорового и экологически целесообразного образа жизни, безопасного для человека и окружающей его среды;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ориентирующийся в мире профессий, понимающий значение профессиональной деятельности для человека в интересах устойчивого развития общества и природы.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0"/>
            <a:ext cx="664373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«ПОРТРЕТ» ВЫПУСКНИКА ОСНОВНОЙ  ШКОЛЫ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532440" y="6453336"/>
            <a:ext cx="28803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642918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394692"/>
            <a:ext cx="892971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патриотизм</a:t>
            </a:r>
            <a:r>
              <a:rPr lang="ru-RU" dirty="0" smtClean="0"/>
              <a:t> — любовь к России, к своему народу, к своей малой родине, служение Отечеству;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социальная солидарность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— свобода личная и национальная, доверие к людям, институтам государства и гражданского общества, справедливость, милосердие, честь, достоинство;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гражданственность</a:t>
            </a:r>
            <a:r>
              <a:rPr lang="ru-RU" dirty="0" smtClean="0"/>
              <a:t> — служение Отечеству, правовое государство, гражданское общество, закон и правопорядок, поликультурный мир, свобода совести и вероисповедания;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семья</a:t>
            </a:r>
            <a:r>
              <a:rPr lang="ru-RU" dirty="0" smtClean="0"/>
              <a:t> — любовь и верность, здоровье, достаток, уважение к родителям, забота о старших и младших, забота о продолжении рода;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труд и творчество </a:t>
            </a:r>
            <a:r>
              <a:rPr lang="ru-RU" dirty="0" smtClean="0"/>
              <a:t>— уважение к труду, творчество и созидание, целеустремлённость и настойчивость;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наука</a:t>
            </a:r>
            <a:r>
              <a:rPr lang="ru-RU" dirty="0" smtClean="0"/>
              <a:t> — ценность знания, стремление к истине, научная картина мира;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традиционные российские религии </a:t>
            </a:r>
            <a:r>
              <a:rPr lang="ru-RU" dirty="0" smtClean="0"/>
              <a:t>— представления о вере, духовности, религиозной жизни человека, ценности религиозного мировоззрения, толерантности, формируемые на основе межконфессионального диалога;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искусство и литература </a:t>
            </a:r>
            <a:r>
              <a:rPr lang="ru-RU" dirty="0" smtClean="0"/>
              <a:t>— красота, гармония, духовный мир человека, нравственный выбор, смысл жизни, эстетическое  развитие, этическое развитие;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природа </a:t>
            </a:r>
            <a:r>
              <a:rPr lang="ru-RU" dirty="0" smtClean="0"/>
              <a:t>— эволюция, родная земля, заповедная природа, планета Земля, экологическое сознание;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человечество </a:t>
            </a:r>
            <a:r>
              <a:rPr lang="ru-RU" dirty="0" smtClean="0"/>
              <a:t>— мир во всём мире, многообразие культур и народов, прогресс человечества, международное сотрудничество.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0"/>
            <a:ext cx="546804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БАЗОВЫЕ НАЦИОНАЛЬНЫЕ ЦЕННОСТИ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532440" y="6453336"/>
            <a:ext cx="28803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00109"/>
            <a:ext cx="82868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/>
            <a:r>
              <a:rPr lang="ru-RU" dirty="0" smtClean="0"/>
              <a:t>Цель </a:t>
            </a:r>
            <a:r>
              <a:rPr lang="ru-RU" dirty="0"/>
              <a:t>- предполагаемый результат </a:t>
            </a:r>
            <a:r>
              <a:rPr lang="ru-RU" dirty="0" smtClean="0"/>
              <a:t>внеурочной деятельности, </a:t>
            </a:r>
            <a:r>
              <a:rPr lang="ru-RU" dirty="0"/>
              <a:t>к которому надо стремиться. При характеристике цели следует избегать общих, абстрактных формулировок типа «всестороннее развитие личности», «создание возможностей для творческого развития детей», «удовлетворение образовательных </a:t>
            </a:r>
            <a:r>
              <a:rPr lang="ru-RU" dirty="0" smtClean="0"/>
              <a:t>потребностей» </a:t>
            </a:r>
            <a:r>
              <a:rPr lang="ru-RU" dirty="0"/>
              <a:t>и т.д. Такие формулировки не отражают специфики конкретной программы и могут быть применены к любой программе.</a:t>
            </a:r>
          </a:p>
          <a:p>
            <a:pPr indent="365125" algn="just">
              <a:tabLst>
                <a:tab pos="5918200" algn="l"/>
              </a:tabLst>
            </a:pPr>
            <a:r>
              <a:rPr lang="ru-RU" dirty="0"/>
              <a:t>Цель должна быть связана с названием программы, отражать ее основную  направленность. Конкретизация цели осуществляется через определение задач, показывающих, что нужно сделать, чтобы достичь </a:t>
            </a:r>
            <a:r>
              <a:rPr lang="ru-RU" dirty="0" smtClean="0"/>
              <a:t>цели.</a:t>
            </a:r>
          </a:p>
          <a:p>
            <a:pPr indent="365125" algn="just"/>
            <a:r>
              <a:rPr lang="ru-RU" dirty="0" smtClean="0"/>
              <a:t>Формулирование задач также не должно быть абстрактным, они должны быть соотнесены с прогнозируемыми результатами.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6391" y="188640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ЦЕЛИ И ЗАДАЧИ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5929330"/>
            <a:ext cx="40005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2" action="ppaction://hlinksldjump"/>
              </a:rPr>
              <a:t>Спортивно-оздоровительное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429264"/>
            <a:ext cx="40005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3" action="ppaction://hlinksldjump"/>
              </a:rPr>
              <a:t>Общекультурное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5429264"/>
            <a:ext cx="40719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hlinkClick r:id="rId4" action="ppaction://hlinksldjump"/>
              </a:rPr>
              <a:t>Общеинтеллектуальное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4929198"/>
            <a:ext cx="40719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5" action="ppaction://hlinksldjump"/>
              </a:rPr>
              <a:t>Духовно-нравственное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4429132"/>
            <a:ext cx="803981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НАПРАВЛЕНИЯ  ВНЕУРОЧНОЙ ДЕЯТЕЛЬНОСТИ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4929198"/>
            <a:ext cx="385765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6" action="ppaction://hlinksldjump"/>
              </a:rPr>
              <a:t>Социальное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Блок-схема: решение 10">
            <a:hlinkClick r:id="rId7" action="ppaction://hlinkfile"/>
          </p:cNvPr>
          <p:cNvSpPr/>
          <p:nvPr/>
        </p:nvSpPr>
        <p:spPr>
          <a:xfrm>
            <a:off x="285720" y="6143644"/>
            <a:ext cx="642942" cy="357190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8" action="ppaction://hlinksldjump" highlightClick="1"/>
          </p:cNvPr>
          <p:cNvSpPr/>
          <p:nvPr/>
        </p:nvSpPr>
        <p:spPr>
          <a:xfrm>
            <a:off x="8460432" y="6309320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53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ЦЕЛИ И ЗАДАЧИ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864878"/>
            <a:ext cx="552238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Спортивно-оздоровительное направление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4282" y="1714488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Цель:</a:t>
            </a:r>
            <a:r>
              <a:rPr lang="ru-RU" sz="2000" dirty="0" smtClean="0"/>
              <a:t> формирование и развитие знаний, установок, личностных ориентиров и норм здорового и безопасного образа жизни для  сохранения и укрепления физического, психологического и социального здоровья учащихся как одной из ценностных составляющих личности учащегося и ориентированной на достижение планируемых результатов освоения основной образовательной программы</a:t>
            </a:r>
            <a:r>
              <a:rPr lang="ru-RU" sz="2000" i="1" dirty="0" smtClean="0"/>
              <a:t> </a:t>
            </a:r>
            <a:r>
              <a:rPr lang="ru-RU" sz="2000" dirty="0" smtClean="0"/>
              <a:t>основного общего образования.</a:t>
            </a:r>
            <a:endParaRPr lang="ru-RU" sz="2000" b="1" dirty="0" smtClean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825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ЦЕЛИ И ЗАДАЧИ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857356" y="1000108"/>
            <a:ext cx="546804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Общекультурное направление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857364"/>
            <a:ext cx="871296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Цель:  </a:t>
            </a:r>
            <a:r>
              <a:rPr lang="ru-RU" sz="2000" dirty="0" smtClean="0"/>
              <a:t>создание </a:t>
            </a:r>
            <a:r>
              <a:rPr lang="ru-RU" sz="2000" dirty="0"/>
              <a:t>условий для формирования у </a:t>
            </a:r>
            <a:r>
              <a:rPr lang="ru-RU" sz="2000" dirty="0" smtClean="0"/>
              <a:t>детей  эстетических </a:t>
            </a:r>
            <a:r>
              <a:rPr lang="ru-RU" sz="2000" dirty="0"/>
              <a:t>вкусов, для проявления </a:t>
            </a:r>
            <a:r>
              <a:rPr lang="ru-RU" sz="2000" dirty="0" smtClean="0"/>
              <a:t>творческих </a:t>
            </a:r>
            <a:r>
              <a:rPr lang="ru-RU" sz="2000" dirty="0"/>
              <a:t>способностей в области различных </a:t>
            </a:r>
            <a:r>
              <a:rPr lang="ru-RU" sz="2000" dirty="0" smtClean="0"/>
              <a:t>видов искусства </a:t>
            </a:r>
            <a:r>
              <a:rPr lang="ru-RU" sz="2000" dirty="0"/>
              <a:t>(изобразительное искусство, музыка, хореография, театр и так далее).</a:t>
            </a:r>
          </a:p>
          <a:p>
            <a:pPr algn="just"/>
            <a:r>
              <a:rPr lang="ru-RU" sz="2000" i="1" dirty="0"/>
              <a:t>Задачи </a:t>
            </a:r>
            <a:r>
              <a:rPr lang="ru-RU" sz="2000" i="1" dirty="0" smtClean="0"/>
              <a:t>:</a:t>
            </a:r>
            <a:endParaRPr lang="ru-RU" sz="2000" dirty="0"/>
          </a:p>
          <a:p>
            <a:pPr algn="just"/>
            <a:r>
              <a:rPr lang="ru-RU" sz="2000" dirty="0"/>
              <a:t>1. Способствовать раскрытию природных задатков и способностей в процессе художественно-эстетического творчества.</a:t>
            </a:r>
          </a:p>
          <a:p>
            <a:pPr algn="just"/>
            <a:r>
              <a:rPr lang="ru-RU" sz="2000" dirty="0"/>
              <a:t>2. Способствовать полноценному развитию личности в творчестве.</a:t>
            </a:r>
          </a:p>
          <a:p>
            <a:pPr algn="just"/>
            <a:r>
              <a:rPr lang="ru-RU" sz="2000" dirty="0"/>
              <a:t>3. Способствовать получению основы знаний о мировой культуре и культуре России.</a:t>
            </a:r>
          </a:p>
          <a:p>
            <a:pPr algn="just"/>
            <a:r>
              <a:rPr lang="ru-RU" sz="2000" dirty="0"/>
              <a:t>4. Формировать потребности в творческой деятельности.</a:t>
            </a:r>
          </a:p>
          <a:p>
            <a:pPr algn="just"/>
            <a:r>
              <a:rPr lang="ru-RU" sz="2000" dirty="0"/>
              <a:t>5. Учить приёмам исполнительского мастерства и творческой </a:t>
            </a:r>
            <a:r>
              <a:rPr lang="ru-RU" sz="2000" dirty="0" err="1"/>
              <a:t>самопрезентации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6. Учить слушать, видеть, понимать и анализировать произведения искусства.</a:t>
            </a: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825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ЦЕЛИ И ЗАДАЧИ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846821"/>
            <a:ext cx="489654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Общеинтеллектуальное</a:t>
            </a:r>
            <a:r>
              <a:rPr lang="ru-RU" sz="2000" dirty="0" smtClean="0">
                <a:solidFill>
                  <a:schemeClr val="tx1"/>
                </a:solidFill>
              </a:rPr>
              <a:t> направление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4282" y="1500174"/>
            <a:ext cx="87129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Цель:  </a:t>
            </a:r>
            <a:r>
              <a:rPr lang="ru-RU" sz="2000" dirty="0" smtClean="0"/>
              <a:t>формирование опыта продуктивной  исследовательской </a:t>
            </a:r>
            <a:r>
              <a:rPr lang="ru-RU" sz="2000" dirty="0"/>
              <a:t>деятельности и позитивного отношения к знанию как общественной и личностной ценности.</a:t>
            </a:r>
          </a:p>
          <a:p>
            <a:pPr algn="just"/>
            <a:r>
              <a:rPr lang="ru-RU" sz="2000" i="1" dirty="0"/>
              <a:t>Задачи </a:t>
            </a:r>
            <a:r>
              <a:rPr lang="ru-RU" sz="2000" i="1" dirty="0" smtClean="0"/>
              <a:t>:   </a:t>
            </a:r>
          </a:p>
          <a:p>
            <a:pPr algn="just"/>
            <a:r>
              <a:rPr lang="ru-RU" sz="2000" dirty="0" smtClean="0"/>
              <a:t>1</a:t>
            </a:r>
            <a:r>
              <a:rPr lang="ru-RU" sz="2000" dirty="0"/>
              <a:t>. Обеспечивать целенаправленное и систематическое включение учащихся в исследовательскую, познавательную </a:t>
            </a:r>
            <a:r>
              <a:rPr lang="ru-RU" sz="2000" dirty="0" smtClean="0"/>
              <a:t>деятельность</a:t>
            </a:r>
            <a:r>
              <a:rPr lang="ru-RU" sz="2000" dirty="0"/>
              <a:t>.</a:t>
            </a:r>
          </a:p>
          <a:p>
            <a:pPr algn="just"/>
            <a:r>
              <a:rPr lang="ru-RU" sz="2000" dirty="0"/>
              <a:t>2. Способствовать полноценному развитию у учащихся опыта организованной познавательной и </a:t>
            </a:r>
            <a:r>
              <a:rPr lang="ru-RU" sz="2000" dirty="0" smtClean="0"/>
              <a:t>научно-исследовательской </a:t>
            </a:r>
            <a:r>
              <a:rPr lang="ru-RU" sz="2000" dirty="0"/>
              <a:t>деятельности.</a:t>
            </a:r>
          </a:p>
          <a:p>
            <a:pPr algn="just"/>
            <a:r>
              <a:rPr lang="ru-RU" sz="2000" dirty="0"/>
              <a:t>3. Способствовать развитию умений добывать знания и умение использовать их на практике.</a:t>
            </a:r>
          </a:p>
          <a:p>
            <a:pPr algn="just"/>
            <a:r>
              <a:rPr lang="ru-RU" sz="2000" dirty="0"/>
              <a:t>4. Стимулировать развитие потребности в познании.</a:t>
            </a:r>
          </a:p>
          <a:p>
            <a:pPr algn="just"/>
            <a:r>
              <a:rPr lang="ru-RU" sz="2000" dirty="0"/>
              <a:t>5. Формировать у учащихся навыки работы с различными формами представления информации.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7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ЦЕЛИ И ЗАДАЧИ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166487" y="840606"/>
            <a:ext cx="489654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Духовно-нравственное направление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85860"/>
            <a:ext cx="88924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Цель: </a:t>
            </a:r>
            <a:r>
              <a:rPr lang="ru-RU" sz="2000" dirty="0" smtClean="0"/>
              <a:t>усвоение учащимися нравственных ценностей, приобретение начального опыта нравственной, общественно значимой деятельности, конструктивного социального поведения, мотивации и способности к духовно-нравственному развитию;</a:t>
            </a:r>
          </a:p>
          <a:p>
            <a:pPr algn="just"/>
            <a:r>
              <a:rPr lang="ru-RU" sz="2000" dirty="0" smtClean="0"/>
              <a:t>приобщение учащихся к культурным ценностям своего народа, своей этнической или </a:t>
            </a:r>
            <a:r>
              <a:rPr lang="ru-RU" sz="2000" dirty="0" err="1" smtClean="0"/>
              <a:t>социокультурной</a:t>
            </a:r>
            <a:r>
              <a:rPr lang="ru-RU" sz="2000" dirty="0" smtClean="0"/>
              <a:t> группы, базовым национальным ценностям российского общества, общечеловеческим ценностям в контексте формирования у них российской гражданской идентичности;</a:t>
            </a:r>
          </a:p>
          <a:p>
            <a:pPr algn="just"/>
            <a:r>
              <a:rPr lang="ru-RU" sz="2000" dirty="0" smtClean="0"/>
              <a:t>социальную самоидентификацию учащихся посредством личностно значимой и общественно приемлемой деятельности;</a:t>
            </a:r>
          </a:p>
          <a:p>
            <a:pPr algn="just"/>
            <a:r>
              <a:rPr lang="ru-RU" sz="2000" dirty="0" smtClean="0"/>
              <a:t>формирование у учащихся личностных качеств, необходимых для конструктивного, успешного и ответственного поведения в обществе с учётом правовых норм, установленных российским законодательством;</a:t>
            </a:r>
          </a:p>
          <a:p>
            <a:pPr algn="just"/>
            <a:r>
              <a:rPr lang="ru-RU" sz="2000" dirty="0" smtClean="0"/>
              <a:t>приобретение знаний о нормах и правилах поведения в обществе, социальных ролях человека; </a:t>
            </a:r>
          </a:p>
          <a:p>
            <a:pPr algn="just"/>
            <a:r>
              <a:rPr lang="ru-RU" sz="2000" dirty="0" smtClean="0"/>
              <a:t>формирование позитивной самооценки, самоуважения, конструктивных способов самореализации.</a:t>
            </a:r>
            <a:endParaRPr lang="ru-RU" sz="2000" dirty="0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7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00042"/>
            <a:ext cx="8715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  Е.В. </a:t>
            </a:r>
            <a:r>
              <a:rPr lang="ru-RU" dirty="0" err="1" smtClean="0"/>
              <a:t>Неведрова</a:t>
            </a:r>
            <a:r>
              <a:rPr lang="ru-RU" dirty="0" smtClean="0"/>
              <a:t>,   зам. директора по УВР  МБОУ «Гимназия №12» г. </a:t>
            </a:r>
            <a:r>
              <a:rPr lang="ru-RU" dirty="0" err="1" smtClean="0"/>
              <a:t>Ленинск-Кузнецкого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4286256"/>
            <a:ext cx="83582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/>
              <a:t>Конструктор  для проектирования   рабочих программ  внеурочной деятельности   в условиях реализации  федеральных государственных образовательных стандартов основного общего образования </a:t>
            </a:r>
            <a:r>
              <a:rPr lang="en-US" sz="1400" b="1" i="1" dirty="0" smtClean="0"/>
              <a:t>[</a:t>
            </a:r>
            <a:r>
              <a:rPr lang="ru-RU" sz="1400" b="1" i="1" dirty="0" smtClean="0"/>
              <a:t>Электронный ресурс</a:t>
            </a:r>
            <a:r>
              <a:rPr lang="en-US" sz="1400" b="1" i="1" dirty="0" smtClean="0"/>
              <a:t>]</a:t>
            </a:r>
            <a:r>
              <a:rPr lang="ru-RU" sz="1400" b="1" i="1" dirty="0" smtClean="0"/>
              <a:t>: учебно-методическое пособие / Сост.: Е.В. </a:t>
            </a:r>
            <a:r>
              <a:rPr lang="ru-RU" sz="1400" b="1" i="1" dirty="0" err="1" smtClean="0"/>
              <a:t>Неведрова</a:t>
            </a:r>
            <a:r>
              <a:rPr lang="ru-RU" sz="1400" b="1" i="1" dirty="0" smtClean="0"/>
              <a:t> .  - </a:t>
            </a:r>
            <a:r>
              <a:rPr lang="ru-RU" sz="1400" b="1" i="1" dirty="0" err="1" smtClean="0"/>
              <a:t>Ленинск-Кузнецкий</a:t>
            </a:r>
            <a:r>
              <a:rPr lang="ru-RU" sz="1400" b="1" i="1" dirty="0" smtClean="0"/>
              <a:t>, 2015.</a:t>
            </a:r>
          </a:p>
          <a:p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714488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Данное  электронное пособие составлено с целью обеспечения методической помощи  педагогам,  классным руководителям,  педагогам дополнительного образования,  участвующим в разработке  программ внеурочной деятельности.    К каждому структурному элементу программы подобран методический инструментарий.    Переход к слайдам и текстовым документам осуществляется при помощи гиперссылок.  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16416" y="6453336"/>
            <a:ext cx="360040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5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ЗАПИСКА. </a:t>
            </a:r>
          </a:p>
          <a:p>
            <a:pPr algn="ctr"/>
            <a:r>
              <a:rPr lang="ru-RU" b="1" i="1" dirty="0" smtClean="0"/>
              <a:t>ЦЕЛИ И ЗАДАЧИ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846821"/>
            <a:ext cx="489654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Социальное направление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4282" y="1714488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Цель: </a:t>
            </a:r>
            <a:r>
              <a:rPr lang="ru-RU" sz="2000" dirty="0" smtClean="0"/>
              <a:t>освоение учащимися социального опыта, основных социальных ролей, соответствующих ведущей деятельности данного возраста, норм и правил общественного поведения;</a:t>
            </a:r>
            <a:endParaRPr lang="ru-RU" sz="2000" b="1" dirty="0" smtClean="0"/>
          </a:p>
          <a:p>
            <a:pPr algn="just"/>
            <a:r>
              <a:rPr lang="ru-RU" sz="2000" dirty="0" smtClean="0"/>
              <a:t>формирование готовности учащихся к выбору направления своей профессиональной деятельности в соответствии с личными интересами, индивидуальными особенностями  и способностями, с учётом потребностей  рынка труда.</a:t>
            </a:r>
          </a:p>
          <a:p>
            <a:pPr algn="just"/>
            <a:endParaRPr lang="ru-RU" sz="2000" b="1" dirty="0" smtClean="0"/>
          </a:p>
          <a:p>
            <a:pPr algn="just"/>
            <a:endParaRPr lang="ru-RU" sz="20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393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ПРИНЦИПЫ 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928670"/>
            <a:ext cx="80010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В основе всех программ курсов внеурочной деятельности лежат  следующие принципы:</a:t>
            </a:r>
            <a:r>
              <a:rPr lang="ru-RU" dirty="0" smtClean="0"/>
              <a:t>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системности и комплексности в реализации всех направлений внеурочной деятельности;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учёта индивидуальных, возрастных, психологических и физиологических особенностей учащихся; 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разнообразия организационных форм внеурочной деятельности;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поддержки детских инициатив;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открытости образовательного и </a:t>
            </a:r>
            <a:r>
              <a:rPr lang="ru-RU" dirty="0" err="1" smtClean="0"/>
              <a:t>социокультурного</a:t>
            </a:r>
            <a:r>
              <a:rPr lang="ru-RU" dirty="0" smtClean="0"/>
              <a:t> пространства внеурочной деятельности;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гибкости и мобильности в проектировании индивидуальных маршрутов учащихся во внеурочной деятельности;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взаимодействия и сотрудничества всех субъектов внеурочной деятельности;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практико-ориентированной направленности содержания и форм внеурочной деятельности;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ориентации на целостное, общее развитие личности  учащегося;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включения учащихся в разнообразные виды деятельности.</a:t>
            </a:r>
            <a:endParaRPr lang="ru-RU" i="1" dirty="0" smtClean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532440" y="6381328"/>
            <a:ext cx="432048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79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ФОРМЫ  РЕАЛИЗАЦИИ  ПРОГРАММЫ 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825579"/>
            <a:ext cx="8929718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b="1" i="1" dirty="0" smtClean="0"/>
              <a:t>   </a:t>
            </a:r>
            <a:r>
              <a:rPr lang="ru-RU" sz="1600" b="1" i="1" dirty="0" smtClean="0"/>
              <a:t>Ансамбль </a:t>
            </a:r>
            <a:r>
              <a:rPr lang="ru-RU" sz="1600" dirty="0" smtClean="0"/>
              <a:t>– небольшая группа исполнителей отдельных художественных  произведений, выступающих совместно как единый творческий исполнительский коллектив.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i="1" dirty="0" smtClean="0"/>
              <a:t>Группа </a:t>
            </a:r>
            <a:r>
              <a:rPr lang="ru-RU" sz="1600" dirty="0" smtClean="0"/>
              <a:t>–  относительно устойчивые объединения  детей на основе единой цели (декларируемой и закрепленной  в образовательной программе), сходных интересов, потребности в общении и совместной деятельности.</a:t>
            </a:r>
            <a:endParaRPr lang="ru-RU" sz="1600" b="1" i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b="1" i="1" dirty="0" smtClean="0"/>
              <a:t> Кружок </a:t>
            </a:r>
            <a:r>
              <a:rPr lang="ru-RU" sz="1600" dirty="0" smtClean="0"/>
              <a:t>– традиционная форма добровольного объединения детей в системе дополнительного образования, расширяющая и углубляющая предметные знания, приобщающая детей к </a:t>
            </a:r>
            <a:r>
              <a:rPr lang="ru-RU" sz="1600" dirty="0" err="1" smtClean="0"/>
              <a:t>социокультурным</a:t>
            </a:r>
            <a:r>
              <a:rPr lang="ru-RU" sz="1600" dirty="0" smtClean="0"/>
              <a:t> видам деятельности и расширяющая коммуникативный опыт.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="1" i="1" dirty="0" smtClean="0"/>
              <a:t>  Клуб </a:t>
            </a:r>
            <a:r>
              <a:rPr lang="ru-RU" sz="1600" dirty="0" smtClean="0"/>
              <a:t>– объединение детей и подростков на основе совпадения интересов, стремления к общению, совместному проведению досуга и отдыха.</a:t>
            </a:r>
            <a:endParaRPr lang="ru-RU" sz="1600" b="1" i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b="1" i="1" dirty="0" smtClean="0"/>
              <a:t>  Мастерская </a:t>
            </a:r>
            <a:r>
              <a:rPr lang="ru-RU" sz="1600" dirty="0" smtClean="0"/>
              <a:t>–  характеризуется принадлежностью  содержания деятельности к определенному  виду прикладного творчества, ремесла, искусства, ориентированностью на умения и достижение   уровня мастерства в освоении определенного вида деятельности, специальных технологий. </a:t>
            </a:r>
            <a:endParaRPr lang="ru-RU" sz="1600" b="1" i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b="1" i="1" dirty="0" smtClean="0"/>
              <a:t>  Студия </a:t>
            </a:r>
            <a:r>
              <a:rPr lang="ru-RU" sz="1600" dirty="0" smtClean="0"/>
              <a:t>– творческий коллектив в определенном виде деятельности, объединенный общими задачами, едиными ценностями совместной деятельности, эмоциональным характером межличностных отношений.</a:t>
            </a:r>
            <a:endParaRPr lang="ru-RU" sz="1600" b="1" i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b="1" i="1" dirty="0" smtClean="0"/>
              <a:t>  Театр </a:t>
            </a:r>
            <a:r>
              <a:rPr lang="ru-RU" sz="1600" dirty="0" smtClean="0"/>
              <a:t>– творческий коллектив, где разделений труда, ролей, видов деятельности  определяется  индивидуальными способностями и единым стремлением добиться успеха в исполнении  сложного совместного художественного действия на сцене.</a:t>
            </a:r>
            <a:endParaRPr lang="ru-RU" sz="1600" b="1" i="1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b="1" i="1" dirty="0" smtClean="0"/>
              <a:t> Школа </a:t>
            </a:r>
            <a:r>
              <a:rPr lang="ru-RU" sz="1600" dirty="0" smtClean="0"/>
              <a:t>– форма образовательного объединения, которая сочетает в себе изучение нескольких взаимосвязанных</a:t>
            </a:r>
            <a:r>
              <a:rPr lang="ru-RU" sz="1600" b="1" i="1" dirty="0" smtClean="0"/>
              <a:t>  </a:t>
            </a:r>
            <a:r>
              <a:rPr lang="ru-RU" sz="1600" dirty="0" smtClean="0"/>
              <a:t> предметов или углубленное изучение одного профиля с устойчивой ступенчатой системой обучения. </a:t>
            </a:r>
            <a:endParaRPr lang="ru-RU" sz="16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676456" y="6597352"/>
            <a:ext cx="467544" cy="2606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79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ЗАПИСКА. </a:t>
            </a:r>
          </a:p>
          <a:p>
            <a:pPr algn="ctr"/>
            <a:r>
              <a:rPr lang="ru-RU" b="1" i="1" dirty="0" smtClean="0"/>
              <a:t>ВИДЫ И ФОРМЫ  ВНЕУРОЧНОЙ ДЕЯТЕЛЬНОСТИ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2143116"/>
            <a:ext cx="7488832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hlinkClick r:id="rId2" action="ppaction://hlinkfile"/>
              </a:rPr>
              <a:t>*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МЕТОДИЧЕСКИЙ КОНСТРУКТОР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00438"/>
            <a:ext cx="1985978" cy="2068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3500438"/>
            <a:ext cx="1717138" cy="21038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500438"/>
            <a:ext cx="1776412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3714752"/>
            <a:ext cx="2714644" cy="2020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2" name="Управляющая кнопка: домой 11">
            <a:hlinkClick r:id="rId7" action="ppaction://hlinksldjump" highlightClick="1"/>
          </p:cNvPr>
          <p:cNvSpPr/>
          <p:nvPr/>
        </p:nvSpPr>
        <p:spPr>
          <a:xfrm>
            <a:off x="8388424" y="6525344"/>
            <a:ext cx="432048" cy="332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691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 </a:t>
            </a:r>
          </a:p>
          <a:p>
            <a:pPr algn="ctr"/>
            <a:r>
              <a:rPr lang="ru-RU" b="1" i="1" dirty="0" smtClean="0"/>
              <a:t>МЕСТО ПРОВЕДЕНИЯ ЗАНЯТИЙ </a:t>
            </a:r>
            <a:endParaRPr lang="ru-RU" b="1" i="1" dirty="0"/>
          </a:p>
        </p:txBody>
      </p:sp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357158" y="1285860"/>
            <a:ext cx="8397490" cy="3797890"/>
            <a:chOff x="113" y="859"/>
            <a:chExt cx="5507" cy="2605"/>
          </a:xfrm>
        </p:grpSpPr>
        <p:sp>
          <p:nvSpPr>
            <p:cNvPr id="12" name="Line 4"/>
            <p:cNvSpPr>
              <a:spLocks noChangeShapeType="1"/>
            </p:cNvSpPr>
            <p:nvPr/>
          </p:nvSpPr>
          <p:spPr bwMode="auto">
            <a:xfrm flipH="1" flipV="1">
              <a:off x="1810" y="2057"/>
              <a:ext cx="426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5"/>
            <p:cNvSpPr>
              <a:spLocks noChangeShapeType="1"/>
            </p:cNvSpPr>
            <p:nvPr/>
          </p:nvSpPr>
          <p:spPr bwMode="auto">
            <a:xfrm flipV="1">
              <a:off x="1810" y="2781"/>
              <a:ext cx="459" cy="2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1810" y="1558"/>
              <a:ext cx="587" cy="4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H="1">
              <a:off x="1810" y="2556"/>
              <a:ext cx="3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 flipV="1">
              <a:off x="3243" y="1059"/>
              <a:ext cx="662" cy="9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1810" y="959"/>
              <a:ext cx="705" cy="1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Oval 12"/>
            <p:cNvSpPr>
              <a:spLocks noChangeArrowheads="1"/>
            </p:cNvSpPr>
            <p:nvPr/>
          </p:nvSpPr>
          <p:spPr bwMode="auto">
            <a:xfrm>
              <a:off x="2209" y="1902"/>
              <a:ext cx="1197" cy="119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AutoShape 14"/>
            <p:cNvSpPr>
              <a:spLocks noChangeArrowheads="1"/>
            </p:cNvSpPr>
            <p:nvPr/>
          </p:nvSpPr>
          <p:spPr bwMode="auto">
            <a:xfrm>
              <a:off x="113" y="859"/>
              <a:ext cx="1697" cy="29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/>
                <a:t>Краеведческий музей</a:t>
              </a:r>
              <a:endParaRPr lang="ru-RU" sz="1400"/>
            </a:p>
          </p:txBody>
        </p:sp>
        <p:sp>
          <p:nvSpPr>
            <p:cNvPr id="20" name="AutoShape 15"/>
            <p:cNvSpPr>
              <a:spLocks noChangeArrowheads="1"/>
            </p:cNvSpPr>
            <p:nvPr/>
          </p:nvSpPr>
          <p:spPr bwMode="auto">
            <a:xfrm>
              <a:off x="113" y="1466"/>
              <a:ext cx="1697" cy="291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/>
                <a:t>Кинотеатр «Победа»</a:t>
              </a:r>
              <a:endParaRPr lang="ru-RU" sz="1400"/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113" y="1890"/>
              <a:ext cx="1697" cy="29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/>
                <a:t>Городская газета</a:t>
              </a:r>
              <a:endParaRPr lang="ru-RU" sz="1400"/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auto">
            <a:xfrm>
              <a:off x="3884" y="2377"/>
              <a:ext cx="1697" cy="291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 dirty="0" smtClean="0"/>
                <a:t>Водный мир</a:t>
              </a:r>
              <a:endParaRPr lang="ru-RU" sz="1400" dirty="0"/>
            </a:p>
          </p:txBody>
        </p:sp>
        <p:sp>
          <p:nvSpPr>
            <p:cNvPr id="23" name="AutoShape 18"/>
            <p:cNvSpPr>
              <a:spLocks noChangeArrowheads="1"/>
            </p:cNvSpPr>
            <p:nvPr/>
          </p:nvSpPr>
          <p:spPr bwMode="auto">
            <a:xfrm>
              <a:off x="113" y="2296"/>
              <a:ext cx="1697" cy="53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 dirty="0" smtClean="0"/>
                <a:t>Центральная детская библиотека</a:t>
              </a:r>
              <a:endParaRPr lang="ru-RU" sz="1400" dirty="0"/>
            </a:p>
          </p:txBody>
        </p:sp>
        <p:sp>
          <p:nvSpPr>
            <p:cNvPr id="24" name="AutoShape 19"/>
            <p:cNvSpPr>
              <a:spLocks noChangeArrowheads="1"/>
            </p:cNvSpPr>
            <p:nvPr/>
          </p:nvSpPr>
          <p:spPr bwMode="auto">
            <a:xfrm>
              <a:off x="3923" y="3172"/>
              <a:ext cx="1697" cy="29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/>
                <a:t>Выставочный зал</a:t>
              </a:r>
              <a:endParaRPr lang="ru-RU" sz="1400"/>
            </a:p>
          </p:txBody>
        </p:sp>
        <p:sp>
          <p:nvSpPr>
            <p:cNvPr id="25" name="AutoShape 20"/>
            <p:cNvSpPr>
              <a:spLocks noChangeArrowheads="1"/>
            </p:cNvSpPr>
            <p:nvPr/>
          </p:nvSpPr>
          <p:spPr bwMode="auto">
            <a:xfrm>
              <a:off x="3923" y="2795"/>
              <a:ext cx="1696" cy="29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/>
                <a:t>ДК им.Ярославского</a:t>
              </a:r>
              <a:endParaRPr lang="ru-RU" sz="1400"/>
            </a:p>
          </p:txBody>
        </p:sp>
        <p:sp>
          <p:nvSpPr>
            <p:cNvPr id="26" name="AutoShape 21"/>
            <p:cNvSpPr>
              <a:spLocks noChangeArrowheads="1"/>
            </p:cNvSpPr>
            <p:nvPr/>
          </p:nvSpPr>
          <p:spPr bwMode="auto">
            <a:xfrm>
              <a:off x="113" y="3014"/>
              <a:ext cx="1697" cy="45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 dirty="0"/>
                <a:t>Центральный Дворец культуры</a:t>
              </a:r>
              <a:endParaRPr lang="ru-RU" sz="1400" dirty="0"/>
            </a:p>
          </p:txBody>
        </p:sp>
        <p:sp>
          <p:nvSpPr>
            <p:cNvPr id="27" name="AutoShape 22"/>
            <p:cNvSpPr>
              <a:spLocks noChangeArrowheads="1"/>
            </p:cNvSpPr>
            <p:nvPr/>
          </p:nvSpPr>
          <p:spPr bwMode="auto">
            <a:xfrm>
              <a:off x="3923" y="1369"/>
              <a:ext cx="1697" cy="428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 dirty="0" smtClean="0"/>
                <a:t>Ледовый дворец</a:t>
              </a:r>
              <a:endParaRPr lang="ru-RU" sz="1400" dirty="0"/>
            </a:p>
          </p:txBody>
        </p:sp>
        <p:sp>
          <p:nvSpPr>
            <p:cNvPr id="28" name="AutoShape 23"/>
            <p:cNvSpPr>
              <a:spLocks noChangeArrowheads="1"/>
            </p:cNvSpPr>
            <p:nvPr/>
          </p:nvSpPr>
          <p:spPr bwMode="auto">
            <a:xfrm>
              <a:off x="3905" y="859"/>
              <a:ext cx="1697" cy="395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 dirty="0"/>
                <a:t>Социальный центр молодежи</a:t>
              </a:r>
              <a:endParaRPr lang="ru-RU" sz="1400" dirty="0"/>
            </a:p>
          </p:txBody>
        </p:sp>
        <p:sp>
          <p:nvSpPr>
            <p:cNvPr id="29" name="AutoShape 24"/>
            <p:cNvSpPr>
              <a:spLocks noChangeArrowheads="1"/>
            </p:cNvSpPr>
            <p:nvPr/>
          </p:nvSpPr>
          <p:spPr bwMode="auto">
            <a:xfrm>
              <a:off x="3905" y="1911"/>
              <a:ext cx="1697" cy="385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ru-RU" sz="1400" b="1"/>
                <a:t>Городская литературная группа «Парус»</a:t>
              </a:r>
              <a:endParaRPr lang="ru-RU" sz="1400"/>
            </a:p>
          </p:txBody>
        </p:sp>
        <p:sp>
          <p:nvSpPr>
            <p:cNvPr id="30" name="Line 27"/>
            <p:cNvSpPr>
              <a:spLocks noChangeShapeType="1"/>
            </p:cNvSpPr>
            <p:nvPr/>
          </p:nvSpPr>
          <p:spPr bwMode="auto">
            <a:xfrm>
              <a:off x="1810" y="1658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3334" y="2840"/>
              <a:ext cx="587" cy="4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3379" y="2704"/>
              <a:ext cx="505" cy="2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 flipV="1">
              <a:off x="3334" y="1616"/>
              <a:ext cx="589" cy="5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H="1">
              <a:off x="3379" y="252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 flipV="1">
              <a:off x="3416" y="2123"/>
              <a:ext cx="496" cy="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8" name="Рисунок 37" descr="gerb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496"/>
            <a:ext cx="13525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Управляющая кнопка: домой 31">
            <a:hlinkClick r:id="rId3" action="ppaction://hlinksldjump" highlightClick="1"/>
          </p:cNvPr>
          <p:cNvSpPr/>
          <p:nvPr/>
        </p:nvSpPr>
        <p:spPr>
          <a:xfrm>
            <a:off x="8604448" y="6381328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691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</a:t>
            </a:r>
          </a:p>
          <a:p>
            <a:pPr algn="ctr"/>
            <a:r>
              <a:rPr lang="ru-RU" b="1" i="1" dirty="0" smtClean="0"/>
              <a:t>АДРЕСАТ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071546"/>
            <a:ext cx="778674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Особенности возрастной группы детей, которым адресована программа:</a:t>
            </a:r>
          </a:p>
          <a:p>
            <a:r>
              <a:rPr lang="ru-RU" sz="2000" dirty="0"/>
              <a:t>- возраст детей и их психологические особенности;</a:t>
            </a:r>
          </a:p>
          <a:p>
            <a:r>
              <a:rPr lang="ru-RU" sz="2000" dirty="0"/>
              <a:t>- особенности набора детей (свободный, по конкурсу и др</a:t>
            </a:r>
            <a:r>
              <a:rPr lang="ru-RU" sz="2000" dirty="0" smtClean="0"/>
              <a:t>.).</a:t>
            </a:r>
            <a:endParaRPr lang="ru-RU" sz="2000" dirty="0"/>
          </a:p>
          <a:p>
            <a:endParaRPr lang="ru-RU" dirty="0"/>
          </a:p>
        </p:txBody>
      </p:sp>
      <p:sp>
        <p:nvSpPr>
          <p:cNvPr id="6" name="Блок-схема: решение 5">
            <a:hlinkClick r:id="rId2" action="ppaction://hlinkfile"/>
          </p:cNvPr>
          <p:cNvSpPr/>
          <p:nvPr/>
        </p:nvSpPr>
        <p:spPr>
          <a:xfrm>
            <a:off x="7215206" y="6000768"/>
            <a:ext cx="642942" cy="357190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:\ФОТО2015\Креатив бой\DSC058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852936"/>
            <a:ext cx="5093589" cy="3379291"/>
          </a:xfrm>
          <a:prstGeom prst="rect">
            <a:avLst/>
          </a:prstGeom>
          <a:noFill/>
          <a:ln w="6350">
            <a:solidFill>
              <a:srgbClr val="00B0F0"/>
            </a:solidFill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532440" y="6453336"/>
            <a:ext cx="432048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Данные\ФОТО на сайт\100_3346.jpg"/>
          <p:cNvPicPr>
            <a:picLocks noChangeAspect="1" noChangeArrowheads="1"/>
          </p:cNvPicPr>
          <p:nvPr/>
        </p:nvPicPr>
        <p:blipFill>
          <a:blip r:embed="rId2" cstate="print"/>
          <a:srcRect t="33941" r="29510"/>
          <a:stretch>
            <a:fillRect/>
          </a:stretch>
        </p:blipFill>
        <p:spPr bwMode="auto">
          <a:xfrm>
            <a:off x="3428992" y="4714884"/>
            <a:ext cx="2714644" cy="190784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ПОЯСНИТЕЛЬНАЯ ЗАПИСКА</a:t>
            </a:r>
          </a:p>
          <a:p>
            <a:pPr algn="ctr"/>
            <a:r>
              <a:rPr lang="ru-RU" b="1" i="1" dirty="0" smtClean="0"/>
              <a:t>РЕЖИМ ЗАНЯТИЙ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1714488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В программе указывается количество часов аудиторных занятий и внеаудиторных активных (подвижных) занятий. При этом количество часов аудиторных занятий не должно превышать 50% от общего количества занятий.</a:t>
            </a:r>
          </a:p>
        </p:txBody>
      </p:sp>
      <p:pic>
        <p:nvPicPr>
          <p:cNvPr id="1028" name="Picture 4" descr="G:\Данные\ФОТО на сайт\Изображение 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356992"/>
            <a:ext cx="2857761" cy="214314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785794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Режим занятий: общее число часов в год; число часов и занятий в неделю; периодичность занятий.</a:t>
            </a:r>
          </a:p>
        </p:txBody>
      </p:sp>
      <p:sp>
        <p:nvSpPr>
          <p:cNvPr id="9" name="Блок-схема: решение 8">
            <a:hlinkClick r:id="rId4" action="ppaction://hlinkfile"/>
          </p:cNvPr>
          <p:cNvSpPr/>
          <p:nvPr/>
        </p:nvSpPr>
        <p:spPr>
          <a:xfrm>
            <a:off x="7500958" y="6286520"/>
            <a:ext cx="642942" cy="357190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ФОТО2015\КВЕСТ\DSC06009.JPG"/>
          <p:cNvPicPr>
            <a:picLocks noChangeAspect="1" noChangeArrowheads="1"/>
          </p:cNvPicPr>
          <p:nvPr/>
        </p:nvPicPr>
        <p:blipFill>
          <a:blip r:embed="rId5" cstate="print"/>
          <a:srcRect l="24358" t="-1172" r="8899" b="2807"/>
          <a:stretch>
            <a:fillRect/>
          </a:stretch>
        </p:blipFill>
        <p:spPr bwMode="auto">
          <a:xfrm>
            <a:off x="611560" y="3140967"/>
            <a:ext cx="3024336" cy="295712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Управляющая кнопка: домой 9">
            <a:hlinkClick r:id="rId6" action="ppaction://hlinksldjump" highlightClick="1"/>
          </p:cNvPr>
          <p:cNvSpPr/>
          <p:nvPr/>
        </p:nvSpPr>
        <p:spPr>
          <a:xfrm>
            <a:off x="8604448" y="6597352"/>
            <a:ext cx="539552" cy="2606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ЛИЧНОСТНЫЕ И МЕТАПРЕДМЕТНЫЕ РЕЗУЛЬТАТЫ ОСВОЕНИЯ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КУРСА ВНЕУРОЧНОЙ ДЕЯТЕЛЬНОСТИ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34076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Данный раздел представляет собой:</a:t>
            </a:r>
          </a:p>
          <a:p>
            <a:pPr algn="just"/>
            <a:r>
              <a:rPr lang="ru-RU" dirty="0" smtClean="0"/>
              <a:t>- описание результатов, которые должен получить  учащийся в процессе  занятий по программе;</a:t>
            </a:r>
          </a:p>
          <a:p>
            <a:pPr algn="just">
              <a:buFontTx/>
              <a:buChar char="-"/>
            </a:pPr>
            <a:r>
              <a:rPr lang="ru-RU" dirty="0" smtClean="0"/>
              <a:t>    описание форм  учета достижения 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 результатов освоения программы. </a:t>
            </a:r>
            <a:endParaRPr lang="ru-RU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388424" y="6453336"/>
            <a:ext cx="360040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810" y="33881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ФОРМЫ УЧЕТА ОЦЕНКИ  ДОСТИЖЕНИЯ МЕТАПРЕДМЕТНЫХ  РЕЗУЛЬТАТОВ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34" y="928670"/>
            <a:ext cx="821537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Специфика внеурочной деятельности предполагает широкую вариативность форм учета оценки достижения </a:t>
            </a:r>
            <a:r>
              <a:rPr lang="ru-RU" sz="2000" dirty="0" err="1" smtClean="0"/>
              <a:t>метапредметных</a:t>
            </a:r>
            <a:r>
              <a:rPr lang="ru-RU" sz="2000" dirty="0" smtClean="0"/>
              <a:t> результатов.  Это могут быть: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выставки;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концерты;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соревнования;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конкурсы;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конференции;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презентации проектов;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акции;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err="1" smtClean="0"/>
              <a:t>портфолио</a:t>
            </a:r>
            <a:r>
              <a:rPr lang="ru-RU" sz="2000" dirty="0" smtClean="0"/>
              <a:t>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анкетирование;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авторские диагностики;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педагогическое наблюдение;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анкетирование обучающихся и родителей;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опрос</a:t>
            </a:r>
          </a:p>
          <a:p>
            <a:pPr marL="365125" indent="-365125" algn="just">
              <a:buFont typeface="Arial" pitchFamily="34" charset="0"/>
              <a:buChar char="•"/>
              <a:tabLst>
                <a:tab pos="365125" algn="l"/>
                <a:tab pos="531813" algn="l"/>
              </a:tabLst>
            </a:pPr>
            <a:r>
              <a:rPr lang="ru-RU" sz="2000" dirty="0" smtClean="0"/>
              <a:t>и другое.</a:t>
            </a:r>
            <a:endParaRPr lang="ru-RU" sz="20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388424" y="6453336"/>
            <a:ext cx="432048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810" y="33881"/>
            <a:ext cx="81369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СОДЕРЖАНИЕ </a:t>
            </a:r>
          </a:p>
          <a:p>
            <a:pPr algn="ctr"/>
            <a:r>
              <a:rPr lang="ru-RU" b="1" dirty="0" smtClean="0"/>
              <a:t>ПРОГРАММЫ КУРСА ВНЕУРОЧНОЙ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928670"/>
            <a:ext cx="842968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sz="2000" dirty="0"/>
              <a:t>Содержание </a:t>
            </a:r>
            <a:r>
              <a:rPr lang="ru-RU" sz="2000" dirty="0" smtClean="0"/>
              <a:t>программы включает в себя   описание каждого раздела согласно нумерации  в  тематическом плане. </a:t>
            </a:r>
          </a:p>
          <a:p>
            <a:pPr indent="531813" algn="just"/>
            <a:r>
              <a:rPr lang="ru-RU" sz="2000" dirty="0" smtClean="0"/>
              <a:t>Содержание тем раскрывается в том порядке, в котором они представлены в   тематическом плане. Описание темы включает:</a:t>
            </a:r>
          </a:p>
          <a:p>
            <a:pPr indent="531813" algn="just">
              <a:buFont typeface="Arial" pitchFamily="34" charset="0"/>
              <a:buChar char="•"/>
            </a:pPr>
            <a:r>
              <a:rPr lang="ru-RU" sz="2000" dirty="0" smtClean="0"/>
              <a:t>название;</a:t>
            </a:r>
          </a:p>
          <a:p>
            <a:pPr indent="531813" algn="just">
              <a:buFont typeface="Arial" pitchFamily="34" charset="0"/>
              <a:buChar char="•"/>
            </a:pPr>
            <a:r>
              <a:rPr lang="ru-RU" sz="2000" dirty="0" smtClean="0"/>
              <a:t>основные узловые моменты;</a:t>
            </a:r>
          </a:p>
          <a:p>
            <a:pPr indent="531813" algn="just">
              <a:buFont typeface="Arial" pitchFamily="34" charset="0"/>
              <a:buChar char="•"/>
            </a:pPr>
            <a:r>
              <a:rPr lang="ru-RU" sz="2000" dirty="0" smtClean="0"/>
              <a:t>формы организации образовательной деятельности (теоретические, практические). </a:t>
            </a:r>
          </a:p>
          <a:p>
            <a:pPr indent="531813" algn="just"/>
            <a:r>
              <a:rPr lang="ru-RU" sz="2000" dirty="0" smtClean="0"/>
              <a:t>Изложение ведется в именительном падеже. Обычно первая тема - введение в программу.</a:t>
            </a:r>
          </a:p>
          <a:p>
            <a:pPr indent="531813" algn="just"/>
            <a:r>
              <a:rPr lang="ru-RU" sz="2000" b="1" dirty="0" smtClean="0"/>
              <a:t>Особенности содержания программы</a:t>
            </a:r>
            <a:endParaRPr lang="ru-RU" sz="2000" dirty="0" smtClean="0"/>
          </a:p>
          <a:p>
            <a:pPr indent="531813" algn="just"/>
            <a:r>
              <a:rPr lang="ru-RU" sz="2000" dirty="0" smtClean="0"/>
              <a:t>При отборе содержания и видов деятельности детей в том или ином объединении учитываются интересы и потребности самих детей, пожелания родителей, рекомендации школьного психолога, опыт внеурочной деятельности педагога.</a:t>
            </a:r>
          </a:p>
          <a:p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 smtClean="0"/>
          </a:p>
          <a:p>
            <a:pPr lvl="0" algn="just"/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532440" y="6309320"/>
            <a:ext cx="360040" cy="5486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548" y="184666"/>
            <a:ext cx="8136904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СОДЕРЖАНИЕ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642918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836712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1. </a:t>
            </a:r>
            <a:r>
              <a:rPr lang="ru-RU" b="1" dirty="0" smtClean="0">
                <a:hlinkClick r:id="rId2" action="ppaction://hlinksldjump"/>
              </a:rPr>
              <a:t>ВВЕДЕНИЕ</a:t>
            </a:r>
            <a:r>
              <a:rPr lang="ru-RU" b="1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412776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2. </a:t>
            </a:r>
            <a:r>
              <a:rPr lang="ru-RU" b="1" dirty="0" smtClean="0">
                <a:hlinkClick r:id="rId3" action="ppaction://hlinksldjump"/>
              </a:rPr>
              <a:t>ТИПЫ ПРОГРАММ КУРСОВ  ВНЕУРОЧНОЙ ДЕЯТЕЛЬНОСТИ</a:t>
            </a:r>
            <a:endParaRPr lang="ru-RU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0942" y="1988840"/>
            <a:ext cx="813551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3. </a:t>
            </a:r>
            <a:r>
              <a:rPr lang="ru-RU" b="1" dirty="0" smtClean="0">
                <a:hlinkClick r:id="rId4" action="ppaction://hlinksldjump"/>
              </a:rPr>
              <a:t>СТРУКТУРА  ПРОГРАММЫ  КУРСОВ  ВНЕУРОЧНОЙ ДЕЯТЕЛЬНОСТИ   ОСНОВНОГО ОБЩЕГО ОБРАЗОВАНИЯ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852936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4. </a:t>
            </a:r>
            <a:r>
              <a:rPr lang="ru-RU" b="1" dirty="0" smtClean="0">
                <a:hlinkClick r:id="rId5" action="ppaction://hlinksldjump"/>
              </a:rPr>
              <a:t>УТВЕРЖДЕНИЕ     ПРОГРАММЫ</a:t>
            </a:r>
            <a:endParaRPr lang="ru-RU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39552" y="3429000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5. </a:t>
            </a:r>
            <a:r>
              <a:rPr lang="ru-RU" b="1" dirty="0" smtClean="0">
                <a:hlinkClick r:id="rId6" action="ppaction://hlinksldjump"/>
              </a:rPr>
              <a:t>СПИСОК   ЛИТЕРАТУРЫ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881"/>
            <a:ext cx="874846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ТЕМАТИЧЕСКОЕ ПЛАНИРОВАНИЕ </a:t>
            </a:r>
          </a:p>
          <a:p>
            <a:pPr algn="ctr"/>
            <a:r>
              <a:rPr lang="ru-RU" b="1" dirty="0" smtClean="0"/>
              <a:t>С ОПРЕДЕЛЕНИЕМ ОСНОВНЫХ ВИДОВ ВНЕУРОЧНОЙ ДЕЯТЕЛЬНОСТИ УЧАЩИХСЯ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85725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Тематический план целесообразно  представлять в виде таблицы, которая может содержать: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dirty="0" smtClean="0"/>
              <a:t>перечень разделов, тем программы по годам обучения;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dirty="0" smtClean="0"/>
              <a:t>количество часов по каждой теме с разбивкой на теоретические и практические  виды занятий;</a:t>
            </a:r>
          </a:p>
          <a:p>
            <a:pPr marL="365125" indent="-365125" algn="just">
              <a:buFont typeface="Arial" pitchFamily="34" charset="0"/>
              <a:buChar char="•"/>
            </a:pPr>
            <a:r>
              <a:rPr lang="ru-RU" dirty="0" smtClean="0"/>
              <a:t>указание формы, вида деятельности.</a:t>
            </a:r>
          </a:p>
          <a:p>
            <a:pPr algn="just"/>
            <a:r>
              <a:rPr lang="ru-RU" dirty="0" smtClean="0"/>
              <a:t>Последовательность тем целесообразно построить так, чтобы они независимо от направления деятельности учащихся отражали логику предлагаемого образовательного маршрута.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4500570"/>
          <a:ext cx="8643997" cy="2170193"/>
        </p:xfrm>
        <a:graphic>
          <a:graphicData uri="http://schemas.openxmlformats.org/drawingml/2006/table">
            <a:tbl>
              <a:tblPr/>
              <a:tblGrid>
                <a:gridCol w="586351"/>
                <a:gridCol w="2628359"/>
                <a:gridCol w="857256"/>
                <a:gridCol w="857256"/>
                <a:gridCol w="1253802"/>
                <a:gridCol w="2460973"/>
              </a:tblGrid>
              <a:tr h="10467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Название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раздела,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темы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Кол-во часов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Теория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Практика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Форма, вид  деятельности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4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7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4724" marR="64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71736" y="4143380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Тематический план программы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72264" y="371475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Таблица 1.</a:t>
            </a:r>
            <a:endParaRPr lang="ru-RU" i="1" dirty="0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388424" y="6453336"/>
            <a:ext cx="28803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0"/>
            <a:ext cx="838842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ОПИСАНИЕ УЧЕБНО-МЕТОДИЧЕСКОГО И МАТЕРИАЛЬНО-ТЕХНИЧЕСКОГО </a:t>
            </a:r>
          </a:p>
          <a:p>
            <a:pPr algn="ctr"/>
            <a:r>
              <a:rPr lang="ru-RU" b="1" dirty="0" smtClean="0"/>
              <a:t>ОБЕСПЕЧЕНИЯ КУРСА ВНЕУРОЧНОЙ 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92696"/>
            <a:ext cx="8463314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/>
              <a:t>В состав учебно-методического обеспечения   к программе могут входить:    </a:t>
            </a:r>
          </a:p>
          <a:p>
            <a:r>
              <a:rPr lang="ru-RU" sz="1700" dirty="0" smtClean="0"/>
              <a:t>- учебные и методические пособия;</a:t>
            </a:r>
          </a:p>
          <a:p>
            <a:r>
              <a:rPr lang="ru-RU" sz="1700" dirty="0" smtClean="0"/>
              <a:t>- энциклопедические словари и справочники,</a:t>
            </a:r>
          </a:p>
          <a:p>
            <a:r>
              <a:rPr lang="ru-RU" sz="1700" dirty="0" smtClean="0"/>
              <a:t>- аннотированный указатель литературы для педагога и для учащихся;</a:t>
            </a:r>
          </a:p>
          <a:p>
            <a:r>
              <a:rPr lang="ru-RU" sz="1700" dirty="0" smtClean="0"/>
              <a:t>- видео- и аудиоматериалы;</a:t>
            </a:r>
          </a:p>
          <a:p>
            <a:r>
              <a:rPr lang="ru-RU" sz="1700" dirty="0" smtClean="0"/>
              <a:t>- компьютерная поддержка программы;</a:t>
            </a:r>
          </a:p>
          <a:p>
            <a:r>
              <a:rPr lang="ru-RU" sz="1700" dirty="0" smtClean="0"/>
              <a:t>- подборка схем, чертежей, выкроек, шаблонов и т.д.;</a:t>
            </a:r>
          </a:p>
          <a:p>
            <a:r>
              <a:rPr lang="ru-RU" sz="1700" dirty="0" smtClean="0"/>
              <a:t>- перечень объектов для экскурсий;</a:t>
            </a:r>
          </a:p>
          <a:p>
            <a:r>
              <a:rPr lang="ru-RU" sz="1700" dirty="0" smtClean="0"/>
              <a:t>- календарь знаменательных дат;</a:t>
            </a:r>
          </a:p>
          <a:p>
            <a:r>
              <a:rPr lang="ru-RU" sz="1700" dirty="0" smtClean="0"/>
              <a:t>- информация о жизни и деятельности людей, внесших существенный вклад в искусство и науку, производство, спорт, туризм и т.д.;</a:t>
            </a:r>
          </a:p>
          <a:p>
            <a:r>
              <a:rPr lang="ru-RU" sz="1700" dirty="0" smtClean="0"/>
              <a:t>- подборка журналов, других материалов из различных средств массовой информации по конкретному направлению деятельности обучающихся;</a:t>
            </a:r>
          </a:p>
          <a:p>
            <a:pPr algn="just"/>
            <a:r>
              <a:rPr lang="ru-RU" sz="1700" dirty="0" smtClean="0"/>
              <a:t>- коллекции различных предметов по направлениям творческой деятельности данного объединения (репродукции произведений искусства, произведения декоративно - прикладного искусства, почтовые марки, открытки, значки, памятные медали, портреты людей, достигших успехов в конкретном направлении творческой деятельности, модели, макеты различных устройств и т.д.);</a:t>
            </a:r>
          </a:p>
          <a:p>
            <a:r>
              <a:rPr lang="ru-RU" sz="1700" dirty="0" smtClean="0"/>
              <a:t>- информация о мемориальных центрах, музеях, картинных галереях, выставочных залах и т. п. по направлению творческой деятельности конкретного объединения детей;</a:t>
            </a:r>
          </a:p>
          <a:p>
            <a:r>
              <a:rPr lang="ru-RU" sz="1700" dirty="0" smtClean="0"/>
              <a:t>- материалы, отражающие достижения учащихся;</a:t>
            </a:r>
          </a:p>
          <a:p>
            <a:r>
              <a:rPr lang="ru-RU" sz="1700" dirty="0" smtClean="0"/>
              <a:t>- оборудование рабочего места.</a:t>
            </a:r>
            <a:endParaRPr lang="ru-RU" sz="1700" dirty="0"/>
          </a:p>
        </p:txBody>
      </p:sp>
      <p:sp>
        <p:nvSpPr>
          <p:cNvPr id="8" name="Управляющая кнопка: далее 7">
            <a:hlinkClick r:id="rId2" action="ppaction://hlinksldjump" highlightClick="1"/>
          </p:cNvPr>
          <p:cNvSpPr/>
          <p:nvPr/>
        </p:nvSpPr>
        <p:spPr>
          <a:xfrm>
            <a:off x="8388424" y="6525344"/>
            <a:ext cx="360040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78810" y="33881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СПИСОК    ЛИТЕРАТУРЫ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2868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Приводятся два списка литературы: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литература, используемая педагогом для разработки программы и организации внеурочной деятельности;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литература, рекомендуемая для детей и родителей.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 hangingPunct="0"/>
            <a:r>
              <a:rPr lang="ru-RU" dirty="0" smtClean="0"/>
              <a:t>Списки строятся по алфавитному ряду.</a:t>
            </a:r>
          </a:p>
          <a:p>
            <a:pPr hangingPunct="0"/>
            <a:r>
              <a:rPr lang="ru-RU" dirty="0" smtClean="0"/>
              <a:t>Записи рекомендуется располагать следующим образом:</a:t>
            </a:r>
          </a:p>
          <a:p>
            <a:pPr algn="just" hangingPunct="0">
              <a:buFont typeface="Wingdings" pitchFamily="2" charset="2"/>
              <a:buChar char="ü"/>
            </a:pPr>
            <a:r>
              <a:rPr lang="ru-RU" dirty="0" smtClean="0"/>
              <a:t> если указано несколько работ одного автора - по алфавиту заглавий;</a:t>
            </a:r>
          </a:p>
          <a:p>
            <a:pPr algn="just" hangingPunct="0">
              <a:buFont typeface="Wingdings" pitchFamily="2" charset="2"/>
              <a:buChar char="ü"/>
            </a:pPr>
            <a:r>
              <a:rPr lang="ru-RU" dirty="0" smtClean="0"/>
              <a:t> при совпадении первых слов в названиях источников - по алфавиту вторых и т.д.;</a:t>
            </a:r>
          </a:p>
          <a:p>
            <a:pPr algn="just" hangingPunct="0">
              <a:buFont typeface="Wingdings" pitchFamily="2" charset="2"/>
              <a:buChar char="ü"/>
            </a:pPr>
            <a:r>
              <a:rPr lang="ru-RU" dirty="0" smtClean="0"/>
              <a:t>  указывать количество страниц документа (книги), если он полностью изучен - 336 с.;</a:t>
            </a:r>
          </a:p>
          <a:p>
            <a:pPr algn="just" hangingPunct="0">
              <a:buFont typeface="Wingdings" pitchFamily="2" charset="2"/>
              <a:buChar char="ü"/>
            </a:pPr>
            <a:r>
              <a:rPr lang="ru-RU" dirty="0" smtClean="0"/>
              <a:t> если рассматриваем несколько страниц - С. 30-38.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4286256"/>
            <a:ext cx="72152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hlinkClick r:id="rId2" action="ppaction://hlinksldjump"/>
              </a:rPr>
              <a:t>Ссылки на нормативно-правовые документы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4786322"/>
            <a:ext cx="72152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hlinkClick r:id="rId3" action="ppaction://hlinksldjump"/>
              </a:rPr>
              <a:t>Ссылка на книги, периодику, журналы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357826"/>
            <a:ext cx="7215238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hlinkClick r:id="rId4" action="ppaction://hlinksldjump"/>
              </a:rPr>
              <a:t>Оформление ссылки на электронные источники и интернет-ресурсы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домой 7">
            <a:hlinkClick r:id="rId5" action="ppaction://hlinksldjump" highlightClick="1"/>
          </p:cNvPr>
          <p:cNvSpPr/>
          <p:nvPr/>
        </p:nvSpPr>
        <p:spPr>
          <a:xfrm>
            <a:off x="8676456" y="6381328"/>
            <a:ext cx="467544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61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14422"/>
            <a:ext cx="78581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 первую очередь, в списке идут нормативные или правовые документы.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Образец:</a:t>
            </a:r>
          </a:p>
          <a:p>
            <a:pPr lvl="0"/>
            <a:r>
              <a:rPr lang="ru-RU" dirty="0" smtClean="0"/>
              <a:t>Федеральный государственный образовательный стандарт основного общего образования / </a:t>
            </a:r>
            <a:r>
              <a:rPr lang="ru-RU" dirty="0" err="1" smtClean="0"/>
              <a:t>М-во</a:t>
            </a:r>
            <a:r>
              <a:rPr lang="ru-RU" dirty="0" smtClean="0"/>
              <a:t> </a:t>
            </a:r>
            <a:r>
              <a:rPr lang="ru-RU" dirty="0" err="1" smtClean="0"/>
              <a:t>образования</a:t>
            </a:r>
            <a:r>
              <a:rPr lang="ru-RU" dirty="0" smtClean="0"/>
              <a:t> и науки Рос. Федерации. – М.: Просвещение, 2011. – 48 с.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Кстати, ссылки на такого рода документы единственные, которые в алфавитном оформлении списка литературы, идут не по алфавиту, а по важности документа. Так, например, ссылка на Конституцию РФ важнее, чем на Закон РФ. Поэтому Конституция должна стоять первым номером.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0"/>
            <a:ext cx="72152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Ссылки на нормативно-правовые документы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244408" y="6381328"/>
            <a:ext cx="50405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642918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ОБРАЗЕЦ:</a:t>
            </a:r>
          </a:p>
          <a:p>
            <a:pPr lvl="0" algn="just"/>
            <a:r>
              <a:rPr lang="ru-RU" dirty="0" smtClean="0"/>
              <a:t> Григорьев, Д. В. Внеурочная деятельность школьников. Методический конструктор  /  Д.В. Григорьев, П.В. Степанов.  – М.: Просвещение, 2011. – 223 с.</a:t>
            </a:r>
          </a:p>
          <a:p>
            <a:pPr algn="just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0"/>
            <a:ext cx="72152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Ссылка на книги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924944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ОБРАЗЕЦ: </a:t>
            </a:r>
          </a:p>
          <a:p>
            <a:pPr lvl="0"/>
            <a:r>
              <a:rPr lang="ru-RU" dirty="0" err="1" smtClean="0"/>
              <a:t>Красношлыкова</a:t>
            </a:r>
            <a:r>
              <a:rPr lang="ru-RU" dirty="0" smtClean="0"/>
              <a:t>, О.Г. Повышение профессионального уровня педагогических работников общеобразовательных организаций в условиях реализации ФГОС / ОГ. </a:t>
            </a:r>
            <a:r>
              <a:rPr lang="ru-RU" dirty="0" err="1" smtClean="0"/>
              <a:t>Красношлыкова</a:t>
            </a:r>
            <a:r>
              <a:rPr lang="ru-RU" dirty="0" smtClean="0"/>
              <a:t>, В.Г. Черемисина // </a:t>
            </a:r>
            <a:r>
              <a:rPr lang="ru-RU" u="sng" dirty="0" smtClean="0">
                <a:hlinkClick r:id="rId2"/>
              </a:rPr>
              <a:t>Профессиональное образование в России и за рубежом</a:t>
            </a:r>
            <a:r>
              <a:rPr lang="ru-RU" dirty="0" smtClean="0"/>
              <a:t>. 2015. -   № 1 (17) – С. 37-42. 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2348880"/>
            <a:ext cx="72152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Оформление статей из журнала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244408" y="6381328"/>
            <a:ext cx="50405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643314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ОБРАЗЕЦ: </a:t>
            </a:r>
          </a:p>
          <a:p>
            <a:pPr lvl="0"/>
            <a:r>
              <a:rPr lang="ru-RU" dirty="0" smtClean="0"/>
              <a:t>Юсупова,  С.Г. Внеурочная деятельность как пространство экономического воспитания младших школьников [Электронный ресурс] /  С.Г. Юсупова //  Фундаментальные исследования. – 2015. – № 2–5. – С. 1111-1113; URL: </a:t>
            </a:r>
            <a:r>
              <a:rPr lang="ru-RU" u="sng" dirty="0" err="1" smtClean="0">
                <a:hlinkClick r:id="rId2"/>
              </a:rPr>
              <a:t>www.rae.ru</a:t>
            </a:r>
            <a:r>
              <a:rPr lang="ru-RU" u="sng" dirty="0" smtClean="0">
                <a:hlinkClick r:id="rId2"/>
              </a:rPr>
              <a:t>/</a:t>
            </a:r>
            <a:r>
              <a:rPr lang="ru-RU" u="sng" dirty="0" err="1" smtClean="0">
                <a:hlinkClick r:id="rId2"/>
              </a:rPr>
              <a:t>fs</a:t>
            </a:r>
            <a:r>
              <a:rPr lang="ru-RU" u="sng" dirty="0" smtClean="0">
                <a:hlinkClick r:id="rId2"/>
              </a:rPr>
              <a:t>/?section=content&amp;op=show_article&amp;article_id=10006261</a:t>
            </a:r>
            <a:r>
              <a:rPr lang="ru-RU" dirty="0" smtClean="0"/>
              <a:t> (дата обращения: 18.10.2015).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3143248"/>
            <a:ext cx="72152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Оформление ссылки на электронные источники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214290"/>
            <a:ext cx="72152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Оформление </a:t>
            </a:r>
            <a:r>
              <a:rPr lang="ru-RU" sz="2000" dirty="0" err="1" smtClean="0">
                <a:solidFill>
                  <a:schemeClr val="tx1"/>
                </a:solidFill>
              </a:rPr>
              <a:t>интернет-источников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928670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ОБРАЗЕЦ:</a:t>
            </a:r>
          </a:p>
          <a:p>
            <a:endParaRPr lang="ru-RU" dirty="0" smtClean="0"/>
          </a:p>
          <a:p>
            <a:pPr lvl="0"/>
            <a:r>
              <a:rPr lang="ru-RU" dirty="0" smtClean="0"/>
              <a:t>Тезаурус [Электронный ресурс] / </a:t>
            </a:r>
            <a:r>
              <a:rPr lang="ru-RU" dirty="0" smtClean="0">
                <a:hlinkClick r:id="rId3"/>
              </a:rPr>
              <a:t>Организация внеурочной деятельности в современной школе</a:t>
            </a:r>
            <a:r>
              <a:rPr lang="ru-RU" dirty="0" smtClean="0"/>
              <a:t>.  – Режим доступа: </a:t>
            </a:r>
            <a:r>
              <a:rPr lang="ru-RU" u="sng" dirty="0" smtClean="0">
                <a:hlinkClick r:id="rId4"/>
              </a:rPr>
              <a:t>https://sites.google.com/site/organizaciavdvsovskole/tezaurus</a:t>
            </a:r>
            <a:r>
              <a:rPr lang="ru-RU" dirty="0" smtClean="0"/>
              <a:t> – </a:t>
            </a:r>
            <a:r>
              <a:rPr lang="ru-RU" dirty="0" err="1" smtClean="0"/>
              <a:t>Загляд</a:t>
            </a:r>
            <a:r>
              <a:rPr lang="ru-RU" dirty="0" smtClean="0"/>
              <a:t>. с экрана.</a:t>
            </a:r>
            <a:endParaRPr lang="ru-RU" dirty="0"/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7956376" y="6381328"/>
            <a:ext cx="504056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857232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/>
            <a:r>
              <a:rPr lang="ru-RU" sz="2000" dirty="0" smtClean="0"/>
              <a:t>После написания программы курса внеурочной деятельности организуется ее рассмотрение на заседании методического объединения педагогов.</a:t>
            </a:r>
          </a:p>
          <a:p>
            <a:pPr indent="365125" algn="just"/>
            <a:r>
              <a:rPr lang="ru-RU" sz="2000" dirty="0" smtClean="0"/>
              <a:t>После доработки в соответствии с замечаниями и пожеланиями участников обсуждения программа представляется на педагогическом совете. </a:t>
            </a:r>
          </a:p>
          <a:p>
            <a:pPr indent="365125" algn="just"/>
            <a:r>
              <a:rPr lang="ru-RU" sz="2000" dirty="0" smtClean="0"/>
              <a:t>После согласования на педагогическом совете программа утверждается приказом директора образовательной организации.</a:t>
            </a:r>
          </a:p>
          <a:p>
            <a:pPr indent="365125" algn="just"/>
            <a:r>
              <a:rPr lang="ru-RU" sz="2000" dirty="0" smtClean="0"/>
              <a:t> По мере опытной проверки содержание программы корректируется, дополняется и обеспечивается средствами психолого-педагогической поддержки и необходимым учебно-методическим комплектом.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78810" y="33881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УТВЕРЖДЕНИЕ     ПРОГРАММЫ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460432" y="6309320"/>
            <a:ext cx="360040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2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500042"/>
            <a:ext cx="864399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Федеральный государственный образовательный стандарт основного  общего образования </a:t>
            </a:r>
            <a:r>
              <a:rPr lang="en-US" sz="1400" dirty="0" smtClean="0"/>
              <a:t>[</a:t>
            </a:r>
            <a:r>
              <a:rPr lang="ru-RU" sz="1400" dirty="0" smtClean="0"/>
              <a:t>Текст</a:t>
            </a:r>
            <a:r>
              <a:rPr lang="en-US" sz="1400" dirty="0" smtClean="0"/>
              <a:t>] </a:t>
            </a:r>
            <a:r>
              <a:rPr lang="ru-RU" sz="1400" dirty="0" smtClean="0"/>
              <a:t>/ </a:t>
            </a:r>
            <a:r>
              <a:rPr lang="ru-RU" sz="1400" dirty="0" err="1" smtClean="0"/>
              <a:t>М-во</a:t>
            </a:r>
            <a:r>
              <a:rPr lang="ru-RU" sz="1400" dirty="0" smtClean="0"/>
              <a:t> образования и науки Рос. Федерации – М.: Просвещение, 2010. – 31 с. -  (Стандарты второго поколения).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Григорьев,  Д.В.  Методический конструктор </a:t>
            </a:r>
            <a:r>
              <a:rPr lang="en-US" sz="1400" dirty="0" smtClean="0"/>
              <a:t>[</a:t>
            </a:r>
            <a:r>
              <a:rPr lang="ru-RU" sz="1400" dirty="0" smtClean="0"/>
              <a:t>Текст</a:t>
            </a:r>
            <a:r>
              <a:rPr lang="en-US" sz="1400" dirty="0" smtClean="0"/>
              <a:t>] </a:t>
            </a:r>
            <a:r>
              <a:rPr lang="ru-RU" sz="1400" dirty="0" smtClean="0"/>
              <a:t>/ Д.В. Григорьев, П.В. Степанов. – М.: Просвещение, 2010. – 223 с. - (Стандарты второго поколения).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400" dirty="0" smtClean="0"/>
              <a:t>Данилюк, А.Я. Концепция духовно-нравственного развития и воспитания личности гражданина России </a:t>
            </a:r>
            <a:r>
              <a:rPr lang="en-US" sz="1400" dirty="0" smtClean="0"/>
              <a:t>[</a:t>
            </a:r>
            <a:r>
              <a:rPr lang="ru-RU" sz="1400" dirty="0" smtClean="0"/>
              <a:t>Текст</a:t>
            </a:r>
            <a:r>
              <a:rPr lang="en-US" sz="1400" dirty="0" smtClean="0"/>
              <a:t>]</a:t>
            </a:r>
            <a:r>
              <a:rPr lang="ru-RU" sz="1400" dirty="0" smtClean="0"/>
              <a:t> / А.Я. Данилюк, А.М. Кондаков, В.А. </a:t>
            </a:r>
            <a:r>
              <a:rPr lang="ru-RU" sz="1400" dirty="0" err="1" smtClean="0"/>
              <a:t>Тишков</a:t>
            </a:r>
            <a:r>
              <a:rPr lang="ru-RU" sz="1400" dirty="0" smtClean="0"/>
              <a:t> – М.: Просвещение, 2009. – 23 с. – (Стандарты второго поколения).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Как оформить список литературы </a:t>
            </a:r>
            <a:r>
              <a:rPr lang="en-US" sz="1400" dirty="0" smtClean="0"/>
              <a:t>[</a:t>
            </a:r>
            <a:r>
              <a:rPr lang="ru-RU" sz="1400" dirty="0" smtClean="0"/>
              <a:t>Электронный ресурс</a:t>
            </a:r>
            <a:r>
              <a:rPr lang="en-US" sz="1400" dirty="0" smtClean="0"/>
              <a:t>]</a:t>
            </a:r>
            <a:r>
              <a:rPr lang="ru-RU" sz="1400" dirty="0" smtClean="0"/>
              <a:t>/ Сост.  А. </a:t>
            </a:r>
            <a:r>
              <a:rPr lang="ru-RU" sz="1400" dirty="0" err="1" smtClean="0"/>
              <a:t>Шатохина</a:t>
            </a:r>
            <a:r>
              <a:rPr lang="ru-RU" sz="1400" dirty="0" smtClean="0"/>
              <a:t>. -  Режим доступа </a:t>
            </a:r>
            <a:r>
              <a:rPr lang="en-US" sz="1400" dirty="0" smtClean="0">
                <a:hlinkClick r:id="rId2"/>
              </a:rPr>
              <a:t>http://www.kakprosto.ru/kak-14770-kak-oformit-spisok-literatury</a:t>
            </a:r>
            <a:r>
              <a:rPr lang="ru-RU" sz="1400" dirty="0" smtClean="0"/>
              <a:t>. - </a:t>
            </a:r>
            <a:r>
              <a:rPr lang="ru-RU" sz="1400" dirty="0" err="1" smtClean="0"/>
              <a:t>Загляд</a:t>
            </a:r>
            <a:r>
              <a:rPr lang="ru-RU" sz="1400" dirty="0" smtClean="0"/>
              <a:t> . с экрана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Краткие методические   рекомендации  для </a:t>
            </a:r>
            <a:r>
              <a:rPr lang="ru-RU" sz="1400" dirty="0"/>
              <a:t>написания рабочей программы </a:t>
            </a:r>
            <a:r>
              <a:rPr lang="ru-RU" sz="1400" dirty="0" smtClean="0"/>
              <a:t>учителя// Практика образования . – 2010. - № 4. – С. 43-46.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О внесении изменений  в основную образовательную программу начального общего образования: Методические рекомендации  </a:t>
            </a:r>
            <a:r>
              <a:rPr lang="en-US" sz="1400" dirty="0" smtClean="0"/>
              <a:t>[</a:t>
            </a:r>
            <a:r>
              <a:rPr lang="ru-RU" sz="1400" dirty="0" smtClean="0"/>
              <a:t>Текст</a:t>
            </a:r>
            <a:r>
              <a:rPr lang="en-US" sz="1400" dirty="0" smtClean="0"/>
              <a:t>]</a:t>
            </a:r>
            <a:r>
              <a:rPr lang="ru-RU" sz="1400" dirty="0" smtClean="0"/>
              <a:t> /  Сост. Е.В. Добрынина, Н.В. Степанова. </a:t>
            </a:r>
            <a:r>
              <a:rPr lang="en-US" sz="1400" dirty="0" smtClean="0"/>
              <a:t>- </a:t>
            </a:r>
            <a:r>
              <a:rPr lang="ru-RU" sz="1400" dirty="0" smtClean="0"/>
              <a:t>Чита, ЧИПКРО,  2012. – 30 с.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Организация внеурочной деятельности младших школьников  в условиях реализации  требований федерального государственного образовательного стандарта начального общего образования</a:t>
            </a:r>
            <a:r>
              <a:rPr lang="en-US" sz="1400" dirty="0" smtClean="0"/>
              <a:t> [</a:t>
            </a:r>
            <a:r>
              <a:rPr lang="ru-RU" sz="1400" dirty="0" smtClean="0"/>
              <a:t>Текст</a:t>
            </a:r>
            <a:r>
              <a:rPr lang="en-US" sz="1400" dirty="0" smtClean="0"/>
              <a:t>]</a:t>
            </a:r>
            <a:r>
              <a:rPr lang="ru-RU" sz="1400" dirty="0" smtClean="0"/>
              <a:t> : учебно-методическое пособие: в 3 ч./ </a:t>
            </a:r>
            <a:r>
              <a:rPr lang="ru-RU" sz="1400" dirty="0" err="1" smtClean="0"/>
              <a:t>авторы-сост</a:t>
            </a:r>
            <a:r>
              <a:rPr lang="ru-RU" sz="1400" dirty="0" smtClean="0"/>
              <a:t>.: В.Г. Черемисина, О.Б. Лысых, З.В. </a:t>
            </a:r>
            <a:r>
              <a:rPr lang="ru-RU" sz="1400" dirty="0" err="1" smtClean="0"/>
              <a:t>Крецан</a:t>
            </a:r>
            <a:r>
              <a:rPr lang="ru-RU" sz="1400" dirty="0" smtClean="0"/>
              <a:t> и др.; под общей ред. Н.Э.  Касаткиной, Е.Л. Рудневой. – Кемерово: Изд-во </a:t>
            </a:r>
            <a:r>
              <a:rPr lang="ru-RU" sz="1400" dirty="0" err="1" smtClean="0"/>
              <a:t>КРИПКиПРО</a:t>
            </a:r>
            <a:r>
              <a:rPr lang="ru-RU" sz="1400" dirty="0" smtClean="0"/>
              <a:t>, 2011. – Часть 1. – 91 с.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 Особенности воспитательной работы  в образовательных учреждениях Кемеровской области в 2012-2013 учебном году</a:t>
            </a:r>
            <a:r>
              <a:rPr lang="en-US" sz="1400" dirty="0" smtClean="0"/>
              <a:t> [</a:t>
            </a:r>
            <a:r>
              <a:rPr lang="ru-RU" sz="1400" dirty="0" smtClean="0"/>
              <a:t>Электронный ресурс</a:t>
            </a:r>
            <a:r>
              <a:rPr lang="en-US" sz="1400" dirty="0" smtClean="0"/>
              <a:t>]</a:t>
            </a:r>
            <a:r>
              <a:rPr lang="ru-RU" sz="1400" dirty="0" smtClean="0"/>
              <a:t>: Методические рекомендации / Сост.  Т.И. </a:t>
            </a:r>
            <a:r>
              <a:rPr lang="ru-RU" sz="1400" dirty="0" err="1" smtClean="0"/>
              <a:t>Варова</a:t>
            </a:r>
            <a:r>
              <a:rPr lang="ru-RU" sz="1400" dirty="0" smtClean="0"/>
              <a:t>. – Кемерово, 2012.  - </a:t>
            </a:r>
            <a:r>
              <a:rPr lang="en-US" sz="1400" dirty="0" smtClean="0">
                <a:latin typeface="Cambria" pitchFamily="18" charset="0"/>
              </a:rPr>
              <a:t>www. Ipk.kuz-edu.ru </a:t>
            </a:r>
            <a:endParaRPr lang="ru-RU" sz="1400" dirty="0" smtClean="0">
              <a:latin typeface="Cambria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Примерная основная образовательная программа основного общего образования </a:t>
            </a:r>
            <a:r>
              <a:rPr lang="en-US" sz="1400" dirty="0" smtClean="0"/>
              <a:t>[</a:t>
            </a:r>
            <a:r>
              <a:rPr lang="ru-RU" sz="1400" dirty="0" smtClean="0"/>
              <a:t>Электронный ресурс</a:t>
            </a:r>
            <a:r>
              <a:rPr lang="en-US" sz="1400" dirty="0" smtClean="0"/>
              <a:t>]</a:t>
            </a:r>
            <a:r>
              <a:rPr lang="ru-RU" sz="1400" dirty="0" smtClean="0"/>
              <a:t> URL:   </a:t>
            </a:r>
            <a:r>
              <a:rPr lang="en-US" sz="1400" dirty="0" smtClean="0">
                <a:hlinkClick r:id="rId3"/>
              </a:rPr>
              <a:t>http://fgosreestr.ru/</a:t>
            </a:r>
            <a:r>
              <a:rPr lang="ru-RU" sz="1400" dirty="0" smtClean="0"/>
              <a:t> (дата обращения: 29.11. 2015)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400" dirty="0" smtClean="0"/>
              <a:t>Технология составления рабочих программ</a:t>
            </a:r>
            <a:r>
              <a:rPr lang="en-US" sz="1400" dirty="0" smtClean="0"/>
              <a:t> [</a:t>
            </a:r>
            <a:r>
              <a:rPr lang="ru-RU" sz="1400" dirty="0" smtClean="0"/>
              <a:t>Электронный ресурс</a:t>
            </a:r>
            <a:r>
              <a:rPr lang="en-US" sz="1400" dirty="0" smtClean="0"/>
              <a:t>]</a:t>
            </a:r>
            <a:r>
              <a:rPr lang="ru-RU" sz="1400" dirty="0" smtClean="0"/>
              <a:t>: Методические рекомендации / Сост.  Корнилова. – Кемерово, 2007.  - С. 6-11.</a:t>
            </a:r>
          </a:p>
          <a:p>
            <a:pPr algn="just"/>
            <a:endParaRPr lang="ru-RU" sz="2000" cap="small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78810" y="33881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СПИСОК   ЛИТЕРАТУРЫ</a:t>
            </a:r>
            <a:endParaRPr lang="ru-RU" b="1" dirty="0"/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16416" y="6597352"/>
            <a:ext cx="432048" cy="2606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45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dirty="0" smtClean="0"/>
              <a:t>Сегодня каждая образовательная организация, осуществляющая образовательную деятельность, стоит перед необходимостью разработки программ внеурочной деятельности, содержащих инновационные формы, и определения необходимых ресурсов для их реализации. </a:t>
            </a:r>
          </a:p>
          <a:p>
            <a:pPr indent="531813" algn="just"/>
            <a:r>
              <a:rPr lang="ru-RU" dirty="0" smtClean="0"/>
              <a:t>Рабочая программа разрабатывается учителем и </a:t>
            </a:r>
            <a:r>
              <a:rPr lang="ru-RU" dirty="0"/>
              <a:t>отражает особенности </a:t>
            </a:r>
            <a:r>
              <a:rPr lang="ru-RU" dirty="0" smtClean="0"/>
              <a:t> направления внеурочной деятельности, специфику региона, конкретной образовательной организации.</a:t>
            </a:r>
            <a:endParaRPr lang="ru-RU" dirty="0"/>
          </a:p>
          <a:p>
            <a:pPr indent="531813" algn="just"/>
            <a:r>
              <a:rPr lang="ru-RU" dirty="0"/>
              <a:t>Этот документ </a:t>
            </a:r>
            <a:r>
              <a:rPr lang="ru-RU" b="1" dirty="0"/>
              <a:t>– </a:t>
            </a:r>
            <a:r>
              <a:rPr lang="ru-RU" dirty="0" smtClean="0"/>
              <a:t>индивидуальный инструмент, </a:t>
            </a:r>
            <a:r>
              <a:rPr lang="ru-RU" dirty="0"/>
              <a:t>с помощью </a:t>
            </a:r>
            <a:r>
              <a:rPr lang="ru-RU" dirty="0" smtClean="0"/>
              <a:t>которого  учитель </a:t>
            </a:r>
            <a:r>
              <a:rPr lang="ru-RU" dirty="0"/>
              <a:t>определяет </a:t>
            </a:r>
            <a:r>
              <a:rPr lang="ru-RU" dirty="0" smtClean="0"/>
              <a:t>оптимальные </a:t>
            </a:r>
            <a:r>
              <a:rPr lang="ru-RU" dirty="0"/>
              <a:t>и наиболее </a:t>
            </a:r>
            <a:r>
              <a:rPr lang="ru-RU" dirty="0" smtClean="0"/>
              <a:t>эффективные </a:t>
            </a:r>
            <a:r>
              <a:rPr lang="ru-RU" dirty="0"/>
              <a:t>для данного </a:t>
            </a:r>
            <a:r>
              <a:rPr lang="ru-RU" dirty="0" smtClean="0"/>
              <a:t>класса  содержание</a:t>
            </a:r>
            <a:r>
              <a:rPr lang="ru-RU" dirty="0"/>
              <a:t>, формы, </a:t>
            </a:r>
            <a:r>
              <a:rPr lang="ru-RU" dirty="0" smtClean="0"/>
              <a:t>методы </a:t>
            </a:r>
            <a:r>
              <a:rPr lang="ru-RU" dirty="0"/>
              <a:t>и приемы </a:t>
            </a:r>
            <a:r>
              <a:rPr lang="ru-RU" dirty="0" smtClean="0"/>
              <a:t>организации образовательной деятельности в </a:t>
            </a:r>
            <a:r>
              <a:rPr lang="ru-RU" dirty="0"/>
              <a:t>соответствии с целью </a:t>
            </a:r>
            <a:r>
              <a:rPr lang="ru-RU" dirty="0" smtClean="0"/>
              <a:t>получения </a:t>
            </a:r>
            <a:r>
              <a:rPr lang="ru-RU" dirty="0"/>
              <a:t>результата, </a:t>
            </a:r>
            <a:r>
              <a:rPr lang="ru-RU" dirty="0" smtClean="0"/>
              <a:t>определенного ФГОС основного  общего образования.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3548" y="184666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ВВЕДЕНИЕ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4429132"/>
            <a:ext cx="36433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Условные обозначения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с вырезом 5">
            <a:hlinkClick r:id="rId2" action="ppaction://hlinksldjump"/>
          </p:cNvPr>
          <p:cNvSpPr/>
          <p:nvPr/>
        </p:nvSpPr>
        <p:spPr>
          <a:xfrm>
            <a:off x="899592" y="5229200"/>
            <a:ext cx="549780" cy="428628"/>
          </a:xfrm>
          <a:prstGeom prst="notchedRightArrow">
            <a:avLst>
              <a:gd name="adj1" fmla="val 50000"/>
              <a:gd name="adj2" fmla="val 5831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79712" y="522920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Переход по гиперссылке к  слайдам  презентации  и тестовым документам</a:t>
            </a:r>
            <a:endParaRPr lang="ru-RU" dirty="0"/>
          </a:p>
        </p:txBody>
      </p:sp>
      <p:sp>
        <p:nvSpPr>
          <p:cNvPr id="15" name="Блок-схема: решение 14"/>
          <p:cNvSpPr/>
          <p:nvPr/>
        </p:nvSpPr>
        <p:spPr>
          <a:xfrm>
            <a:off x="857224" y="6215082"/>
            <a:ext cx="642942" cy="357190"/>
          </a:xfrm>
          <a:prstGeom prst="flowChartDecisi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71670" y="621508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Переход к маркерам</a:t>
            </a:r>
            <a:endParaRPr lang="ru-RU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316416" y="6453336"/>
            <a:ext cx="432048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6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</p:nvPr>
        </p:nvGraphicFramePr>
        <p:xfrm>
          <a:off x="642910" y="1500174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3548" y="184666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ТИПЫ ПРОГРАММ КУРСОВ  ВНЕУРОЧНОЙ ДЕЯТЕЛЬНОСТИ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107154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начала определитесь с типом программы внеурочной деятельности</a:t>
            </a:r>
            <a:endParaRPr lang="ru-RU" dirty="0"/>
          </a:p>
        </p:txBody>
      </p:sp>
      <p:sp>
        <p:nvSpPr>
          <p:cNvPr id="10" name="Управляющая кнопка: далее 9">
            <a:hlinkClick r:id="rId8" action="ppaction://hlinksldjump" highlightClick="1"/>
          </p:cNvPr>
          <p:cNvSpPr/>
          <p:nvPr/>
        </p:nvSpPr>
        <p:spPr>
          <a:xfrm>
            <a:off x="8604448" y="6525344"/>
            <a:ext cx="360040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4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5125" algn="just"/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78810" y="184666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ТИПЫ ПРОГРАММ ВНЕУРОЧНОЙ ДЕЯТЕЛЬНОСТИ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8844" y="1196752"/>
            <a:ext cx="8712968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/>
              <a:t>п</a:t>
            </a:r>
            <a:r>
              <a:rPr lang="ru-RU" sz="1700" dirty="0" smtClean="0"/>
              <a:t>редполагают  </a:t>
            </a:r>
            <a:r>
              <a:rPr lang="ru-RU" sz="1700" dirty="0"/>
              <a:t>последовательный переход от воспитательных результатов первого уровня к результатам третьего уровня в различных видах внеурочной деятельности. Эти программы могут быть сквозные, когда педагоги начинают работать по ним с детьми с </a:t>
            </a:r>
            <a:r>
              <a:rPr lang="ru-RU" sz="1700" dirty="0" smtClean="0"/>
              <a:t>пятого по девятый класс</a:t>
            </a:r>
            <a:r>
              <a:rPr lang="ru-RU" sz="1700" dirty="0"/>
              <a:t>, акцентируя внимание на планируемые результаты, в соответствии с которыми изменяется и содержание программы</a:t>
            </a:r>
            <a:r>
              <a:rPr lang="ru-RU" sz="1700" dirty="0" smtClean="0"/>
              <a:t>.</a:t>
            </a:r>
          </a:p>
          <a:p>
            <a:pPr algn="just"/>
            <a:r>
              <a:rPr lang="ru-RU" sz="1700" dirty="0" smtClean="0"/>
              <a:t>Комплексные программы могут быть двух вариантов:</a:t>
            </a:r>
          </a:p>
          <a:p>
            <a:pPr algn="just"/>
            <a:r>
              <a:rPr lang="ru-RU" sz="1700" dirty="0" smtClean="0"/>
              <a:t>«А» - когда все содержание деятельности по программе предполагает работу части (группы) педагогического коллектива по одному направлению, например, общекультурному, и тогда каждый педагог разрабатывает один - два модуля («Батик», «Вышивка шелковыми лентами», фольклорный кружок, театральная студия и др.).</a:t>
            </a:r>
          </a:p>
          <a:p>
            <a:pPr algn="just"/>
            <a:r>
              <a:rPr lang="ru-RU" sz="1700" dirty="0" smtClean="0"/>
              <a:t>«</a:t>
            </a:r>
            <a:r>
              <a:rPr lang="ru-RU" sz="1700" dirty="0"/>
              <a:t>Б» - когда все содержание деятельности по программе предполагает работу части (группы) педагогического коллектива по нескольким направлениям, например, спортивно-оздоровительному, </a:t>
            </a:r>
            <a:r>
              <a:rPr lang="ru-RU" sz="1700" dirty="0" smtClean="0"/>
              <a:t>общекультурному, </a:t>
            </a:r>
            <a:r>
              <a:rPr lang="ru-RU" sz="1700" dirty="0" err="1" smtClean="0"/>
              <a:t>общеинтеллектуальному</a:t>
            </a:r>
            <a:r>
              <a:rPr lang="ru-RU" sz="1700" dirty="0" smtClean="0"/>
              <a:t>, социальному.</a:t>
            </a:r>
          </a:p>
          <a:p>
            <a:pPr algn="just"/>
            <a:r>
              <a:rPr lang="ru-RU" sz="1700" dirty="0" smtClean="0"/>
              <a:t>При </a:t>
            </a:r>
            <a:r>
              <a:rPr lang="ru-RU" sz="1700" dirty="0"/>
              <a:t>разработке комплексных программ необходимо учитывать, что к ним пишется одна пояснительная записка, в которой отражается вся специфика работы по всем модулям программы, все остальные разделы программы пишутся каждым педагогом, согласно содержанию работы в рамках своего модуля.</a:t>
            </a:r>
          </a:p>
          <a:p>
            <a:pPr algn="just"/>
            <a:r>
              <a:rPr lang="ru-RU" sz="1700" dirty="0"/>
              <a:t/>
            </a:r>
            <a:br>
              <a:rPr lang="ru-RU" sz="1700" dirty="0"/>
            </a:br>
            <a:r>
              <a:rPr lang="ru-RU" sz="1700" dirty="0"/>
              <a:t/>
            </a:r>
            <a:br>
              <a:rPr lang="ru-RU" sz="1700" dirty="0"/>
            </a:br>
            <a:endParaRPr lang="ru-RU" sz="1700" dirty="0"/>
          </a:p>
        </p:txBody>
      </p:sp>
      <p:sp>
        <p:nvSpPr>
          <p:cNvPr id="5" name="TextBox 4"/>
          <p:cNvSpPr txBox="1"/>
          <p:nvPr/>
        </p:nvSpPr>
        <p:spPr>
          <a:xfrm>
            <a:off x="1815315" y="662155"/>
            <a:ext cx="586389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Комплексные программы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388424" y="6381328"/>
            <a:ext cx="288032" cy="332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163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4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5125" algn="just"/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78810" y="184666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ТИПЫ ПРОГРАММ ВНЕУРОЧНОЙ ДЕЯТЕЛЬНОСТИ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7133" y="1196751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Тематические программы направлены </a:t>
            </a:r>
            <a:r>
              <a:rPr lang="ru-RU" dirty="0"/>
              <a:t>на получение воспитательных результатов в определённом проблемном поле и использующие при этом возможности различных видов внеурочной деятельности (например, </a:t>
            </a:r>
            <a:r>
              <a:rPr lang="ru-RU" dirty="0" smtClean="0"/>
              <a:t>программа </a:t>
            </a:r>
            <a:r>
              <a:rPr lang="ru-RU" dirty="0"/>
              <a:t>патриотического воспитания, </a:t>
            </a:r>
            <a:r>
              <a:rPr lang="ru-RU" dirty="0" smtClean="0"/>
              <a:t>программа </a:t>
            </a:r>
            <a:r>
              <a:rPr lang="ru-RU" dirty="0"/>
              <a:t>воспитания толерантности и т. п</a:t>
            </a:r>
            <a:r>
              <a:rPr lang="ru-RU" dirty="0" smtClean="0"/>
              <a:t>.)</a:t>
            </a:r>
          </a:p>
          <a:p>
            <a:pPr algn="just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15315" y="662155"/>
            <a:ext cx="586389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Тематические программы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4550" y="3068960"/>
            <a:ext cx="678800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Программы, </a:t>
            </a:r>
            <a:r>
              <a:rPr lang="ru-RU" b="1" i="1" dirty="0">
                <a:solidFill>
                  <a:schemeClr val="tx1"/>
                </a:solidFill>
              </a:rPr>
              <a:t>ориентированные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на </a:t>
            </a:r>
            <a:r>
              <a:rPr lang="ru-RU" b="1" i="1" dirty="0">
                <a:solidFill>
                  <a:schemeClr val="tx1"/>
                </a:solidFill>
              </a:rPr>
              <a:t>достижение результатов определённого уровня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7133" y="3751774"/>
            <a:ext cx="871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Программы</a:t>
            </a:r>
            <a:r>
              <a:rPr lang="ru-RU" dirty="0"/>
              <a:t>, </a:t>
            </a:r>
            <a:r>
              <a:rPr lang="ru-RU" dirty="0" smtClean="0"/>
              <a:t>ориентированные на достижение результатов определенного уровня (первого, второго или третьего) :</a:t>
            </a:r>
          </a:p>
          <a:p>
            <a:pPr algn="just"/>
            <a:r>
              <a:rPr lang="ru-RU" dirty="0" smtClean="0"/>
              <a:t>-  программа</a:t>
            </a:r>
            <a:r>
              <a:rPr lang="ru-RU" dirty="0"/>
              <a:t>, ориентированная на приобретение школьником социальных знаний в различных видах деятельности;</a:t>
            </a:r>
          </a:p>
          <a:p>
            <a:pPr algn="just"/>
            <a:r>
              <a:rPr lang="ru-RU" dirty="0" smtClean="0"/>
              <a:t>-     программа</a:t>
            </a:r>
            <a:r>
              <a:rPr lang="ru-RU" dirty="0"/>
              <a:t>, формирующая ценностное отношение к социальной реальности;</a:t>
            </a:r>
          </a:p>
          <a:p>
            <a:pPr algn="just"/>
            <a:r>
              <a:rPr lang="ru-RU" dirty="0"/>
              <a:t>- </a:t>
            </a:r>
            <a:r>
              <a:rPr lang="ru-RU" dirty="0" smtClean="0"/>
              <a:t>   программа</a:t>
            </a:r>
            <a:r>
              <a:rPr lang="ru-RU" dirty="0"/>
              <a:t>, дающая ученику опыт самостоятельного общественного действия.</a:t>
            </a:r>
          </a:p>
          <a:p>
            <a:pPr algn="just"/>
            <a:endParaRPr lang="ru-RU" dirty="0"/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8388424" y="6381328"/>
            <a:ext cx="288032" cy="332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184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548680"/>
            <a:ext cx="8564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b="1" i="1" dirty="0" smtClean="0"/>
          </a:p>
          <a:p>
            <a:pPr algn="just"/>
            <a:endParaRPr lang="ru-RU" b="1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5720" y="214290"/>
            <a:ext cx="860305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СТРУКТУРА  ПРОГРАММЫ  КУРСОВ  ВНЕУРОЧНОЙ ДЕЯТЕЛЬНОСТИ   </a:t>
            </a:r>
          </a:p>
          <a:p>
            <a:pPr algn="ctr"/>
            <a:r>
              <a:rPr lang="ru-RU" b="1" dirty="0" smtClean="0"/>
              <a:t>ОСНОВНОГО ОБЩЕГО ОБРАЗОВАНИЯ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50004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1000108"/>
            <a:ext cx="69505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Программы внеурочной деятельности, реализуемые в  классах, перешедших на федеральный государственный образовательный стандарт (ФГОС) основного  общего образования, включают в себя следующие элементы:</a:t>
            </a:r>
          </a:p>
          <a:p>
            <a:pPr lvl="2" indent="-382588" algn="just">
              <a:buFont typeface="Arial" pitchFamily="34" charset="0"/>
              <a:buChar char="•"/>
            </a:pPr>
            <a:r>
              <a:rPr lang="ru-RU" sz="2000" dirty="0" smtClean="0">
                <a:hlinkClick r:id="rId2" action="ppaction://hlinksldjump"/>
              </a:rPr>
              <a:t>Титульный лист</a:t>
            </a:r>
            <a:r>
              <a:rPr lang="ru-RU" sz="2000" dirty="0" smtClean="0"/>
              <a:t>;</a:t>
            </a:r>
          </a:p>
          <a:p>
            <a:pPr lvl="2" indent="-382588" algn="just">
              <a:buFont typeface="Arial" pitchFamily="34" charset="0"/>
              <a:buChar char="•"/>
            </a:pPr>
            <a:r>
              <a:rPr lang="ru-RU" sz="2000" dirty="0" smtClean="0">
                <a:hlinkClick r:id="rId3" action="ppaction://hlinksldjump"/>
              </a:rPr>
              <a:t>Пояснительная записка </a:t>
            </a:r>
            <a:r>
              <a:rPr lang="ru-RU" sz="2000" dirty="0" smtClean="0"/>
              <a:t>(в которой конкретизируются цели образования с учетом специфики курса внеурочной деятельности);</a:t>
            </a:r>
          </a:p>
          <a:p>
            <a:pPr lvl="2" indent="-382588" algn="just">
              <a:buFont typeface="Arial" pitchFamily="34" charset="0"/>
              <a:buChar char="•"/>
            </a:pPr>
            <a:r>
              <a:rPr lang="ru-RU" sz="2000" dirty="0" smtClean="0">
                <a:hlinkClick r:id="rId4" action="ppaction://hlinkfile"/>
              </a:rPr>
              <a:t>Личностные и </a:t>
            </a:r>
            <a:r>
              <a:rPr lang="ru-RU" sz="2000" dirty="0" err="1" smtClean="0">
                <a:hlinkClick r:id="rId4" action="ppaction://hlinkfile"/>
              </a:rPr>
              <a:t>метапредметные</a:t>
            </a:r>
            <a:r>
              <a:rPr lang="ru-RU" sz="2000" dirty="0" smtClean="0">
                <a:hlinkClick r:id="rId4" action="ppaction://hlinkfile"/>
              </a:rPr>
              <a:t>  результаты освоения курса внеурочной деятельности</a:t>
            </a:r>
            <a:r>
              <a:rPr lang="ru-RU" sz="2000" dirty="0" smtClean="0"/>
              <a:t>;</a:t>
            </a:r>
          </a:p>
          <a:p>
            <a:pPr lvl="2" indent="-382588" algn="just">
              <a:buFont typeface="Arial" pitchFamily="34" charset="0"/>
              <a:buChar char="•"/>
            </a:pPr>
            <a:r>
              <a:rPr lang="ru-RU" sz="2000" dirty="0" smtClean="0">
                <a:hlinkClick r:id="rId5" action="ppaction://hlinksldjump"/>
              </a:rPr>
              <a:t>Содержание курса внеурочной деятельности</a:t>
            </a:r>
            <a:r>
              <a:rPr lang="ru-RU" sz="2000" dirty="0" smtClean="0"/>
              <a:t>;</a:t>
            </a:r>
          </a:p>
          <a:p>
            <a:pPr lvl="2" indent="-382588" algn="just">
              <a:buFont typeface="Arial" pitchFamily="34" charset="0"/>
              <a:buChar char="•"/>
            </a:pPr>
            <a:r>
              <a:rPr lang="ru-RU" sz="2000" dirty="0" smtClean="0">
                <a:hlinkClick r:id="rId6" action="ppaction://hlinksldjump"/>
              </a:rPr>
              <a:t>Тематическое планирование с определением основных видов внеурочной деятельности учащихся;</a:t>
            </a:r>
            <a:endParaRPr lang="ru-RU" sz="2000" dirty="0" smtClean="0"/>
          </a:p>
          <a:p>
            <a:pPr lvl="2" indent="-382588" algn="just">
              <a:buFont typeface="Arial" pitchFamily="34" charset="0"/>
              <a:buChar char="•"/>
            </a:pPr>
            <a:r>
              <a:rPr lang="ru-RU" sz="2000" dirty="0" smtClean="0">
                <a:hlinkClick r:id="rId7" action="ppaction://hlinksldjump"/>
              </a:rPr>
              <a:t>Описание учебно-методического и материально-технического обеспечения курса внеурочной деятельности</a:t>
            </a:r>
            <a:r>
              <a:rPr lang="ru-RU" sz="2000" dirty="0" smtClean="0"/>
              <a:t>.</a:t>
            </a:r>
          </a:p>
          <a:p>
            <a:pPr lvl="2" indent="-382588" algn="just">
              <a:buFont typeface="Arial" pitchFamily="34" charset="0"/>
              <a:buChar char="•"/>
            </a:pPr>
            <a:endParaRPr lang="ru-RU" sz="20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2564904"/>
            <a:ext cx="2160240" cy="2897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Управляющая кнопка: далее 6">
            <a:hlinkClick r:id="rId9" action="ppaction://hlinksldjump" highlightClick="1"/>
          </p:cNvPr>
          <p:cNvSpPr/>
          <p:nvPr/>
        </p:nvSpPr>
        <p:spPr>
          <a:xfrm>
            <a:off x="8532440" y="6453336"/>
            <a:ext cx="432048" cy="404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9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8810" y="203077"/>
            <a:ext cx="81369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СТРУКТУРНЫЕ ЭЛЕМЕНТЫ  ТИТУЛЬНОГО ЛИСТА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24810" y="1052969"/>
            <a:ext cx="42484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/>
              <a:t>название </a:t>
            </a:r>
            <a:r>
              <a:rPr lang="ru-RU" dirty="0" smtClean="0"/>
              <a:t>образовательной организации;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/>
              <a:t>г</a:t>
            </a:r>
            <a:r>
              <a:rPr lang="ru-RU" dirty="0" smtClean="0"/>
              <a:t>де, когда и кем утверждена программа;</a:t>
            </a:r>
            <a:endParaRPr lang="ru-RU" dirty="0"/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/>
              <a:t>название </a:t>
            </a:r>
            <a:r>
              <a:rPr lang="ru-RU" dirty="0" smtClean="0"/>
              <a:t>курса внеурочной деятельности;</a:t>
            </a:r>
            <a:endParaRPr lang="ru-RU" dirty="0"/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 smtClean="0"/>
              <a:t>указание класса, на </a:t>
            </a:r>
            <a:r>
              <a:rPr lang="ru-RU" dirty="0"/>
              <a:t>которой изучается программа</a:t>
            </a:r>
            <a:r>
              <a:rPr lang="ru-RU" dirty="0" smtClean="0"/>
              <a:t>;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 smtClean="0"/>
              <a:t>направление внеурочной деятельности;</a:t>
            </a:r>
            <a:endParaRPr lang="ru-RU" dirty="0"/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/>
              <a:t>Ф.И.О</a:t>
            </a:r>
            <a:r>
              <a:rPr lang="ru-RU" dirty="0" smtClean="0"/>
              <a:t>., должность  </a:t>
            </a:r>
            <a:r>
              <a:rPr lang="ru-RU" dirty="0"/>
              <a:t>разработчика программы;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 smtClean="0"/>
              <a:t>название </a:t>
            </a:r>
            <a:r>
              <a:rPr lang="ru-RU" dirty="0"/>
              <a:t>города, в котором разработана программа;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dirty="0"/>
              <a:t>год </a:t>
            </a:r>
            <a:r>
              <a:rPr lang="ru-RU" dirty="0" smtClean="0"/>
              <a:t>разработки  </a:t>
            </a:r>
            <a:r>
              <a:rPr lang="ru-RU" dirty="0"/>
              <a:t>программы.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7379" t="17438" r="51278" b="11688"/>
          <a:stretch>
            <a:fillRect/>
          </a:stretch>
        </p:blipFill>
        <p:spPr bwMode="auto">
          <a:xfrm>
            <a:off x="323528" y="692696"/>
            <a:ext cx="4320480" cy="5925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60432" y="6525344"/>
            <a:ext cx="288032" cy="21602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30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2283</TotalTime>
  <Words>3181</Words>
  <Application>Microsoft Office PowerPoint</Application>
  <PresentationFormat>Экран (4:3)</PresentationFormat>
  <Paragraphs>336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Елена</cp:lastModifiedBy>
  <cp:revision>237</cp:revision>
  <dcterms:created xsi:type="dcterms:W3CDTF">2011-03-25T15:36:03Z</dcterms:created>
  <dcterms:modified xsi:type="dcterms:W3CDTF">2015-12-28T15:35:15Z</dcterms:modified>
</cp:coreProperties>
</file>