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sldIdLst>
    <p:sldId id="256" r:id="rId2"/>
    <p:sldId id="287" r:id="rId3"/>
    <p:sldId id="335" r:id="rId4"/>
    <p:sldId id="336" r:id="rId5"/>
    <p:sldId id="337" r:id="rId6"/>
    <p:sldId id="338" r:id="rId7"/>
    <p:sldId id="339" r:id="rId8"/>
    <p:sldId id="340" r:id="rId9"/>
    <p:sldId id="345" r:id="rId10"/>
    <p:sldId id="341" r:id="rId11"/>
    <p:sldId id="342" r:id="rId12"/>
    <p:sldId id="346" r:id="rId13"/>
    <p:sldId id="347" r:id="rId14"/>
    <p:sldId id="348" r:id="rId15"/>
    <p:sldId id="351" r:id="rId16"/>
    <p:sldId id="352" r:id="rId17"/>
    <p:sldId id="353" r:id="rId18"/>
    <p:sldId id="354" r:id="rId19"/>
    <p:sldId id="355" r:id="rId20"/>
    <p:sldId id="356" r:id="rId21"/>
    <p:sldId id="365" r:id="rId22"/>
    <p:sldId id="357" r:id="rId23"/>
    <p:sldId id="358" r:id="rId24"/>
    <p:sldId id="359" r:id="rId25"/>
    <p:sldId id="360" r:id="rId26"/>
    <p:sldId id="361" r:id="rId27"/>
    <p:sldId id="362" r:id="rId28"/>
    <p:sldId id="363" r:id="rId29"/>
    <p:sldId id="36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BA257-D0A2-41BD-9943-97EEF8D1752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F66ED-443C-4A2A-9614-834CDF0B03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073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B7C02D-F030-40EE-9270-2A896377BDE4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A2F9C5-00E4-4087-ABFC-6C6D9CBFADD4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3F7D-2188-4449-B9D6-3C808C8C7B53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402546-7215-424D-B8D5-22EDAB7D3358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3F1067-9712-4CC1-87A0-6FE9F49ECB93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F8AC13-07FB-4476-BDD7-3524F3B72CD8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4DA08E-51D3-45CA-9EC7-255EE88F98BD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6D5BA-EE0A-4B9C-B990-D1424BE61C0C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00073-DDCA-4F34-929C-4B84F25F529D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9808891-B5FF-4C4B-897F-80E7E3108047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0E3EE5-3026-468D-BC99-D0D22235F2FB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7F4CAA9-8401-4239-8846-A914F4590E51}" type="datetime1">
              <a:rPr lang="ru-RU" smtClean="0"/>
              <a:pPr/>
              <a:t>15.06.2016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429684" cy="1829761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effectLst/>
              </a:rPr>
              <a:t>Примерная модель инклюзивного образования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572008"/>
            <a:ext cx="5004048" cy="207349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solidFill>
                  <a:srgbClr val="002060"/>
                </a:solidFill>
              </a:rPr>
              <a:t>Подготовила: </a:t>
            </a:r>
            <a:r>
              <a:rPr lang="ru-RU" sz="1800" b="1" dirty="0" err="1" smtClean="0">
                <a:solidFill>
                  <a:srgbClr val="002060"/>
                </a:solidFill>
              </a:rPr>
              <a:t>Загляда</a:t>
            </a:r>
            <a:r>
              <a:rPr lang="ru-RU" sz="1800" b="1" dirty="0" smtClean="0">
                <a:solidFill>
                  <a:srgbClr val="002060"/>
                </a:solidFill>
              </a:rPr>
              <a:t> Людмила Ивановна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/>
            <a:r>
              <a:rPr lang="ru-RU" sz="1800" b="1" dirty="0" smtClean="0">
                <a:solidFill>
                  <a:srgbClr val="002060"/>
                </a:solidFill>
              </a:rPr>
              <a:t>доцент кафедры психологического и социально-педагогического сопровождения, общего и специального (коррекционного) образования </a:t>
            </a:r>
            <a:r>
              <a:rPr lang="ru-RU" sz="1800" b="1" dirty="0" err="1" smtClean="0">
                <a:solidFill>
                  <a:srgbClr val="002060"/>
                </a:solidFill>
              </a:rPr>
              <a:t>КРИПКиПРО</a:t>
            </a:r>
            <a:endParaRPr lang="ru-RU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effectLst/>
              </a:rPr>
              <a:t>Учебники для спецшкол</a:t>
            </a:r>
            <a:endParaRPr lang="ru-RU" sz="28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10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843801"/>
            <a:ext cx="844469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ru-RU" dirty="0" smtClean="0"/>
              <a:t>	</a:t>
            </a:r>
            <a:r>
              <a:rPr lang="ru-RU" b="1" i="1" u="sng" dirty="0" smtClean="0">
                <a:solidFill>
                  <a:schemeClr val="accent2"/>
                </a:solidFill>
              </a:rPr>
              <a:t>В </a:t>
            </a:r>
            <a:r>
              <a:rPr lang="ru-RU" b="1" i="1" u="sng" dirty="0">
                <a:solidFill>
                  <a:schemeClr val="accent2"/>
                </a:solidFill>
              </a:rPr>
              <a:t>учебниках, используемых в специальных школах, должны присутствовать:</a:t>
            </a:r>
          </a:p>
          <a:p>
            <a:pPr lvl="0" algn="just">
              <a:lnSpc>
                <a:spcPct val="125000"/>
              </a:lnSpc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2060"/>
                </a:solidFill>
              </a:rPr>
              <a:t>пропедевтические </a:t>
            </a:r>
            <a:r>
              <a:rPr lang="ru-RU" b="1" dirty="0">
                <a:solidFill>
                  <a:srgbClr val="002060"/>
                </a:solidFill>
              </a:rPr>
              <a:t>или дополнительные разделы, фрагменты содержания, предназначенные для заполнения пробелов в знаниях об окружающем мире в соответствии с характером нарушения развития;</a:t>
            </a:r>
          </a:p>
          <a:p>
            <a:pPr lvl="0" algn="just">
              <a:lnSpc>
                <a:spcPct val="125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	средства </a:t>
            </a:r>
            <a:r>
              <a:rPr lang="ru-RU" b="1" dirty="0">
                <a:solidFill>
                  <a:srgbClr val="002060"/>
                </a:solidFill>
              </a:rPr>
              <a:t>актуализации знаний и личного опыта;</a:t>
            </a:r>
          </a:p>
          <a:p>
            <a:pPr lvl="0" algn="just">
              <a:lnSpc>
                <a:spcPct val="125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	средства </a:t>
            </a:r>
            <a:r>
              <a:rPr lang="ru-RU" b="1" dirty="0">
                <a:solidFill>
                  <a:srgbClr val="002060"/>
                </a:solidFill>
              </a:rPr>
              <a:t>активизации познавательной деятельности и мотивации учения;</a:t>
            </a:r>
          </a:p>
          <a:p>
            <a:pPr lvl="0" algn="just">
              <a:lnSpc>
                <a:spcPct val="125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	средства</a:t>
            </a:r>
            <a:r>
              <a:rPr lang="ru-RU" b="1" dirty="0">
                <a:solidFill>
                  <a:srgbClr val="002060"/>
                </a:solidFill>
              </a:rPr>
              <a:t>, направленные на развитие речи и мышления ребенка в соответствии с особенностями недостатков развития;</a:t>
            </a:r>
          </a:p>
          <a:p>
            <a:pPr lvl="0" algn="just">
              <a:lnSpc>
                <a:spcPct val="125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	средства </a:t>
            </a:r>
            <a:r>
              <a:rPr lang="ru-RU" b="1" dirty="0">
                <a:solidFill>
                  <a:srgbClr val="002060"/>
                </a:solidFill>
              </a:rPr>
              <a:t>для коррекции и активизации сенсомоторного развития;</a:t>
            </a:r>
          </a:p>
          <a:p>
            <a:pPr lvl="0" algn="just">
              <a:lnSpc>
                <a:spcPct val="125000"/>
              </a:lnSpc>
            </a:pPr>
            <a:r>
              <a:rPr lang="ru-RU" b="1" dirty="0">
                <a:solidFill>
                  <a:srgbClr val="002060"/>
                </a:solidFill>
              </a:rPr>
              <a:t>задания, упражнения для развития навыков предметно-практической деятельности;</a:t>
            </a:r>
          </a:p>
          <a:p>
            <a:pPr lvl="0" algn="just">
              <a:lnSpc>
                <a:spcPct val="125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	упражнения</a:t>
            </a:r>
            <a:r>
              <a:rPr lang="ru-RU" b="1" dirty="0">
                <a:solidFill>
                  <a:srgbClr val="002060"/>
                </a:solidFill>
              </a:rPr>
              <a:t>, направленные на формирование и развитие компенсаторных механизмов средствами данного учебного предмета у детей с теми или иными отклонениями в развитии.</a:t>
            </a:r>
          </a:p>
        </p:txBody>
      </p:sp>
    </p:spTree>
    <p:extLst>
      <p:ext uri="{BB962C8B-B14F-4D97-AF65-F5344CB8AC3E}">
        <p14:creationId xmlns="" xmlns:p14="http://schemas.microsoft.com/office/powerpoint/2010/main" val="217449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640960" cy="58259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  <a:effectLst/>
              </a:rPr>
              <a:t>Нормативно-правовое обеспечение</a:t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> инклюзивного образования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6265" y="1412776"/>
            <a:ext cx="8696215" cy="4834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2060"/>
                </a:solidFill>
              </a:rPr>
              <a:t>Конституция </a:t>
            </a:r>
            <a:r>
              <a:rPr lang="ru-RU" b="1" dirty="0">
                <a:solidFill>
                  <a:srgbClr val="002060"/>
                </a:solidFill>
              </a:rPr>
              <a:t>Российской Федерации (извлечение).</a:t>
            </a:r>
          </a:p>
          <a:p>
            <a:pPr algn="just">
              <a:lnSpc>
                <a:spcPct val="130000"/>
              </a:lnSpc>
            </a:pPr>
            <a:r>
              <a:rPr lang="ru-RU" b="1" i="1" dirty="0" smtClean="0">
                <a:solidFill>
                  <a:srgbClr val="002060"/>
                </a:solidFill>
              </a:rPr>
              <a:t>	Статья </a:t>
            </a:r>
            <a:r>
              <a:rPr lang="ru-RU" b="1" i="1" dirty="0">
                <a:solidFill>
                  <a:srgbClr val="002060"/>
                </a:solidFill>
              </a:rPr>
              <a:t>43. Основное общее образование обязательно.</a:t>
            </a:r>
            <a:r>
              <a:rPr lang="ru-RU" b="1" dirty="0">
                <a:solidFill>
                  <a:srgbClr val="002060"/>
                </a:solidFill>
              </a:rPr>
              <a:t> Родители или лица, их заменяющие, обеспечивают получение детьми основного общего образования. Российская Федерация устанавливает федеральные государственные образовательные стандарты, поддерживает различные формы образования и самообразования. </a:t>
            </a:r>
          </a:p>
          <a:p>
            <a:pPr algn="just">
              <a:lnSpc>
                <a:spcPct val="130000"/>
              </a:lnSpc>
            </a:pPr>
            <a:r>
              <a:rPr lang="ru-RU" b="1" dirty="0">
                <a:solidFill>
                  <a:srgbClr val="002060"/>
                </a:solidFill>
              </a:rPr>
              <a:t> </a:t>
            </a:r>
            <a:r>
              <a:rPr lang="ru-RU" b="1" dirty="0" smtClean="0">
                <a:solidFill>
                  <a:srgbClr val="002060"/>
                </a:solidFill>
              </a:rPr>
              <a:t>	Федеральный </a:t>
            </a:r>
            <a:r>
              <a:rPr lang="ru-RU" b="1" dirty="0">
                <a:solidFill>
                  <a:srgbClr val="002060"/>
                </a:solidFill>
              </a:rPr>
              <a:t>закон Российской Федерации «Об образовании» от 29.12.2012 г. № 273-ФЗ (извлечение). </a:t>
            </a:r>
          </a:p>
          <a:p>
            <a:pPr algn="just">
              <a:lnSpc>
                <a:spcPct val="130000"/>
              </a:lnSpc>
            </a:pPr>
            <a:r>
              <a:rPr lang="ru-RU" b="1" i="1" dirty="0" smtClean="0">
                <a:solidFill>
                  <a:srgbClr val="002060"/>
                </a:solidFill>
              </a:rPr>
              <a:t>	Статья </a:t>
            </a:r>
            <a:r>
              <a:rPr lang="ru-RU" b="1" i="1" dirty="0">
                <a:solidFill>
                  <a:srgbClr val="002060"/>
                </a:solidFill>
              </a:rPr>
              <a:t>5. Право на образование. Государственные гарантии реализации права на образование в Российской Федерации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ru-RU" b="1" i="1" dirty="0" smtClean="0">
                <a:solidFill>
                  <a:srgbClr val="002060"/>
                </a:solidFill>
              </a:rPr>
              <a:t>	Статья </a:t>
            </a:r>
            <a:r>
              <a:rPr lang="ru-RU" b="1" i="1" dirty="0">
                <a:solidFill>
                  <a:srgbClr val="002060"/>
                </a:solidFill>
              </a:rPr>
              <a:t>11. Федеральные государственные образовательные стандарты и федеральные государственные требования. Образовательные стандарты.</a:t>
            </a:r>
            <a:endParaRPr lang="ru-RU" b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02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2110"/>
            <a:ext cx="8640960" cy="58259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  <a:effectLst/>
              </a:rPr>
              <a:t>Нормативно-правовое обеспечение</a:t>
            </a:r>
            <a:br>
              <a:rPr lang="ru-RU" sz="2800" dirty="0">
                <a:solidFill>
                  <a:srgbClr val="FF0000"/>
                </a:solidFill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> инклюзивного образования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12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4" y="1419111"/>
            <a:ext cx="844469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/>
              <a:t>	</a:t>
            </a:r>
            <a:r>
              <a:rPr lang="ru-RU" sz="2000" b="1" dirty="0">
                <a:solidFill>
                  <a:srgbClr val="002060"/>
                </a:solidFill>
              </a:rPr>
              <a:t>Федеральный закон РФ «О социальной защите прав инвалидов в Российской Федерации» от 24.11.1995 г. № 181-ФЗ (с изменениями и дополнениями).</a:t>
            </a:r>
            <a:endParaRPr lang="ru-RU" sz="20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000" i="1" dirty="0" smtClean="0"/>
              <a:t>	</a:t>
            </a:r>
            <a:r>
              <a:rPr lang="ru-RU" sz="2000" b="1" i="1" dirty="0" smtClean="0">
                <a:solidFill>
                  <a:srgbClr val="FF0000"/>
                </a:solidFill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</a:rPr>
              <a:t>18. Воспитание и обучение детей-инвалидов.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000" b="1" i="1" dirty="0" smtClean="0">
                <a:solidFill>
                  <a:srgbClr val="FF0000"/>
                </a:solidFill>
              </a:rPr>
              <a:t>	Статья </a:t>
            </a:r>
            <a:r>
              <a:rPr lang="ru-RU" sz="2000" b="1" i="1" dirty="0">
                <a:solidFill>
                  <a:srgbClr val="FF0000"/>
                </a:solidFill>
              </a:rPr>
              <a:t>19. Образование инвалидов</a:t>
            </a:r>
            <a:r>
              <a:rPr lang="ru-RU" sz="2000" i="1" dirty="0"/>
              <a:t>.</a:t>
            </a:r>
            <a:r>
              <a:rPr lang="ru-RU" sz="2000" dirty="0"/>
              <a:t> </a:t>
            </a:r>
            <a:endParaRPr lang="ru-RU" sz="2000" dirty="0" smtClean="0"/>
          </a:p>
          <a:p>
            <a:pPr algn="just">
              <a:lnSpc>
                <a:spcPct val="150000"/>
              </a:lnSpc>
            </a:pPr>
            <a:r>
              <a:rPr lang="ru-RU" sz="2000" b="1" dirty="0" smtClean="0"/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Концепция </a:t>
            </a:r>
            <a:r>
              <a:rPr lang="ru-RU" sz="2000" b="1" dirty="0">
                <a:solidFill>
                  <a:srgbClr val="002060"/>
                </a:solidFill>
              </a:rPr>
              <a:t>Федеральной целевой программы развития образования на 2011–2015 годы (утверждена распоряжением Правительства РФ от 7 февраля 2011 г. № 163-р) </a:t>
            </a:r>
          </a:p>
        </p:txBody>
      </p:sp>
    </p:spTree>
    <p:extLst>
      <p:ext uri="{BB962C8B-B14F-4D97-AF65-F5344CB8AC3E}">
        <p14:creationId xmlns="" xmlns:p14="http://schemas.microsoft.com/office/powerpoint/2010/main" val="380580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2110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/>
              </a:rPr>
              <a:t>Реализация программы</a:t>
            </a:r>
            <a:endParaRPr lang="ru-RU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13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868851"/>
            <a:ext cx="844469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/>
              <a:t>	</a:t>
            </a:r>
            <a:r>
              <a:rPr lang="ru-RU" sz="2400" b="1" i="1" u="sng" dirty="0" smtClean="0">
                <a:solidFill>
                  <a:srgbClr val="FF0000"/>
                </a:solidFill>
              </a:rPr>
              <a:t>В </a:t>
            </a:r>
            <a:r>
              <a:rPr lang="ru-RU" sz="2400" b="1" i="1" u="sng" dirty="0">
                <a:solidFill>
                  <a:srgbClr val="FF0000"/>
                </a:solidFill>
              </a:rPr>
              <a:t>результате реализации Программы:</a:t>
            </a:r>
          </a:p>
          <a:p>
            <a:pPr lvl="0" algn="just">
              <a:lnSpc>
                <a:spcPct val="150000"/>
              </a:lnSpc>
            </a:pPr>
            <a:r>
              <a:rPr lang="ru-RU" sz="2000" dirty="0" smtClean="0"/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-более </a:t>
            </a:r>
            <a:r>
              <a:rPr lang="ru-RU" sz="2000" b="1" dirty="0">
                <a:solidFill>
                  <a:srgbClr val="002060"/>
                </a:solidFill>
              </a:rPr>
              <a:t>70 % детей с ограниченными возможностями здоровья и детей-инвалидов получат доступ к качественному общему образованию, включая возможность использования дистанционных технологий;</a:t>
            </a:r>
          </a:p>
          <a:p>
            <a:pPr lvl="0"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	-более </a:t>
            </a:r>
            <a:r>
              <a:rPr lang="ru-RU" sz="2000" b="1" dirty="0">
                <a:solidFill>
                  <a:srgbClr val="002060"/>
                </a:solidFill>
              </a:rPr>
              <a:t>85 % детей, в том числе детей с ограниченными возможностями, детей-инвалидов, детей, оставшихся без попечения родителей, и детей-сирот, будут охвачены современными программами организации отдыха, оздоровления и временной занятости;</a:t>
            </a:r>
          </a:p>
          <a:p>
            <a:pPr lvl="0"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	-95</a:t>
            </a:r>
            <a:r>
              <a:rPr lang="ru-RU" sz="2000" b="1" dirty="0">
                <a:solidFill>
                  <a:srgbClr val="002060"/>
                </a:solidFill>
              </a:rPr>
              <a:t> % детей с ограниченными возможностями здоровья и детей-инвалидов, а также детей-сирот и детей, оставшихся без попечения родителей, будут иметь условия для успешной социализации.</a:t>
            </a:r>
          </a:p>
        </p:txBody>
      </p:sp>
    </p:spTree>
    <p:extLst>
      <p:ext uri="{BB962C8B-B14F-4D97-AF65-F5344CB8AC3E}">
        <p14:creationId xmlns="" xmlns:p14="http://schemas.microsoft.com/office/powerpoint/2010/main" val="36835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2110"/>
            <a:ext cx="8640960" cy="58259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accent2"/>
                </a:solidFill>
                <a:effectLst/>
              </a:rPr>
              <a:t>Актуальные аспекты инклюзивного образования в Кемеровской области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pic>
        <p:nvPicPr>
          <p:cNvPr id="6" name="Рисунок 5" descr="C:\Документы\мои публикации\ИНКЛЮЗИВНОЕ ОБРАЗОВАНИЕ\изображения\040423897.GIF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052" r="10775"/>
          <a:stretch>
            <a:fillRect/>
          </a:stretch>
        </p:blipFill>
        <p:spPr bwMode="auto">
          <a:xfrm>
            <a:off x="4788024" y="4841765"/>
            <a:ext cx="2736304" cy="17100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545918" y="1419320"/>
            <a:ext cx="8248430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/>
              <a:t>	</a:t>
            </a:r>
            <a:r>
              <a:rPr lang="ru-RU" sz="2000" dirty="0"/>
              <a:t> </a:t>
            </a:r>
            <a:r>
              <a:rPr lang="ru-RU" sz="2000" b="1" dirty="0">
                <a:solidFill>
                  <a:srgbClr val="002060"/>
                </a:solidFill>
              </a:rPr>
              <a:t>На обучение детей-инвалидов направлены силы специальных коррекционных образовательных учреждений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/>
              <a:t>	</a:t>
            </a:r>
            <a:r>
              <a:rPr lang="ru-RU" sz="2000" b="1" dirty="0" smtClean="0">
                <a:solidFill>
                  <a:srgbClr val="FF0000"/>
                </a:solidFill>
              </a:rPr>
              <a:t>Инклюзивное </a:t>
            </a:r>
            <a:r>
              <a:rPr lang="ru-RU" sz="2000" b="1" dirty="0">
                <a:solidFill>
                  <a:srgbClr val="FF0000"/>
                </a:solidFill>
              </a:rPr>
              <a:t>образование </a:t>
            </a:r>
            <a:r>
              <a:rPr lang="ru-RU" sz="2000" dirty="0"/>
              <a:t>– </a:t>
            </a:r>
            <a:r>
              <a:rPr lang="ru-RU" sz="2000" b="1" dirty="0">
                <a:solidFill>
                  <a:srgbClr val="002060"/>
                </a:solidFill>
              </a:rPr>
              <a:t>процесс развития общего образования, который подразумевает доступность образования для всех, в плане приспособления к различным нуждам всех детей, что обеспечивает доступ к образованию для детей с особыми потребностями. </a:t>
            </a:r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639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286776" y="6215082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2110"/>
            <a:ext cx="8640960" cy="58259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accent2"/>
                </a:solidFill>
                <a:effectLst/>
              </a:rPr>
              <a:t>Актуальные аспекты инклюзивного образования в Кемеровской области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215082"/>
            <a:ext cx="285752" cy="365125"/>
          </a:xfrm>
        </p:spPr>
        <p:txBody>
          <a:bodyPr/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7785" y="1220267"/>
            <a:ext cx="8248430" cy="451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buFont typeface="Arial" pitchFamily="34" charset="0"/>
              <a:buChar char="•"/>
            </a:pPr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dirty="0" smtClean="0"/>
              <a:t> </a:t>
            </a:r>
          </a:p>
          <a:p>
            <a:pPr algn="just">
              <a:lnSpc>
                <a:spcPct val="140000"/>
              </a:lnSpc>
            </a:pPr>
            <a:r>
              <a:rPr lang="ru-RU" dirty="0" smtClean="0"/>
              <a:t>	</a:t>
            </a:r>
            <a:r>
              <a:rPr lang="ru-RU" sz="2800" dirty="0" smtClean="0">
                <a:solidFill>
                  <a:srgbClr val="002060"/>
                </a:solidFill>
              </a:rPr>
              <a:t>Инклюзивное </a:t>
            </a:r>
            <a:r>
              <a:rPr lang="ru-RU" sz="2800" dirty="0">
                <a:solidFill>
                  <a:srgbClr val="002060"/>
                </a:solidFill>
              </a:rPr>
              <a:t>образование станет эффективным только тогда, когда в общеобразовательных школах будут созданы все необходимые условия: нормативно-правовая база, необходимые педагогические и методические ресурсы, доступная инфраструктура.</a:t>
            </a:r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2811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2110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16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571480"/>
            <a:ext cx="8248430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/>
              <a:t>	</a:t>
            </a:r>
            <a:r>
              <a:rPr lang="ru-RU" sz="2000" b="1" dirty="0">
                <a:solidFill>
                  <a:srgbClr val="FF0000"/>
                </a:solidFill>
              </a:rPr>
              <a:t>Принцип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002060"/>
                </a:solidFill>
              </a:rPr>
              <a:t>инклюзивного образования заключается в следующем: администрация и педагоги </a:t>
            </a:r>
            <a:r>
              <a:rPr lang="ru-RU" sz="2000" b="1" dirty="0" err="1">
                <a:solidFill>
                  <a:srgbClr val="002060"/>
                </a:solidFill>
              </a:rPr>
              <a:t>обшеобразовательных</a:t>
            </a:r>
            <a:r>
              <a:rPr lang="ru-RU" sz="2000" b="1" dirty="0">
                <a:solidFill>
                  <a:srgbClr val="002060"/>
                </a:solidFill>
              </a:rPr>
              <a:t> школ принимают детей с особыми образовательными потребностями независимо от их физического, эмоционального и интеллектуального развития и создают для них условия на основе психолого-педагогических приемов, ориентированных на потребности этих детей.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	Согласно </a:t>
            </a:r>
            <a:r>
              <a:rPr lang="ru-RU" sz="2000" b="1" dirty="0">
                <a:solidFill>
                  <a:srgbClr val="002060"/>
                </a:solidFill>
              </a:rPr>
              <a:t>статистическим данным системы общего образования по состоянию на 01.01.2013 г. в общеобразовательных учреждениях Кемеровской области обучается 4 986 детей-инвалидов</a:t>
            </a:r>
            <a:r>
              <a:rPr lang="ru-RU" sz="2000" b="1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67861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/>
              </a:rPr>
              <a:t>Статистика</a:t>
            </a:r>
            <a:endParaRPr lang="ru-RU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17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7785" y="488568"/>
            <a:ext cx="824843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b="1" dirty="0">
                <a:solidFill>
                  <a:srgbClr val="002060"/>
                </a:solidFill>
              </a:rPr>
              <a:t>В Кемеровской области задачи реабилитации, социально-бытовой, профессиональной ориентации детей с особыми образовательными потребностями решают учреждения специального (коррекционного) образования. </a:t>
            </a:r>
            <a:r>
              <a:rPr lang="ru-RU" b="1" dirty="0" smtClean="0">
                <a:solidFill>
                  <a:srgbClr val="002060"/>
                </a:solidFill>
              </a:rPr>
              <a:t>	Сеть </a:t>
            </a:r>
            <a:r>
              <a:rPr lang="ru-RU" b="1" dirty="0">
                <a:solidFill>
                  <a:srgbClr val="002060"/>
                </a:solidFill>
              </a:rPr>
              <a:t>специализированных образовательных учреждений в настоящее время включает </a:t>
            </a:r>
            <a:r>
              <a:rPr lang="ru-RU" b="1" dirty="0">
                <a:solidFill>
                  <a:schemeClr val="accent2"/>
                </a:solidFill>
              </a:rPr>
              <a:t>61 </a:t>
            </a:r>
            <a:r>
              <a:rPr lang="ru-RU" b="1" dirty="0">
                <a:solidFill>
                  <a:srgbClr val="002060"/>
                </a:solidFill>
              </a:rPr>
              <a:t>образовательное учреждение восьми видов с общим контингентом обучающихся </a:t>
            </a:r>
            <a:r>
              <a:rPr lang="ru-RU" b="1" i="1" u="sng" dirty="0">
                <a:solidFill>
                  <a:schemeClr val="accent2"/>
                </a:solidFill>
              </a:rPr>
              <a:t>7 090 человек</a:t>
            </a:r>
            <a:r>
              <a:rPr lang="ru-RU" b="1" i="1" u="sng" dirty="0" smtClean="0">
                <a:solidFill>
                  <a:schemeClr val="accent2"/>
                </a:solidFill>
              </a:rPr>
              <a:t>:</a:t>
            </a:r>
          </a:p>
          <a:p>
            <a:pPr lvl="0" algn="just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4 </a:t>
            </a:r>
            <a:r>
              <a:rPr lang="ru-RU" b="1" dirty="0">
                <a:solidFill>
                  <a:srgbClr val="002060"/>
                </a:solidFill>
              </a:rPr>
              <a:t>учреждения для детей с нарушениями слуха (1–2 виды) – </a:t>
            </a:r>
            <a:r>
              <a:rPr lang="ru-RU" b="1" dirty="0">
                <a:solidFill>
                  <a:schemeClr val="accent2"/>
                </a:solidFill>
              </a:rPr>
              <a:t>179/250 детей;</a:t>
            </a:r>
          </a:p>
          <a:p>
            <a:pPr lvl="0" algn="just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5 </a:t>
            </a:r>
            <a:r>
              <a:rPr lang="ru-RU" b="1" dirty="0">
                <a:solidFill>
                  <a:srgbClr val="002060"/>
                </a:solidFill>
              </a:rPr>
              <a:t>учреждений для детей с нарушениями зрения (3–4 виды) – </a:t>
            </a:r>
            <a:r>
              <a:rPr lang="ru-RU" b="1" dirty="0">
                <a:solidFill>
                  <a:schemeClr val="accent2"/>
                </a:solidFill>
              </a:rPr>
              <a:t>116/249 детей;</a:t>
            </a:r>
          </a:p>
          <a:p>
            <a:pPr lvl="0"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4 учреждения для детей с тяжелыми нарушениями речи (5 вид) – </a:t>
            </a:r>
            <a:r>
              <a:rPr lang="ru-RU" b="1" dirty="0">
                <a:solidFill>
                  <a:schemeClr val="accent2"/>
                </a:solidFill>
              </a:rPr>
              <a:t>369 детей;</a:t>
            </a:r>
          </a:p>
          <a:p>
            <a:pPr lvl="0"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2 учреждения для детей с нарушениями опорно-двигательного аппарата (6 вид) – </a:t>
            </a:r>
            <a:r>
              <a:rPr lang="ru-RU" b="1" dirty="0">
                <a:solidFill>
                  <a:schemeClr val="accent2"/>
                </a:solidFill>
              </a:rPr>
              <a:t>152 ребенка;</a:t>
            </a:r>
          </a:p>
          <a:p>
            <a:pPr lvl="0"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2 учреждения для детей с задержкой психического развития (7 вид) – </a:t>
            </a:r>
            <a:r>
              <a:rPr lang="ru-RU" b="1" dirty="0">
                <a:solidFill>
                  <a:schemeClr val="accent2"/>
                </a:solidFill>
              </a:rPr>
              <a:t>514 детей;</a:t>
            </a:r>
          </a:p>
          <a:p>
            <a:pPr lvl="0"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44 учреждения для умственно отсталых детей (8 вид) – </a:t>
            </a:r>
            <a:r>
              <a:rPr lang="ru-RU" b="1" dirty="0">
                <a:solidFill>
                  <a:schemeClr val="accent2"/>
                </a:solidFill>
              </a:rPr>
              <a:t>5 427 детей.</a:t>
            </a:r>
          </a:p>
          <a:p>
            <a:pPr algn="just">
              <a:lnSpc>
                <a:spcPct val="150000"/>
              </a:lnSpc>
            </a:pPr>
            <a:endParaRPr lang="ru-RU" dirty="0"/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3329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99392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18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7785" y="483202"/>
            <a:ext cx="8248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b="1" dirty="0">
                <a:solidFill>
                  <a:schemeClr val="accent2"/>
                </a:solidFill>
              </a:rPr>
              <a:t>Классы </a:t>
            </a:r>
            <a:r>
              <a:rPr lang="en-US" b="1" dirty="0">
                <a:solidFill>
                  <a:schemeClr val="accent2"/>
                </a:solidFill>
              </a:rPr>
              <a:t>VIII</a:t>
            </a:r>
            <a:r>
              <a:rPr lang="ru-RU" b="1" dirty="0">
                <a:solidFill>
                  <a:schemeClr val="accent2"/>
                </a:solidFill>
              </a:rPr>
              <a:t> вида, открытые при общеобразовательных школах в территориях </a:t>
            </a:r>
            <a:r>
              <a:rPr lang="ru-RU" b="1" dirty="0" smtClean="0">
                <a:solidFill>
                  <a:schemeClr val="accent2"/>
                </a:solidFill>
              </a:rPr>
              <a:t>области</a:t>
            </a:r>
            <a:endParaRPr lang="ru-RU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71136249"/>
              </p:ext>
            </p:extLst>
          </p:nvPr>
        </p:nvGraphicFramePr>
        <p:xfrm>
          <a:off x="431827" y="1166364"/>
          <a:ext cx="8264387" cy="19849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22912"/>
                <a:gridCol w="1813825"/>
                <a:gridCol w="1813825"/>
                <a:gridCol w="1813825"/>
              </a:tblGrid>
              <a:tr h="302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2011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2012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2013 год</a:t>
                      </a:r>
                    </a:p>
                  </a:txBody>
                  <a:tcPr marL="68580" marR="68580" marT="0" marB="0"/>
                </a:tc>
              </a:tr>
              <a:tr h="362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Мариинский район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-</a:t>
                      </a: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Промышленновский 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4</a:t>
                      </a:r>
                    </a:p>
                  </a:txBody>
                  <a:tcPr marL="68580" marR="68580" marT="0" marB="0"/>
                </a:tc>
              </a:tr>
              <a:tr h="302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г. Тайга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9</a:t>
                      </a:r>
                    </a:p>
                  </a:txBody>
                  <a:tcPr marL="68580" marR="68580" marT="0" marB="0"/>
                </a:tc>
              </a:tr>
              <a:tr h="302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Топкинский 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6</a:t>
                      </a:r>
                    </a:p>
                  </a:txBody>
                  <a:tcPr marL="68580" marR="68580" marT="0" marB="0"/>
                </a:tc>
              </a:tr>
              <a:tr h="302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/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19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65035350"/>
              </p:ext>
            </p:extLst>
          </p:nvPr>
        </p:nvGraphicFramePr>
        <p:xfrm>
          <a:off x="435682" y="3781489"/>
          <a:ext cx="8260533" cy="2468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14027"/>
                <a:gridCol w="1815502"/>
                <a:gridCol w="1815502"/>
                <a:gridCol w="1815502"/>
              </a:tblGrid>
              <a:tr h="395366"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2011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2012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2013 год</a:t>
                      </a:r>
                    </a:p>
                  </a:txBody>
                  <a:tcPr marL="68580" marR="68580" marT="0" marB="0"/>
                </a:tc>
              </a:tr>
              <a:tr h="332265">
                <a:tc>
                  <a:txBody>
                    <a:bodyPr/>
                    <a:lstStyle/>
                    <a:p>
                      <a:pPr indent="57150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Белово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</a:tr>
              <a:tr h="330101">
                <a:tc>
                  <a:txBody>
                    <a:bodyPr/>
                    <a:lstStyle/>
                    <a:p>
                      <a:pPr indent="57150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Кемерово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4 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6</a:t>
                      </a:r>
                    </a:p>
                  </a:txBody>
                  <a:tcPr marL="68580" marR="68580" marT="0" marB="0"/>
                </a:tc>
              </a:tr>
              <a:tr h="395366">
                <a:tc>
                  <a:txBody>
                    <a:bodyPr/>
                    <a:lstStyle/>
                    <a:p>
                      <a:pPr indent="57150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Мариинск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</a:tr>
              <a:tr h="395366">
                <a:tc>
                  <a:txBody>
                    <a:bodyPr/>
                    <a:lstStyle/>
                    <a:p>
                      <a:pPr indent="57150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Новокузнецк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5</a:t>
                      </a:r>
                    </a:p>
                  </a:txBody>
                  <a:tcPr marL="68580" marR="68580" marT="0" marB="0"/>
                </a:tc>
              </a:tr>
              <a:tr h="395366">
                <a:tc>
                  <a:txBody>
                    <a:bodyPr/>
                    <a:lstStyle/>
                    <a:p>
                      <a:pPr indent="57150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1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62811" y="3099893"/>
            <a:ext cx="8248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	</a:t>
            </a:r>
            <a:r>
              <a:rPr lang="ru-RU" b="1" dirty="0" smtClean="0">
                <a:solidFill>
                  <a:schemeClr val="accent2"/>
                </a:solidFill>
              </a:rPr>
              <a:t>Специальные </a:t>
            </a:r>
            <a:r>
              <a:rPr lang="ru-RU" b="1" dirty="0">
                <a:solidFill>
                  <a:schemeClr val="accent2"/>
                </a:solidFill>
              </a:rPr>
              <a:t>группы для умственно отсталых детей, открытые при МДОУ в территориях области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321687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19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843199"/>
            <a:ext cx="8248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r>
              <a:rPr lang="ru-RU" b="1" dirty="0">
                <a:solidFill>
                  <a:schemeClr val="accent2"/>
                </a:solidFill>
              </a:rPr>
              <a:t> Классы для детей с глубокой умственной отсталостью, открытые при СКОУ </a:t>
            </a:r>
            <a:r>
              <a:rPr lang="en-US" b="1" dirty="0">
                <a:solidFill>
                  <a:schemeClr val="accent2"/>
                </a:solidFill>
              </a:rPr>
              <a:t>VIII</a:t>
            </a:r>
            <a:r>
              <a:rPr lang="ru-RU" b="1" dirty="0">
                <a:solidFill>
                  <a:schemeClr val="accent2"/>
                </a:solidFill>
              </a:rPr>
              <a:t> вида 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41951696"/>
              </p:ext>
            </p:extLst>
          </p:nvPr>
        </p:nvGraphicFramePr>
        <p:xfrm>
          <a:off x="1279391" y="1657654"/>
          <a:ext cx="7416824" cy="476707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26611"/>
                <a:gridCol w="1630071"/>
                <a:gridCol w="1630071"/>
                <a:gridCol w="163007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2011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2012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2013 год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г. А-</a:t>
                      </a:r>
                      <a:r>
                        <a:rPr lang="ru-RU" sz="1600" dirty="0" err="1"/>
                        <a:t>Судженск</a:t>
                      </a:r>
                      <a:endParaRPr lang="ru-RU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4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г. Белово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4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/>
                        <a:t>Беловский</a:t>
                      </a:r>
                      <a:r>
                        <a:rPr lang="ru-RU" sz="1600" dirty="0"/>
                        <a:t> 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1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г. Кемерово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8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г. Л-Кузнецкий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5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Мариинский 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2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г. Междуреченск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3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г. Мыски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2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г. Новокузнецк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7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 smtClean="0"/>
                        <a:t>Новокузн</a:t>
                      </a:r>
                      <a:r>
                        <a:rPr lang="ru-RU" sz="1600" dirty="0" smtClean="0"/>
                        <a:t>. </a:t>
                      </a:r>
                      <a:r>
                        <a:rPr lang="ru-RU" sz="1600" dirty="0"/>
                        <a:t>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3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Осинники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г. Прокопьевск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2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 smtClean="0"/>
                        <a:t>Таштагольск</a:t>
                      </a:r>
                      <a:r>
                        <a:rPr lang="ru-RU" sz="1600" dirty="0" smtClean="0"/>
                        <a:t>. </a:t>
                      </a:r>
                      <a:r>
                        <a:rPr lang="ru-RU" sz="1600" dirty="0"/>
                        <a:t>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1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Чебулинский 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1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г. Юрга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1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61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/>
                        <a:t>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44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0203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35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365760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</a:t>
            </a:fld>
            <a:endParaRPr lang="ru-RU" sz="24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08572" y="1485365"/>
            <a:ext cx="807252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</a:rPr>
              <a:t>Негативное отношение к инклюзии является настолько серьезной преградой, что уровень затрачиваемых ресурсов является несоответствующим</a:t>
            </a:r>
            <a:r>
              <a:rPr lang="ru-RU" sz="2800" b="1" i="1" dirty="0" smtClean="0">
                <a:solidFill>
                  <a:srgbClr val="FF0000"/>
                </a:solidFill>
              </a:rPr>
              <a:t>.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pPr algn="ctr"/>
            <a:endParaRPr lang="ru-RU" sz="2800" dirty="0"/>
          </a:p>
          <a:p>
            <a:pPr algn="r"/>
            <a:r>
              <a:rPr lang="ru-RU" sz="2800" b="1" dirty="0" err="1">
                <a:solidFill>
                  <a:srgbClr val="002060"/>
                </a:solidFill>
              </a:rPr>
              <a:t>Юзи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Майлз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20</a:t>
            </a:fld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7785" y="836712"/>
            <a:ext cx="82484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2000" b="1" dirty="0">
                <a:solidFill>
                  <a:schemeClr val="accent2"/>
                </a:solidFill>
              </a:rPr>
              <a:t>Классы </a:t>
            </a:r>
            <a:r>
              <a:rPr lang="en-US" sz="2000" b="1" dirty="0">
                <a:solidFill>
                  <a:schemeClr val="accent2"/>
                </a:solidFill>
              </a:rPr>
              <a:t>VII</a:t>
            </a:r>
            <a:r>
              <a:rPr lang="ru-RU" sz="2000" b="1" dirty="0">
                <a:solidFill>
                  <a:schemeClr val="accent2"/>
                </a:solidFill>
              </a:rPr>
              <a:t> вида, открытые  в  общеобразовательных </a:t>
            </a:r>
            <a:r>
              <a:rPr lang="ru-RU" sz="2000" b="1" dirty="0" smtClean="0">
                <a:solidFill>
                  <a:schemeClr val="accent2"/>
                </a:solidFill>
              </a:rPr>
              <a:t>школа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23244107"/>
              </p:ext>
            </p:extLst>
          </p:nvPr>
        </p:nvGraphicFramePr>
        <p:xfrm>
          <a:off x="886439" y="1916832"/>
          <a:ext cx="7248891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3221"/>
                <a:gridCol w="1371890"/>
                <a:gridCol w="1371890"/>
                <a:gridCol w="1371890"/>
              </a:tblGrid>
              <a:tr h="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2011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2012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2013 год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г. Кемерово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Крапивинский 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-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г. Л-Кузнецкий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г. Новокузнецк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</a:rPr>
                        <a:t>32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г. Прокопьевск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г. Тайга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</a:rPr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56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50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7383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724942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93284758"/>
              </p:ext>
            </p:extLst>
          </p:nvPr>
        </p:nvGraphicFramePr>
        <p:xfrm>
          <a:off x="1028893" y="2605123"/>
          <a:ext cx="7300193" cy="24622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53175"/>
                <a:gridCol w="1649006"/>
                <a:gridCol w="1649006"/>
                <a:gridCol w="1649006"/>
              </a:tblGrid>
              <a:tr h="49244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2011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2012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2013 год</a:t>
                      </a:r>
                    </a:p>
                  </a:txBody>
                  <a:tcPr marL="68580" marR="68580" marT="0" marB="0"/>
                </a:tc>
              </a:tr>
              <a:tr h="492449">
                <a:tc>
                  <a:txBody>
                    <a:bodyPr/>
                    <a:lstStyle/>
                    <a:p>
                      <a:pPr indent="-361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г. Кемерово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с</a:t>
                      </a:r>
                    </a:p>
                  </a:txBody>
                  <a:tcPr marL="68580" marR="68580" marT="0" marB="0"/>
                </a:tc>
              </a:tr>
              <a:tr h="492449">
                <a:tc>
                  <a:txBody>
                    <a:bodyPr/>
                    <a:lstStyle/>
                    <a:p>
                      <a:pPr indent="-361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г. Новокузнецк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с</a:t>
                      </a:r>
                    </a:p>
                  </a:txBody>
                  <a:tcPr marL="68580" marR="68580" marT="0" marB="0"/>
                </a:tc>
              </a:tr>
              <a:tr h="492449">
                <a:tc>
                  <a:txBody>
                    <a:bodyPr/>
                    <a:lstStyle/>
                    <a:p>
                      <a:pPr indent="-361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г. Топки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9</a:t>
                      </a:r>
                    </a:p>
                  </a:txBody>
                  <a:tcPr marL="68580" marR="68580" marT="0" marB="0"/>
                </a:tc>
              </a:tr>
              <a:tr h="492449">
                <a:tc>
                  <a:txBody>
                    <a:bodyPr/>
                    <a:lstStyle/>
                    <a:p>
                      <a:pPr indent="-361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9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0051" y="1196752"/>
            <a:ext cx="80032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/>
                </a:solidFill>
              </a:rPr>
              <a:t>Специальные классы для детей с патологией зрения, открытые при общеобразовательных школах в территориях области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1883641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9858412" y="6429372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214290"/>
            <a:ext cx="8433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b="1" dirty="0">
                <a:solidFill>
                  <a:schemeClr val="accent2"/>
                </a:solidFill>
              </a:rPr>
              <a:t>Специальные группы для детей с нарушениями зрения при МДОУ,</a:t>
            </a:r>
          </a:p>
          <a:p>
            <a:r>
              <a:rPr lang="ru-RU" b="1" dirty="0">
                <a:solidFill>
                  <a:schemeClr val="accent2"/>
                </a:solidFill>
              </a:rPr>
              <a:t>открытые в территориях </a:t>
            </a:r>
            <a:r>
              <a:rPr lang="ru-RU" b="1" dirty="0" smtClean="0">
                <a:solidFill>
                  <a:schemeClr val="accent2"/>
                </a:solidFill>
              </a:rPr>
              <a:t>области</a:t>
            </a:r>
            <a:endParaRPr lang="ru-RU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69210765"/>
              </p:ext>
            </p:extLst>
          </p:nvPr>
        </p:nvGraphicFramePr>
        <p:xfrm>
          <a:off x="1714480" y="1000108"/>
          <a:ext cx="6213296" cy="57382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35890"/>
                <a:gridCol w="1425802"/>
                <a:gridCol w="1425802"/>
                <a:gridCol w="1425802"/>
              </a:tblGrid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Территория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76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2011 год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2012 год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2013 год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А-</a:t>
                      </a:r>
                      <a:r>
                        <a:rPr kumimoji="0" lang="ru-RU" sz="14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Судженск</a:t>
                      </a:r>
                      <a:endParaRPr kumimoji="0" lang="ru-RU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Белово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7с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Березовский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Гурьевск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Кемерово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40с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Киселевск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Л-Кузнецкий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Мариинск</a:t>
                      </a:r>
                      <a:endParaRPr kumimoji="0" lang="ru-RU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Междуреченск</a:t>
                      </a:r>
                      <a:endParaRPr kumimoji="0" lang="ru-RU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Новокузнецк</a:t>
                      </a:r>
                      <a:endParaRPr kumimoji="0" lang="ru-RU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42с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Осинники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Прокопьевск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18с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Топки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г. Юрга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7с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7с</a:t>
                      </a:r>
                    </a:p>
                  </a:txBody>
                  <a:tcPr marL="60616" marR="60616" marT="0" marB="0"/>
                </a:tc>
              </a:tr>
              <a:tr h="35863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139</a:t>
                      </a: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</a:p>
                  </a:txBody>
                  <a:tcPr marL="60616" marR="6061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497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9692" y="26504"/>
            <a:ext cx="5544616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23</a:t>
            </a:fld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5570" y="0"/>
            <a:ext cx="8248430" cy="96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/>
              <a:t> </a:t>
            </a:r>
            <a:r>
              <a:rPr lang="ru-RU" sz="2000" b="1" dirty="0">
                <a:solidFill>
                  <a:schemeClr val="accent2"/>
                </a:solidFill>
              </a:rPr>
              <a:t>Специальные (коррекционные) группы  для детей с патологиями </a:t>
            </a:r>
            <a:r>
              <a:rPr lang="ru-RU" sz="2000" b="1" dirty="0" smtClean="0">
                <a:solidFill>
                  <a:schemeClr val="accent2"/>
                </a:solidFill>
              </a:rPr>
              <a:t>ОДА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07095753"/>
              </p:ext>
            </p:extLst>
          </p:nvPr>
        </p:nvGraphicFramePr>
        <p:xfrm>
          <a:off x="1000100" y="1000107"/>
          <a:ext cx="7388324" cy="56928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02706"/>
                <a:gridCol w="1827289"/>
                <a:gridCol w="1716479"/>
                <a:gridCol w="1641850"/>
              </a:tblGrid>
              <a:tr h="43791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2011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2012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2013 год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А-</a:t>
                      </a:r>
                      <a:r>
                        <a:rPr lang="ru-RU" dirty="0" err="1"/>
                        <a:t>Судженск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4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Кемерово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2с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Киселевск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Л-Кузнецкий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3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Мариинский р-он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Междуреченск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4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Мыски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Новокузнецк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23с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25с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34с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Прокопьевск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12с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11с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11с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Юрга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-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Тайга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68580" marR="68580" marT="0" marB="0"/>
                </a:tc>
              </a:tr>
              <a:tr h="43791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63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3284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88" y="-16512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24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7785" y="673515"/>
            <a:ext cx="8248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b="1" dirty="0">
                <a:solidFill>
                  <a:schemeClr val="accent2"/>
                </a:solidFill>
              </a:rPr>
              <a:t>Классы компенсирующего и индивидуально-группового обучения, действующие в Кемеровской </a:t>
            </a:r>
            <a:r>
              <a:rPr lang="ru-RU" b="1" dirty="0" smtClean="0">
                <a:solidFill>
                  <a:schemeClr val="accent2"/>
                </a:solidFill>
              </a:rPr>
              <a:t>области</a:t>
            </a:r>
            <a:endParaRPr lang="ru-RU" b="1" dirty="0">
              <a:solidFill>
                <a:schemeClr val="accent2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47414718"/>
              </p:ext>
            </p:extLst>
          </p:nvPr>
        </p:nvGraphicFramePr>
        <p:xfrm>
          <a:off x="1452562" y="1406751"/>
          <a:ext cx="6238876" cy="1577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8476"/>
                <a:gridCol w="1278500"/>
                <a:gridCol w="1278500"/>
                <a:gridCol w="1393400"/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2011 год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2012 год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2013 год</a:t>
                      </a: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г. Кемерово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6 (18 ИГО)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7 (5 ИГО)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>
                          <a:solidFill>
                            <a:srgbClr val="002060"/>
                          </a:solidFill>
                        </a:rPr>
                        <a:t>5 (5 ИГО)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г. Калтан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1 ИГО</a:t>
                      </a: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>
                          <a:solidFill>
                            <a:srgbClr val="002060"/>
                          </a:solidFill>
                        </a:rPr>
                        <a:t>Чебулинский район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>
                          <a:solidFill>
                            <a:srgbClr val="002060"/>
                          </a:solidFill>
                        </a:rPr>
                        <a:t>1 ИГО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6/19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7/5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5 (6 ИГО)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10679722"/>
              </p:ext>
            </p:extLst>
          </p:nvPr>
        </p:nvGraphicFramePr>
        <p:xfrm>
          <a:off x="1547664" y="3740906"/>
          <a:ext cx="6240780" cy="2468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54580"/>
                <a:gridCol w="1295400"/>
                <a:gridCol w="1295400"/>
                <a:gridCol w="1295400"/>
              </a:tblGrid>
              <a:tr h="0"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Территория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2011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2012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62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2013 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5715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Белово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5715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Кемерово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4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5715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Новокузнецк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5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indent="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г. Анжеро-Судженск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</a:t>
                      </a:r>
                    </a:p>
                  </a:txBody>
                  <a:tcPr marL="68580" marR="68580" marT="0" marB="0"/>
                </a:tc>
              </a:tr>
              <a:tr h="83820">
                <a:tc>
                  <a:txBody>
                    <a:bodyPr/>
                    <a:lstStyle/>
                    <a:p>
                      <a:pPr indent="571500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00"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13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27584" y="3070996"/>
            <a:ext cx="78686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Специальные (коррекционные) группы, открытые в ДОУ для детей с патологией слуха</a:t>
            </a:r>
          </a:p>
        </p:txBody>
      </p:sp>
    </p:spTree>
    <p:extLst>
      <p:ext uri="{BB962C8B-B14F-4D97-AF65-F5344CB8AC3E}">
        <p14:creationId xmlns="" xmlns:p14="http://schemas.microsoft.com/office/powerpoint/2010/main" val="83426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25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285728"/>
            <a:ext cx="869621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b="1" i="1" u="sng" dirty="0">
                <a:solidFill>
                  <a:srgbClr val="FF0000"/>
                </a:solidFill>
              </a:rPr>
              <a:t>Анализ состояния специальных (коррекционных) учреждений области позволим выявить следующие проблемы:</a:t>
            </a:r>
          </a:p>
          <a:p>
            <a:pPr lvl="0"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2060"/>
                </a:solidFill>
              </a:rPr>
              <a:t>-замкнутость </a:t>
            </a:r>
            <a:r>
              <a:rPr lang="ru-RU" b="1" dirty="0">
                <a:solidFill>
                  <a:srgbClr val="002060"/>
                </a:solidFill>
              </a:rPr>
              <a:t>и </a:t>
            </a:r>
            <a:r>
              <a:rPr lang="ru-RU" b="1" dirty="0" err="1">
                <a:solidFill>
                  <a:srgbClr val="002060"/>
                </a:solidFill>
              </a:rPr>
              <a:t>унифицированность</a:t>
            </a:r>
            <a:r>
              <a:rPr lang="ru-RU" b="1" dirty="0">
                <a:solidFill>
                  <a:srgbClr val="002060"/>
                </a:solidFill>
              </a:rPr>
              <a:t> региональной системы специальных (коррекционных) общеобразовательных учреждений, </a:t>
            </a:r>
            <a:r>
              <a:rPr lang="ru-RU" b="1" dirty="0" smtClean="0">
                <a:solidFill>
                  <a:srgbClr val="002060"/>
                </a:solidFill>
              </a:rPr>
              <a:t>препятствующих </a:t>
            </a:r>
            <a:r>
              <a:rPr lang="ru-RU" b="1" dirty="0">
                <a:solidFill>
                  <a:srgbClr val="002060"/>
                </a:solidFill>
              </a:rPr>
              <a:t>процессу саморазвития и выходу на новый этап развития в соответствии с социальным заказом;</a:t>
            </a:r>
          </a:p>
          <a:p>
            <a:pPr lvl="0" algn="just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	-система </a:t>
            </a:r>
            <a:r>
              <a:rPr lang="ru-RU" b="1" dirty="0">
                <a:solidFill>
                  <a:srgbClr val="002060"/>
                </a:solidFill>
              </a:rPr>
              <a:t>интернированного воспитания в специальных (коррекционных) общеобразовательных учреждениях вследствие их малочисленности и удаленности от места проживания большинства воспитанников резко ограничивает их полноценное участие в семейной жизни;</a:t>
            </a:r>
          </a:p>
          <a:p>
            <a:pPr lvl="0" algn="just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	-в </a:t>
            </a:r>
            <a:r>
              <a:rPr lang="ru-RU" b="1" dirty="0">
                <a:solidFill>
                  <a:srgbClr val="002060"/>
                </a:solidFill>
              </a:rPr>
              <a:t>учреждениях, где обучаются дети с ограниченными возможностями здоровья, материально-техническая база не соответствует современным требованиям</a:t>
            </a:r>
            <a:r>
              <a:rPr lang="ru-RU" sz="2000" b="1" dirty="0" smtClean="0">
                <a:solidFill>
                  <a:srgbClr val="002060"/>
                </a:solidFill>
              </a:rPr>
              <a:t>;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3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/>
              </a:rPr>
              <a:t>Проблемы</a:t>
            </a:r>
            <a:endParaRPr lang="ru-RU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26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9084" y="704700"/>
            <a:ext cx="8425831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ru-RU" sz="2000" dirty="0" smtClean="0"/>
              <a:t>	-</a:t>
            </a:r>
            <a:r>
              <a:rPr lang="ru-RU" sz="2000" b="1" dirty="0" smtClean="0">
                <a:solidFill>
                  <a:srgbClr val="002060"/>
                </a:solidFill>
              </a:rPr>
              <a:t>дефицит </a:t>
            </a:r>
            <a:r>
              <a:rPr lang="ru-RU" sz="2000" b="1" dirty="0">
                <a:solidFill>
                  <a:srgbClr val="002060"/>
                </a:solidFill>
              </a:rPr>
              <a:t>современных руководителей, педагогов, воспитателей и узких специалистов: психологов, дефектологов, логопедов, социальных педагогов и других во многих школах;</a:t>
            </a:r>
          </a:p>
          <a:p>
            <a:pPr lvl="0"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	-система </a:t>
            </a:r>
            <a:r>
              <a:rPr lang="ru-RU" sz="2000" b="1" dirty="0">
                <a:solidFill>
                  <a:srgbClr val="002060"/>
                </a:solidFill>
              </a:rPr>
              <a:t>трудового обучения устарела; выпускники специальных (коррекционных) образовательных учреждений не принимаются в учреждения начального профессионального образования, не востребованы на рынке труда по тем профессиям, которые получают в школе и училище;</a:t>
            </a:r>
          </a:p>
          <a:p>
            <a:pPr lvl="0"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	-не </a:t>
            </a:r>
            <a:r>
              <a:rPr lang="ru-RU" sz="2000" b="1" dirty="0">
                <a:solidFill>
                  <a:srgbClr val="002060"/>
                </a:solidFill>
              </a:rPr>
              <a:t>разработаны система мер и механизмы, обеспечивающие переход на 12-летнее обучение в отдельных специальных (коррекционных) образовательных учреждениях с созданием углубленной трудовой и начальной профессиональной подготовки как ресурсов социализации.</a:t>
            </a:r>
          </a:p>
          <a:p>
            <a:pPr algn="just">
              <a:lnSpc>
                <a:spcPct val="150000"/>
              </a:lnSpc>
            </a:pPr>
            <a:endParaRPr lang="ru-RU" dirty="0"/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6591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27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7785" y="543967"/>
            <a:ext cx="8248430" cy="416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dirty="0" smtClean="0"/>
              <a:t>	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6858000" y="357166"/>
            <a:ext cx="1928842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endParaRPr lang="ru-RU" b="1" i="1" u="sng" dirty="0" smtClean="0">
              <a:solidFill>
                <a:srgbClr val="FF0000"/>
              </a:solidFill>
            </a:endParaRPr>
          </a:p>
          <a:p>
            <a:pPr lvl="0" algn="just">
              <a:lnSpc>
                <a:spcPct val="130000"/>
              </a:lnSpc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8511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effectLst/>
              </a:rPr>
              <a:t> </a:t>
            </a:r>
            <a:endParaRPr lang="ru-RU" sz="28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28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704700"/>
            <a:ext cx="82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b="1" dirty="0" smtClean="0"/>
              <a:t>	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7785" y="543967"/>
            <a:ext cx="8248430" cy="416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674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429684" cy="1829761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</a:rPr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5517232"/>
            <a:ext cx="4896544" cy="119970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414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/>
              </a:rPr>
              <a:t>Инклюзивное образование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3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3096" y="928670"/>
            <a:ext cx="87378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sz="2000" b="1" dirty="0">
                <a:solidFill>
                  <a:schemeClr val="accent2"/>
                </a:solidFill>
              </a:rPr>
              <a:t>Слово «инклюзия» можно с какой-то степенью достоверности перевести как «включение» во что-то. Вот почему под инклюзивным образованием подразумевается такой учебно-познавательный процесс, в который включены все. Все — в том числе и дети-инвалиды. </a:t>
            </a:r>
            <a:endParaRPr lang="ru-RU" sz="2000" dirty="0">
              <a:solidFill>
                <a:schemeClr val="accent2"/>
              </a:solidFill>
            </a:endParaRP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Всероссийской </a:t>
            </a:r>
            <a:r>
              <a:rPr lang="ru-RU" sz="2000" b="1" dirty="0">
                <a:solidFill>
                  <a:srgbClr val="002060"/>
                </a:solidFill>
              </a:rPr>
              <a:t>педагогической практике понятие об инклюзивном образовании появилось всего около 15 лет назад. Только недавно начали воспринимать учащегося-инвалида как человека с особыми образовательными потребностями.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	По </a:t>
            </a:r>
            <a:r>
              <a:rPr lang="ru-RU" sz="2000" b="1" dirty="0">
                <a:solidFill>
                  <a:srgbClr val="002060"/>
                </a:solidFill>
              </a:rPr>
              <a:t>данным Министерства образования, такие образовательные потребности есть более чем у 1,5 миллиона российских детей. </a:t>
            </a:r>
          </a:p>
        </p:txBody>
      </p:sp>
    </p:spTree>
    <p:extLst>
      <p:ext uri="{BB962C8B-B14F-4D97-AF65-F5344CB8AC3E}">
        <p14:creationId xmlns="" xmlns:p14="http://schemas.microsoft.com/office/powerpoint/2010/main" val="352437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279" y="264070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  <a:effectLst/>
              </a:rPr>
              <a:t>Модель инклюзивного образования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4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80728"/>
            <a:ext cx="824843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/>
              <a:t>	</a:t>
            </a:r>
            <a:r>
              <a:rPr lang="ru-RU" sz="2000" b="1" dirty="0">
                <a:solidFill>
                  <a:srgbClr val="002060"/>
                </a:solidFill>
              </a:rPr>
              <a:t>Модель инклюзивного образования является организационной и содержательной основой образовательной политики РФ, определяет стратегию приоритетного развития образования и меры ее реализации по отработке модели инклюзивного </a:t>
            </a:r>
            <a:r>
              <a:rPr lang="ru-RU" sz="2000" b="1" dirty="0" smtClean="0">
                <a:solidFill>
                  <a:srgbClr val="002060"/>
                </a:solidFill>
              </a:rPr>
              <a:t>образования.</a:t>
            </a:r>
            <a:endParaRPr lang="ru-RU" sz="2000" b="1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000" i="1" dirty="0" smtClean="0"/>
              <a:t>	</a:t>
            </a:r>
            <a:r>
              <a:rPr lang="ru-RU" sz="2000" b="1" i="1" dirty="0" smtClean="0">
                <a:solidFill>
                  <a:schemeClr val="accent2"/>
                </a:solidFill>
              </a:rPr>
              <a:t>Цель</a:t>
            </a:r>
            <a:r>
              <a:rPr lang="ru-RU" sz="2000" b="1" dirty="0" smtClean="0">
                <a:solidFill>
                  <a:schemeClr val="accent2"/>
                </a:solidFill>
              </a:rPr>
              <a:t> </a:t>
            </a:r>
            <a:r>
              <a:rPr lang="ru-RU" sz="2000" b="1" i="1" dirty="0" smtClean="0">
                <a:solidFill>
                  <a:schemeClr val="accent2"/>
                </a:solidFill>
              </a:rPr>
              <a:t>внедрения модели инклюзивного образования детей-инвалидов в общеобразовательных учреждениях </a:t>
            </a:r>
            <a:r>
              <a:rPr lang="ru-RU" sz="2000" dirty="0" smtClean="0"/>
              <a:t>– </a:t>
            </a:r>
            <a:r>
              <a:rPr lang="ru-RU" sz="2000" b="1" dirty="0">
                <a:solidFill>
                  <a:srgbClr val="002060"/>
                </a:solidFill>
              </a:rPr>
              <a:t>формирование новых организационных форм и технологий гибкой и доступной </a:t>
            </a:r>
            <a:r>
              <a:rPr lang="ru-RU" sz="2000" b="1" dirty="0" smtClean="0">
                <a:solidFill>
                  <a:srgbClr val="002060"/>
                </a:solidFill>
              </a:rPr>
              <a:t>системы </a:t>
            </a:r>
            <a:r>
              <a:rPr lang="ru-RU" sz="2000" b="1" dirty="0">
                <a:solidFill>
                  <a:srgbClr val="002060"/>
                </a:solidFill>
              </a:rPr>
              <a:t>образования детей-инвалидов, обеспечивающей их полное и эффективное включение в региональное образовательное пространство.</a:t>
            </a:r>
          </a:p>
        </p:txBody>
      </p:sp>
      <p:pic>
        <p:nvPicPr>
          <p:cNvPr id="6" name="Рисунок 5" descr="C:\Документы\мои публикации\ИНКЛЮЗИВНОЕ ОБРАЗОВАНИЕ\изображения\img_2576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306773"/>
            <a:ext cx="1668001" cy="15512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13953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effectLst/>
              </a:rPr>
              <a:t>Задачи</a:t>
            </a:r>
            <a:endParaRPr lang="ru-RU" sz="28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5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28670"/>
            <a:ext cx="8748464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endParaRPr lang="ru-RU" dirty="0"/>
          </a:p>
          <a:p>
            <a:pPr algn="just"/>
            <a:r>
              <a:rPr lang="ru-RU" sz="2000" b="1" dirty="0">
                <a:solidFill>
                  <a:srgbClr val="002060"/>
                </a:solidFill>
              </a:rPr>
              <a:t>1) обеспечить доступность услуг по раннему выявлению и оказанию психолого-педагогической помощи ребенку и семье по месту жительства;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</a:rPr>
              <a:t>2) внедрить вариативные модели и формы обучения детей-инвалидов;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</a:rPr>
              <a:t>3) оптимизировать деятельность существующих специальных (коррекционных) учреждений, придать им новые организационно-методические функции;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</a:rPr>
              <a:t>4) разработать программное и учебно-методическое обеспечение инклюзивного образования;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</a:rPr>
              <a:t>5) разработать материально-техническое обеспечение инклюзивного образования;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</a:rPr>
              <a:t>6) подготовить педагогические и управленческие кадры;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</a:rPr>
              <a:t>7) формировать социально-психологическую культуру населения для развития инклюзивных процессов.</a:t>
            </a:r>
          </a:p>
        </p:txBody>
      </p:sp>
    </p:spTree>
    <p:extLst>
      <p:ext uri="{BB962C8B-B14F-4D97-AF65-F5344CB8AC3E}">
        <p14:creationId xmlns="" xmlns:p14="http://schemas.microsoft.com/office/powerpoint/2010/main" val="223799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2"/>
                </a:solidFill>
                <a:effectLst/>
              </a:rPr>
              <a:t>Основные </a:t>
            </a:r>
            <a:r>
              <a:rPr lang="ru-RU" sz="2800" dirty="0" smtClean="0">
                <a:solidFill>
                  <a:schemeClr val="accent2"/>
                </a:solidFill>
                <a:effectLst/>
              </a:rPr>
              <a:t>проблемы</a:t>
            </a:r>
            <a:endParaRPr lang="ru-RU" sz="28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6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869621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Изменение отношения к инклюзивному образованию и разработка политики.</a:t>
            </a:r>
          </a:p>
          <a:p>
            <a:pPr marL="342900" indent="-342900" algn="just">
              <a:lnSpc>
                <a:spcPct val="200000"/>
              </a:lnSpc>
              <a:buFontTx/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Обеспечение </a:t>
            </a:r>
            <a:r>
              <a:rPr lang="ru-RU" sz="2000" b="1" dirty="0" err="1">
                <a:solidFill>
                  <a:srgbClr val="002060"/>
                </a:solidFill>
              </a:rPr>
              <a:t>инклюзивности</a:t>
            </a:r>
            <a:r>
              <a:rPr lang="ru-RU" sz="2000" b="1" dirty="0">
                <a:solidFill>
                  <a:srgbClr val="002060"/>
                </a:solidFill>
              </a:rPr>
              <a:t> путем воспитания и образования детей младшего возраста.</a:t>
            </a:r>
          </a:p>
          <a:p>
            <a:pPr marL="342900" indent="-342900" algn="just">
              <a:lnSpc>
                <a:spcPct val="200000"/>
              </a:lnSpc>
              <a:buFontTx/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Изменения </a:t>
            </a:r>
            <a:r>
              <a:rPr lang="ru-RU" sz="2000" b="1" dirty="0">
                <a:solidFill>
                  <a:srgbClr val="002060"/>
                </a:solidFill>
              </a:rPr>
              <a:t>в инклюзивных учебных планах/программах.</a:t>
            </a:r>
          </a:p>
          <a:p>
            <a:pPr marL="342900" indent="-342900" algn="just">
              <a:lnSpc>
                <a:spcPct val="200000"/>
              </a:lnSpc>
              <a:buFontTx/>
              <a:buAutoNum type="arabicPeriod"/>
            </a:pPr>
            <a:r>
              <a:rPr lang="ru-RU" sz="2000" b="1" dirty="0">
                <a:solidFill>
                  <a:srgbClr val="002060"/>
                </a:solidFill>
              </a:rPr>
              <a:t>Подготовка учителей и дополнительное педагогическое образование.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5682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99392"/>
            <a:ext cx="864096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effectLst/>
              </a:rPr>
              <a:t>Важно отметить</a:t>
            </a:r>
            <a:endParaRPr lang="ru-RU" sz="28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7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7785" y="260648"/>
            <a:ext cx="8248430" cy="6407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30000"/>
              </a:lnSpc>
            </a:pPr>
            <a:r>
              <a:rPr lang="ru-RU" dirty="0" smtClean="0"/>
              <a:t>	</a:t>
            </a:r>
            <a:r>
              <a:rPr lang="ru-RU" b="1" dirty="0" smtClean="0"/>
              <a:t>Одной </a:t>
            </a:r>
            <a:r>
              <a:rPr lang="ru-RU" b="1" dirty="0"/>
              <a:t>из наиболее актуальных </a:t>
            </a:r>
            <a:r>
              <a:rPr lang="ru-RU" b="1" i="1" dirty="0">
                <a:solidFill>
                  <a:schemeClr val="accent2"/>
                </a:solidFill>
              </a:rPr>
              <a:t>задач</a:t>
            </a:r>
            <a:r>
              <a:rPr lang="ru-RU" b="1" dirty="0">
                <a:solidFill>
                  <a:schemeClr val="accent2"/>
                </a:solidFill>
              </a:rPr>
              <a:t> м</a:t>
            </a:r>
            <a:r>
              <a:rPr lang="ru-RU" b="1" dirty="0"/>
              <a:t>одели является разработка и внедрение познавательно-развивающих педагогических технологий оздоровительной направленности на основе интеграции трех ключевых направлений: педагогического, психологического и медицинского. </a:t>
            </a:r>
          </a:p>
          <a:p>
            <a:pPr algn="just">
              <a:lnSpc>
                <a:spcPct val="130000"/>
              </a:lnSpc>
            </a:pPr>
            <a:r>
              <a:rPr lang="ru-RU" b="1" i="1" dirty="0" smtClean="0"/>
              <a:t>	</a:t>
            </a:r>
            <a:r>
              <a:rPr lang="ru-RU" b="1" i="1" dirty="0" smtClean="0">
                <a:solidFill>
                  <a:schemeClr val="accent2"/>
                </a:solidFill>
              </a:rPr>
              <a:t>Приоритетным </a:t>
            </a:r>
            <a:r>
              <a:rPr lang="ru-RU" b="1" i="1" dirty="0">
                <a:solidFill>
                  <a:schemeClr val="accent2"/>
                </a:solidFill>
              </a:rPr>
              <a:t>направлением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/>
              <a:t>реализации модели является адаптация и реабилитация детей и подростков с ограниченными возможностями здоровья, осуществляемые через психолого-медико-педагогическое сопровождение процесса воспитания и обучения в инклюзивной школе</a:t>
            </a:r>
            <a:r>
              <a:rPr lang="ru-RU" b="1" dirty="0" smtClean="0"/>
              <a:t>.</a:t>
            </a:r>
          </a:p>
          <a:p>
            <a:pPr algn="just">
              <a:lnSpc>
                <a:spcPct val="130000"/>
              </a:lnSpc>
            </a:pPr>
            <a:r>
              <a:rPr lang="ru-RU" b="1" i="1" dirty="0" smtClean="0"/>
              <a:t>	</a:t>
            </a:r>
            <a:r>
              <a:rPr lang="ru-RU" b="1" i="1" dirty="0" smtClean="0">
                <a:solidFill>
                  <a:schemeClr val="accent2"/>
                </a:solidFill>
              </a:rPr>
              <a:t>Отличительной </a:t>
            </a:r>
            <a:r>
              <a:rPr lang="ru-RU" b="1" i="1" dirty="0">
                <a:solidFill>
                  <a:schemeClr val="accent2"/>
                </a:solidFill>
              </a:rPr>
              <a:t>чертой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/>
              <a:t>настоящей модели является интеграция коррекционно-развивающего, образовательного, воспитательного, </a:t>
            </a:r>
            <a:r>
              <a:rPr lang="ru-RU" b="1" dirty="0" err="1"/>
              <a:t>проф</a:t>
            </a:r>
            <a:r>
              <a:rPr lang="ru-RU" b="1" dirty="0"/>
              <a:t>-</a:t>
            </a:r>
            <a:r>
              <a:rPr lang="ru-RU" b="1" dirty="0" err="1"/>
              <a:t>ориентационно</a:t>
            </a:r>
            <a:r>
              <a:rPr lang="ru-RU" b="1" dirty="0"/>
              <a:t>-трудового процессов в единый общеобразовательный созидательный процесс.</a:t>
            </a:r>
          </a:p>
          <a:p>
            <a:pPr algn="just">
              <a:lnSpc>
                <a:spcPct val="130000"/>
              </a:lnSpc>
            </a:pPr>
            <a:r>
              <a:rPr lang="ru-RU" b="1" i="1" dirty="0" smtClean="0"/>
              <a:t>	</a:t>
            </a:r>
            <a:r>
              <a:rPr lang="ru-RU" b="1" i="1" dirty="0" smtClean="0">
                <a:solidFill>
                  <a:schemeClr val="accent2"/>
                </a:solidFill>
              </a:rPr>
              <a:t>Новизна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dirty="0"/>
              <a:t>предлагаемой модели заключается и в комплексном, индивидуальном подходах в диагностике, мониторинге состояния здоровья и развития в процессе образовательной деятельности и создании базы данных.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7197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15" y="0"/>
            <a:ext cx="8964488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  <a:effectLst/>
              </a:rPr>
              <a:t>Модель </a:t>
            </a:r>
            <a:r>
              <a:rPr lang="ru-RU" sz="2800" dirty="0">
                <a:solidFill>
                  <a:schemeClr val="accent2"/>
                </a:solidFill>
                <a:effectLst/>
              </a:rPr>
              <a:t>инклюзивного образования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8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04664"/>
            <a:ext cx="8248430" cy="5481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ru-RU" dirty="0" smtClean="0"/>
              <a:t>	</a:t>
            </a:r>
            <a:endParaRPr lang="ru-RU" dirty="0"/>
          </a:p>
          <a:p>
            <a:pPr algn="just">
              <a:lnSpc>
                <a:spcPct val="130000"/>
              </a:lnSpc>
            </a:pPr>
            <a:r>
              <a:rPr lang="ru-RU" dirty="0" smtClean="0"/>
              <a:t>	</a:t>
            </a:r>
            <a:r>
              <a:rPr lang="ru-RU" b="1" i="1" u="sng" dirty="0" smtClean="0">
                <a:solidFill>
                  <a:schemeClr val="accent2"/>
                </a:solidFill>
              </a:rPr>
              <a:t>Механизмами </a:t>
            </a:r>
            <a:r>
              <a:rPr lang="ru-RU" b="1" i="1" u="sng" dirty="0">
                <a:solidFill>
                  <a:schemeClr val="accent2"/>
                </a:solidFill>
              </a:rPr>
              <a:t>выполнения модели «Школа в школе» являются способы ее реализации: </a:t>
            </a:r>
          </a:p>
          <a:p>
            <a:pPr lvl="0" algn="just"/>
            <a:r>
              <a:rPr lang="ru-RU" sz="2000" b="1" dirty="0" smtClean="0"/>
              <a:t>1. </a:t>
            </a:r>
            <a:r>
              <a:rPr lang="ru-RU" sz="2000" b="1" dirty="0" smtClean="0">
                <a:solidFill>
                  <a:srgbClr val="002060"/>
                </a:solidFill>
              </a:rPr>
              <a:t>Модель </a:t>
            </a:r>
            <a:r>
              <a:rPr lang="ru-RU" sz="2000" b="1" dirty="0">
                <a:solidFill>
                  <a:srgbClr val="002060"/>
                </a:solidFill>
              </a:rPr>
              <a:t>реализуется через систему управления общеобразовательной школой, объединяющую начальную, основную и среднюю общеобразовательную школу, специальную (коррекционную) школу и др.</a:t>
            </a:r>
          </a:p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2. Проводится </a:t>
            </a:r>
            <a:r>
              <a:rPr lang="ru-RU" sz="2000" b="1" dirty="0">
                <a:solidFill>
                  <a:srgbClr val="002060"/>
                </a:solidFill>
              </a:rPr>
              <a:t>модернизация структуры управления, создается научно-методический совет по </a:t>
            </a:r>
            <a:r>
              <a:rPr lang="ru-RU" sz="2000" b="1" dirty="0" smtClean="0">
                <a:solidFill>
                  <a:srgbClr val="002060"/>
                </a:solidFill>
              </a:rPr>
              <a:t>специальному </a:t>
            </a:r>
            <a:r>
              <a:rPr lang="ru-RU" sz="2000" b="1" dirty="0">
                <a:solidFill>
                  <a:srgbClr val="002060"/>
                </a:solidFill>
              </a:rPr>
              <a:t>образованию и коррекционно-реабилитационным мероприятиям, в который входят медицинские работники, педагоги, учителя-дефектологи, учителя-логопеды, социальные педагоги, воспитатели, психологи и др.</a:t>
            </a:r>
          </a:p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3. Создается </a:t>
            </a:r>
            <a:r>
              <a:rPr lang="ru-RU" sz="2000" b="1" dirty="0">
                <a:solidFill>
                  <a:srgbClr val="002060"/>
                </a:solidFill>
              </a:rPr>
              <a:t>психолого-медико-педагогический консилиум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4.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Создается </a:t>
            </a:r>
            <a:r>
              <a:rPr lang="ru-RU" sz="2000" b="1" dirty="0">
                <a:solidFill>
                  <a:srgbClr val="002060"/>
                </a:solidFill>
              </a:rPr>
              <a:t>материально-техническая база школы: кабинет логопедии, кабинет для учителя-дефектолога, комната </a:t>
            </a:r>
            <a:r>
              <a:rPr lang="ru-RU" sz="2000" b="1" dirty="0" err="1">
                <a:solidFill>
                  <a:srgbClr val="002060"/>
                </a:solidFill>
              </a:rPr>
              <a:t>Монтессори</a:t>
            </a:r>
            <a:r>
              <a:rPr lang="ru-RU" sz="2000" b="1" dirty="0">
                <a:solidFill>
                  <a:srgbClr val="002060"/>
                </a:solidFill>
              </a:rPr>
              <a:t>, кабинет ЛФК, тренажерный зал, комнаты психологической разгрузки, музыкотерапии и т. д.; 	</a:t>
            </a:r>
            <a:endParaRPr lang="en-US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491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143900" y="6143644"/>
            <a:ext cx="500066" cy="42862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35330" y="6215082"/>
            <a:ext cx="508636" cy="365125"/>
          </a:xfrm>
        </p:spPr>
        <p:txBody>
          <a:bodyPr/>
          <a:lstStyle/>
          <a:p>
            <a:fld id="{725C68B6-61C2-468F-89AB-4B9F7531AA68}" type="slidenum">
              <a:rPr lang="ru-RU" sz="2400" smtClean="0"/>
              <a:pPr/>
              <a:t>9</a:t>
            </a:fld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0"/>
            <a:ext cx="8568952" cy="645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ru-RU" sz="2000" b="1" dirty="0" smtClean="0"/>
              <a:t>5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Создается </a:t>
            </a:r>
            <a:r>
              <a:rPr lang="ru-RU" sz="2000" b="1" dirty="0">
                <a:solidFill>
                  <a:srgbClr val="002060"/>
                </a:solidFill>
              </a:rPr>
              <a:t>специальная нормативно-правовая база.</a:t>
            </a:r>
          </a:p>
          <a:p>
            <a:pPr lvl="0" algn="just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6. Меняется </a:t>
            </a:r>
            <a:r>
              <a:rPr lang="ru-RU" sz="2000" b="1" dirty="0">
                <a:solidFill>
                  <a:srgbClr val="002060"/>
                </a:solidFill>
              </a:rPr>
              <a:t>общий режим дня, оптимизируется учебное расписание: вводятся специальные коррекционные занятия по формированию психомоторных и сенсорных функций, индивидуальные и подгрупповые логопедические занятия, уроки ЛФК и физической культуры, динамическая </a:t>
            </a:r>
            <a:r>
              <a:rPr lang="ru-RU" sz="2000" b="1" dirty="0" smtClean="0">
                <a:solidFill>
                  <a:srgbClr val="002060"/>
                </a:solidFill>
              </a:rPr>
              <a:t>перемена, уроки </a:t>
            </a:r>
            <a:r>
              <a:rPr lang="ru-RU" sz="2000" b="1" dirty="0">
                <a:solidFill>
                  <a:srgbClr val="002060"/>
                </a:solidFill>
              </a:rPr>
              <a:t>культуры здоровья; меняется структура урока: реализуется подвижная модель урока с различной направленностью физкультурно-оздоровительных пауз; приобретается необходимая мебель (кронштейны, конторки, коврики</a:t>
            </a:r>
            <a:r>
              <a:rPr lang="ru-RU" sz="2000" b="1" dirty="0" smtClean="0">
                <a:solidFill>
                  <a:srgbClr val="002060"/>
                </a:solidFill>
              </a:rPr>
              <a:t>).</a:t>
            </a:r>
          </a:p>
          <a:p>
            <a:pPr algn="just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7.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Разрабатываются </a:t>
            </a:r>
            <a:r>
              <a:rPr lang="ru-RU" sz="2000" b="1" dirty="0">
                <a:solidFill>
                  <a:srgbClr val="002060"/>
                </a:solidFill>
              </a:rPr>
              <a:t>и реализуются целевые подпрограммы: «Лого-</a:t>
            </a:r>
            <a:r>
              <a:rPr lang="ru-RU" sz="2000" b="1" dirty="0" err="1">
                <a:solidFill>
                  <a:srgbClr val="002060"/>
                </a:solidFill>
              </a:rPr>
              <a:t>педическая</a:t>
            </a:r>
            <a:r>
              <a:rPr lang="ru-RU" sz="2000" b="1" dirty="0">
                <a:solidFill>
                  <a:srgbClr val="002060"/>
                </a:solidFill>
              </a:rPr>
              <a:t> коррекция нарушения письменной речи», «Коррекция психомоторных и сенсорных функций», «Коррекция эмоционально-волевой сферы», «ЛФК», «Летний отдых», «Шахматный всеобуч», «Познай себя», «Культура общения», «Здоровье и выбор профессии», «Модель подвижного урока» и др.</a:t>
            </a:r>
          </a:p>
          <a:p>
            <a:pPr lvl="0" algn="just">
              <a:lnSpc>
                <a:spcPct val="130000"/>
              </a:lnSpc>
            </a:pP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583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705</TotalTime>
  <Words>804</Words>
  <Application>Microsoft Office PowerPoint</Application>
  <PresentationFormat>Экран (4:3)</PresentationFormat>
  <Paragraphs>499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Открытая</vt:lpstr>
      <vt:lpstr>Примерная модель инклюзивного образования</vt:lpstr>
      <vt:lpstr>Слайд 2</vt:lpstr>
      <vt:lpstr>Инклюзивное образование</vt:lpstr>
      <vt:lpstr>Модель инклюзивного образования</vt:lpstr>
      <vt:lpstr>Задачи</vt:lpstr>
      <vt:lpstr>Основные проблемы</vt:lpstr>
      <vt:lpstr>Важно отметить</vt:lpstr>
      <vt:lpstr>Модель инклюзивного образования</vt:lpstr>
      <vt:lpstr>Слайд 9</vt:lpstr>
      <vt:lpstr>Учебники для спецшкол</vt:lpstr>
      <vt:lpstr>Нормативно-правовое обеспечение  инклюзивного образования</vt:lpstr>
      <vt:lpstr>Нормативно-правовое обеспечение  инклюзивного образования</vt:lpstr>
      <vt:lpstr>Реализация программы</vt:lpstr>
      <vt:lpstr>Актуальные аспекты инклюзивного образования в Кемеровской области</vt:lpstr>
      <vt:lpstr>Актуальные аспекты инклюзивного образования в Кемеровской области</vt:lpstr>
      <vt:lpstr> </vt:lpstr>
      <vt:lpstr>Статистика</vt:lpstr>
      <vt:lpstr> </vt:lpstr>
      <vt:lpstr> </vt:lpstr>
      <vt:lpstr> </vt:lpstr>
      <vt:lpstr> </vt:lpstr>
      <vt:lpstr> </vt:lpstr>
      <vt:lpstr> </vt:lpstr>
      <vt:lpstr> </vt:lpstr>
      <vt:lpstr> </vt:lpstr>
      <vt:lpstr>Проблемы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Kain</dc:creator>
  <cp:lastModifiedBy>k321</cp:lastModifiedBy>
  <cp:revision>81</cp:revision>
  <dcterms:created xsi:type="dcterms:W3CDTF">2012-04-16T08:47:37Z</dcterms:created>
  <dcterms:modified xsi:type="dcterms:W3CDTF">2016-06-15T09:49:09Z</dcterms:modified>
</cp:coreProperties>
</file>