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4" r:id="rId7"/>
    <p:sldId id="265" r:id="rId8"/>
    <p:sldId id="268" r:id="rId9"/>
    <p:sldId id="262" r:id="rId10"/>
    <p:sldId id="271" r:id="rId11"/>
    <p:sldId id="284" r:id="rId12"/>
    <p:sldId id="307" r:id="rId13"/>
    <p:sldId id="308" r:id="rId14"/>
    <p:sldId id="283" r:id="rId15"/>
    <p:sldId id="269" r:id="rId16"/>
    <p:sldId id="310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300" r:id="rId41"/>
    <p:sldId id="296" r:id="rId42"/>
    <p:sldId id="299" r:id="rId43"/>
    <p:sldId id="303" r:id="rId44"/>
    <p:sldId id="301" r:id="rId45"/>
    <p:sldId id="302" r:id="rId46"/>
    <p:sldId id="304" r:id="rId47"/>
    <p:sldId id="266" r:id="rId48"/>
    <p:sldId id="306" r:id="rId49"/>
    <p:sldId id="25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62FDF"/>
    <a:srgbClr val="FFFFFF"/>
    <a:srgbClr val="05ABA7"/>
    <a:srgbClr val="103C15"/>
    <a:srgbClr val="40C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8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BF856-7603-4762-82C3-52DDF341950D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C6214E8-E1CF-439C-AA58-39A26ED9346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66"/>
              </a:solidFill>
            </a:rPr>
            <a:t>Детям с ОВЗ</a:t>
          </a:r>
          <a:endParaRPr lang="ru-RU" sz="2000" b="1" dirty="0">
            <a:solidFill>
              <a:srgbClr val="FF0066"/>
            </a:solidFill>
          </a:endParaRPr>
        </a:p>
      </dgm:t>
    </dgm:pt>
    <dgm:pt modelId="{C08BFFC1-C76F-45A3-BF06-F29BCBBB6870}" type="parTrans" cxnId="{C3AE7DAC-09F5-4A27-8385-5294E03E6F8A}">
      <dgm:prSet/>
      <dgm:spPr/>
      <dgm:t>
        <a:bodyPr/>
        <a:lstStyle/>
        <a:p>
          <a:endParaRPr lang="ru-RU" sz="2000"/>
        </a:p>
      </dgm:t>
    </dgm:pt>
    <dgm:pt modelId="{60F428E0-6917-4ABF-8013-9810F65F16C6}" type="sibTrans" cxnId="{C3AE7DAC-09F5-4A27-8385-5294E03E6F8A}">
      <dgm:prSet/>
      <dgm:spPr/>
      <dgm:t>
        <a:bodyPr/>
        <a:lstStyle/>
        <a:p>
          <a:endParaRPr lang="ru-RU" sz="2000"/>
        </a:p>
      </dgm:t>
    </dgm:pt>
    <dgm:pt modelId="{052CEE84-E366-423B-A42A-0E91783F6A2C}">
      <dgm:prSet phldrT="[Текст]" custT="1"/>
      <dgm:spPr/>
      <dgm:t>
        <a:bodyPr/>
        <a:lstStyle/>
        <a:p>
          <a:r>
            <a:rPr lang="ru-RU" sz="2000" dirty="0" smtClean="0"/>
            <a:t>Оптимальные условия социализации и полноценного развития</a:t>
          </a:r>
          <a:endParaRPr lang="ru-RU" sz="2000" dirty="0"/>
        </a:p>
      </dgm:t>
    </dgm:pt>
    <dgm:pt modelId="{0D25946F-9FBF-4875-9F35-9D7AF0BD4C36}" type="parTrans" cxnId="{C35CAACC-94B1-4567-B1CE-9BFE25EE824A}">
      <dgm:prSet/>
      <dgm:spPr/>
      <dgm:t>
        <a:bodyPr/>
        <a:lstStyle/>
        <a:p>
          <a:endParaRPr lang="ru-RU" sz="2000"/>
        </a:p>
      </dgm:t>
    </dgm:pt>
    <dgm:pt modelId="{D1090698-836A-47C4-AF51-509D1598B415}" type="sibTrans" cxnId="{C35CAACC-94B1-4567-B1CE-9BFE25EE824A}">
      <dgm:prSet/>
      <dgm:spPr/>
      <dgm:t>
        <a:bodyPr/>
        <a:lstStyle/>
        <a:p>
          <a:endParaRPr lang="ru-RU" sz="2000"/>
        </a:p>
      </dgm:t>
    </dgm:pt>
    <dgm:pt modelId="{ADF69C0E-6BA0-443A-9484-F46B7D96525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66"/>
              </a:solidFill>
            </a:rPr>
            <a:t>Нормально-развивающимся школьникам</a:t>
          </a:r>
          <a:endParaRPr lang="ru-RU" sz="2000" b="1" dirty="0">
            <a:solidFill>
              <a:srgbClr val="FF0066"/>
            </a:solidFill>
          </a:endParaRPr>
        </a:p>
      </dgm:t>
    </dgm:pt>
    <dgm:pt modelId="{3C45A191-2555-4031-9685-45464D7276B5}" type="parTrans" cxnId="{0A8629B7-DF56-4D67-97CD-3156FC46F988}">
      <dgm:prSet/>
      <dgm:spPr/>
      <dgm:t>
        <a:bodyPr/>
        <a:lstStyle/>
        <a:p>
          <a:endParaRPr lang="ru-RU" sz="2000"/>
        </a:p>
      </dgm:t>
    </dgm:pt>
    <dgm:pt modelId="{8D16099D-F085-49A9-89E9-C9758CC43082}" type="sibTrans" cxnId="{0A8629B7-DF56-4D67-97CD-3156FC46F988}">
      <dgm:prSet/>
      <dgm:spPr/>
      <dgm:t>
        <a:bodyPr/>
        <a:lstStyle/>
        <a:p>
          <a:endParaRPr lang="ru-RU" sz="2000"/>
        </a:p>
      </dgm:t>
    </dgm:pt>
    <dgm:pt modelId="{86C6718B-26F9-4123-A583-0082C106E3DE}">
      <dgm:prSet custT="1"/>
      <dgm:spPr/>
      <dgm:t>
        <a:bodyPr/>
        <a:lstStyle/>
        <a:p>
          <a:r>
            <a:rPr lang="ru-RU" sz="2000" b="1" dirty="0" smtClean="0">
              <a:solidFill>
                <a:srgbClr val="FF0066"/>
              </a:solidFill>
            </a:rPr>
            <a:t>Учителям </a:t>
          </a:r>
          <a:endParaRPr lang="ru-RU" sz="2000" b="1" dirty="0">
            <a:solidFill>
              <a:srgbClr val="FF0066"/>
            </a:solidFill>
          </a:endParaRPr>
        </a:p>
      </dgm:t>
    </dgm:pt>
    <dgm:pt modelId="{76211F3A-3281-4E8D-9896-0FE43C6EA3FB}" type="parTrans" cxnId="{B645EBE9-699A-4898-BECF-9D6E61162EEE}">
      <dgm:prSet/>
      <dgm:spPr/>
      <dgm:t>
        <a:bodyPr/>
        <a:lstStyle/>
        <a:p>
          <a:endParaRPr lang="ru-RU" sz="2000"/>
        </a:p>
      </dgm:t>
    </dgm:pt>
    <dgm:pt modelId="{85602C61-9DB8-4A8F-9C76-F1D2769A5795}" type="sibTrans" cxnId="{B645EBE9-699A-4898-BECF-9D6E61162EEE}">
      <dgm:prSet/>
      <dgm:spPr/>
      <dgm:t>
        <a:bodyPr/>
        <a:lstStyle/>
        <a:p>
          <a:endParaRPr lang="ru-RU" sz="2000"/>
        </a:p>
      </dgm:t>
    </dgm:pt>
    <dgm:pt modelId="{354AA0B2-BBD9-4810-AA48-1CB2F5C281B9}">
      <dgm:prSet custT="1"/>
      <dgm:spPr/>
      <dgm:t>
        <a:bodyPr/>
        <a:lstStyle/>
        <a:p>
          <a:r>
            <a:rPr lang="ru-RU" sz="2000" dirty="0" smtClean="0"/>
            <a:t>Поиск новых методов преподавания, новая педагогическая позиция</a:t>
          </a:r>
          <a:endParaRPr lang="ru-RU" sz="2000" dirty="0"/>
        </a:p>
      </dgm:t>
    </dgm:pt>
    <dgm:pt modelId="{F1D4A0CE-CDE3-4CF2-8EA9-3BB21445DFD1}" type="parTrans" cxnId="{A725DB79-9839-4E8B-AF2A-CF9210AA0536}">
      <dgm:prSet/>
      <dgm:spPr/>
      <dgm:t>
        <a:bodyPr/>
        <a:lstStyle/>
        <a:p>
          <a:endParaRPr lang="ru-RU" sz="2000"/>
        </a:p>
      </dgm:t>
    </dgm:pt>
    <dgm:pt modelId="{8106F424-DA68-48A6-8D19-0BD0BA6003F9}" type="sibTrans" cxnId="{A725DB79-9839-4E8B-AF2A-CF9210AA0536}">
      <dgm:prSet/>
      <dgm:spPr/>
      <dgm:t>
        <a:bodyPr/>
        <a:lstStyle/>
        <a:p>
          <a:endParaRPr lang="ru-RU" sz="2000"/>
        </a:p>
      </dgm:t>
    </dgm:pt>
    <dgm:pt modelId="{7B2E4206-59E8-4D25-91BC-2176EED3ECAA}">
      <dgm:prSet custT="1"/>
      <dgm:spPr/>
      <dgm:t>
        <a:bodyPr/>
        <a:lstStyle/>
        <a:p>
          <a:r>
            <a:rPr lang="ru-RU" sz="2000" b="1" dirty="0" smtClean="0">
              <a:solidFill>
                <a:srgbClr val="FF0066"/>
              </a:solidFill>
            </a:rPr>
            <a:t>Школе </a:t>
          </a:r>
          <a:endParaRPr lang="ru-RU" sz="2000" b="1" dirty="0">
            <a:solidFill>
              <a:srgbClr val="FF0066"/>
            </a:solidFill>
          </a:endParaRPr>
        </a:p>
      </dgm:t>
    </dgm:pt>
    <dgm:pt modelId="{9ABE9415-D0C7-448F-BA24-099704246770}" type="parTrans" cxnId="{8A5E4DFE-CF67-48C8-A504-8176ADA0672D}">
      <dgm:prSet/>
      <dgm:spPr/>
      <dgm:t>
        <a:bodyPr/>
        <a:lstStyle/>
        <a:p>
          <a:endParaRPr lang="ru-RU" sz="2000"/>
        </a:p>
      </dgm:t>
    </dgm:pt>
    <dgm:pt modelId="{B0A9B237-F586-4704-8E6F-A124E5EEA6E5}" type="sibTrans" cxnId="{8A5E4DFE-CF67-48C8-A504-8176ADA0672D}">
      <dgm:prSet/>
      <dgm:spPr/>
      <dgm:t>
        <a:bodyPr/>
        <a:lstStyle/>
        <a:p>
          <a:endParaRPr lang="ru-RU" sz="2000"/>
        </a:p>
      </dgm:t>
    </dgm:pt>
    <dgm:pt modelId="{219703C7-E915-4D80-8EEF-46302CBDA938}">
      <dgm:prSet custT="1"/>
      <dgm:spPr/>
      <dgm:t>
        <a:bodyPr/>
        <a:lstStyle/>
        <a:p>
          <a:r>
            <a:rPr lang="ru-RU" sz="2000" dirty="0" smtClean="0"/>
            <a:t>Новые ценности, новое оборудование, новые образовательные технологии</a:t>
          </a:r>
          <a:endParaRPr lang="ru-RU" sz="2000" dirty="0"/>
        </a:p>
      </dgm:t>
    </dgm:pt>
    <dgm:pt modelId="{85ED3FBB-C322-4805-920B-6C1C2A63C0DE}" type="parTrans" cxnId="{F2A57DA4-9587-4886-A3DA-8FA59155930F}">
      <dgm:prSet/>
      <dgm:spPr/>
      <dgm:t>
        <a:bodyPr/>
        <a:lstStyle/>
        <a:p>
          <a:endParaRPr lang="ru-RU" sz="2000"/>
        </a:p>
      </dgm:t>
    </dgm:pt>
    <dgm:pt modelId="{7390840F-CCD7-444D-A22A-CA6C68EFA6F3}" type="sibTrans" cxnId="{F2A57DA4-9587-4886-A3DA-8FA59155930F}">
      <dgm:prSet/>
      <dgm:spPr/>
      <dgm:t>
        <a:bodyPr/>
        <a:lstStyle/>
        <a:p>
          <a:endParaRPr lang="ru-RU" sz="2000"/>
        </a:p>
      </dgm:t>
    </dgm:pt>
    <dgm:pt modelId="{E6FF31C9-03CE-4618-AC9D-72BD7F87A9B1}">
      <dgm:prSet custT="1"/>
      <dgm:spPr/>
      <dgm:t>
        <a:bodyPr/>
        <a:lstStyle/>
        <a:p>
          <a:r>
            <a:rPr lang="ru-RU" sz="2000" b="1" dirty="0" smtClean="0">
              <a:solidFill>
                <a:srgbClr val="FF0066"/>
              </a:solidFill>
            </a:rPr>
            <a:t>Семье </a:t>
          </a:r>
          <a:endParaRPr lang="ru-RU" sz="2000" b="1" dirty="0">
            <a:solidFill>
              <a:srgbClr val="FF0066"/>
            </a:solidFill>
          </a:endParaRPr>
        </a:p>
      </dgm:t>
    </dgm:pt>
    <dgm:pt modelId="{6DB43B12-92AB-4651-971A-7487531768A9}" type="parTrans" cxnId="{D69C9823-6A58-4A63-A0B9-59E8550239F6}">
      <dgm:prSet/>
      <dgm:spPr/>
      <dgm:t>
        <a:bodyPr/>
        <a:lstStyle/>
        <a:p>
          <a:endParaRPr lang="ru-RU" sz="2000"/>
        </a:p>
      </dgm:t>
    </dgm:pt>
    <dgm:pt modelId="{4D34E9CA-D9F8-4AF7-AA12-6D798E6F211A}" type="sibTrans" cxnId="{D69C9823-6A58-4A63-A0B9-59E8550239F6}">
      <dgm:prSet/>
      <dgm:spPr/>
      <dgm:t>
        <a:bodyPr/>
        <a:lstStyle/>
        <a:p>
          <a:endParaRPr lang="ru-RU" sz="2000"/>
        </a:p>
      </dgm:t>
    </dgm:pt>
    <dgm:pt modelId="{2F0E00E7-DBCB-45BA-A739-DFF4CE3A3734}">
      <dgm:prSet custT="1"/>
      <dgm:spPr/>
      <dgm:t>
        <a:bodyPr/>
        <a:lstStyle/>
        <a:p>
          <a:r>
            <a:rPr lang="ru-RU" sz="2000" dirty="0" smtClean="0"/>
            <a:t>Сохранение ребёнка, развитие ответственной родительской позиции</a:t>
          </a:r>
          <a:endParaRPr lang="ru-RU" sz="2000" dirty="0"/>
        </a:p>
      </dgm:t>
    </dgm:pt>
    <dgm:pt modelId="{D9CE8BCC-FA43-4E46-924B-FC93E4937FCF}" type="parTrans" cxnId="{7D0402AA-2FA1-400D-A272-46C4D4ADB274}">
      <dgm:prSet/>
      <dgm:spPr/>
      <dgm:t>
        <a:bodyPr/>
        <a:lstStyle/>
        <a:p>
          <a:endParaRPr lang="ru-RU" sz="2000"/>
        </a:p>
      </dgm:t>
    </dgm:pt>
    <dgm:pt modelId="{2C45DD80-7E4B-4531-A7E3-D06FDA893252}" type="sibTrans" cxnId="{7D0402AA-2FA1-400D-A272-46C4D4ADB274}">
      <dgm:prSet/>
      <dgm:spPr/>
      <dgm:t>
        <a:bodyPr/>
        <a:lstStyle/>
        <a:p>
          <a:endParaRPr lang="ru-RU" sz="2000"/>
        </a:p>
      </dgm:t>
    </dgm:pt>
    <dgm:pt modelId="{B46FF6D5-34C6-44FD-A360-58DF4122A056}">
      <dgm:prSet custT="1"/>
      <dgm:spPr/>
      <dgm:t>
        <a:bodyPr/>
        <a:lstStyle/>
        <a:p>
          <a:r>
            <a:rPr lang="ru-RU" sz="2000" b="1" dirty="0" smtClean="0">
              <a:solidFill>
                <a:srgbClr val="FF0066"/>
              </a:solidFill>
            </a:rPr>
            <a:t>Обществу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BC611CF5-9090-4FC6-8F79-8F093EB8067D}" type="parTrans" cxnId="{EDBF7566-C570-4C74-A482-9BCE08229AC6}">
      <dgm:prSet/>
      <dgm:spPr/>
      <dgm:t>
        <a:bodyPr/>
        <a:lstStyle/>
        <a:p>
          <a:endParaRPr lang="ru-RU" sz="2000"/>
        </a:p>
      </dgm:t>
    </dgm:pt>
    <dgm:pt modelId="{D117C13B-59CC-41FD-B72B-45AA395A51DE}" type="sibTrans" cxnId="{EDBF7566-C570-4C74-A482-9BCE08229AC6}">
      <dgm:prSet/>
      <dgm:spPr/>
      <dgm:t>
        <a:bodyPr/>
        <a:lstStyle/>
        <a:p>
          <a:endParaRPr lang="ru-RU" sz="2000"/>
        </a:p>
      </dgm:t>
    </dgm:pt>
    <dgm:pt modelId="{AF4892CA-A762-4CD5-8B25-24B6ED913BEB}">
      <dgm:prSet custT="1"/>
      <dgm:spPr/>
      <dgm:t>
        <a:bodyPr/>
        <a:lstStyle/>
        <a:p>
          <a:r>
            <a:rPr lang="ru-RU" sz="1600" b="0" dirty="0" smtClean="0"/>
            <a:t>Общественная безопасность, гражданские свободы, равные права, ценность  человеческого достоинства и индивидуальности</a:t>
          </a:r>
          <a:endParaRPr lang="ru-RU" sz="1600" b="0" dirty="0"/>
        </a:p>
      </dgm:t>
    </dgm:pt>
    <dgm:pt modelId="{8507EAC6-443E-41C1-8A59-1A4680CA0422}" type="parTrans" cxnId="{532FCFD0-3C8C-4174-B1E3-2733925BB475}">
      <dgm:prSet/>
      <dgm:spPr/>
      <dgm:t>
        <a:bodyPr/>
        <a:lstStyle/>
        <a:p>
          <a:endParaRPr lang="ru-RU" sz="2000"/>
        </a:p>
      </dgm:t>
    </dgm:pt>
    <dgm:pt modelId="{52E7B7E4-27E4-4EDD-AA93-B780B451FE99}" type="sibTrans" cxnId="{532FCFD0-3C8C-4174-B1E3-2733925BB475}">
      <dgm:prSet/>
      <dgm:spPr/>
      <dgm:t>
        <a:bodyPr/>
        <a:lstStyle/>
        <a:p>
          <a:endParaRPr lang="ru-RU" sz="2000"/>
        </a:p>
      </dgm:t>
    </dgm:pt>
    <dgm:pt modelId="{CC1205B7-9886-42D9-B1C9-159316E82625}">
      <dgm:prSet phldrT="[Текст]" custT="1"/>
      <dgm:spPr/>
      <dgm:t>
        <a:bodyPr/>
        <a:lstStyle/>
        <a:p>
          <a:r>
            <a:rPr lang="ru-RU" sz="2000" dirty="0" smtClean="0"/>
            <a:t>Опыт преодоления своих ограничений, ценность здоровья, лекарство от лени</a:t>
          </a:r>
          <a:endParaRPr lang="ru-RU" sz="2000" dirty="0"/>
        </a:p>
      </dgm:t>
    </dgm:pt>
    <dgm:pt modelId="{4AEAC2F7-76E9-4D5C-9200-7BA35C635E8F}" type="sibTrans" cxnId="{A681363F-9280-4CD8-95C4-A3B8CABB02C2}">
      <dgm:prSet/>
      <dgm:spPr/>
      <dgm:t>
        <a:bodyPr/>
        <a:lstStyle/>
        <a:p>
          <a:endParaRPr lang="ru-RU" sz="2000"/>
        </a:p>
      </dgm:t>
    </dgm:pt>
    <dgm:pt modelId="{5F72C876-BC01-492F-961E-8CFEA02C0CEF}" type="parTrans" cxnId="{A681363F-9280-4CD8-95C4-A3B8CABB02C2}">
      <dgm:prSet/>
      <dgm:spPr/>
      <dgm:t>
        <a:bodyPr/>
        <a:lstStyle/>
        <a:p>
          <a:endParaRPr lang="ru-RU" sz="2000"/>
        </a:p>
      </dgm:t>
    </dgm:pt>
    <dgm:pt modelId="{24A51AB5-BAAF-46C8-8015-01E2C4775B1F}" type="pres">
      <dgm:prSet presAssocID="{DF6BF856-7603-4762-82C3-52DDF34195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D3E43-2EE6-4AEC-8E6E-EA28408A9127}" type="pres">
      <dgm:prSet presAssocID="{6C6214E8-E1CF-439C-AA58-39A26ED9346A}" presName="linNode" presStyleCnt="0"/>
      <dgm:spPr/>
      <dgm:t>
        <a:bodyPr/>
        <a:lstStyle/>
        <a:p>
          <a:endParaRPr lang="ru-RU"/>
        </a:p>
      </dgm:t>
    </dgm:pt>
    <dgm:pt modelId="{861E0734-6F58-4972-9DEA-A89D03079B1B}" type="pres">
      <dgm:prSet presAssocID="{6C6214E8-E1CF-439C-AA58-39A26ED9346A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38AED-2A7C-4CB0-8D92-26745D826888}" type="pres">
      <dgm:prSet presAssocID="{6C6214E8-E1CF-439C-AA58-39A26ED9346A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C2A41-4EFD-44CE-B384-2D0A66D4111F}" type="pres">
      <dgm:prSet presAssocID="{60F428E0-6917-4ABF-8013-9810F65F16C6}" presName="spacing" presStyleCnt="0"/>
      <dgm:spPr/>
      <dgm:t>
        <a:bodyPr/>
        <a:lstStyle/>
        <a:p>
          <a:endParaRPr lang="ru-RU"/>
        </a:p>
      </dgm:t>
    </dgm:pt>
    <dgm:pt modelId="{1328C6B8-6BB4-402F-AEC9-54DC7D1294C5}" type="pres">
      <dgm:prSet presAssocID="{ADF69C0E-6BA0-443A-9484-F46B7D96525B}" presName="linNode" presStyleCnt="0"/>
      <dgm:spPr/>
      <dgm:t>
        <a:bodyPr/>
        <a:lstStyle/>
        <a:p>
          <a:endParaRPr lang="ru-RU"/>
        </a:p>
      </dgm:t>
    </dgm:pt>
    <dgm:pt modelId="{14728956-CCA8-4E07-92F0-FEF2C075C6AF}" type="pres">
      <dgm:prSet presAssocID="{ADF69C0E-6BA0-443A-9484-F46B7D96525B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3FA6A-8208-4987-A1DE-A8624D167B28}" type="pres">
      <dgm:prSet presAssocID="{ADF69C0E-6BA0-443A-9484-F46B7D96525B}" presName="childShp" presStyleLbl="bgAccFollowNode1" presStyleIdx="1" presStyleCnt="6" custScaleY="132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F8F90-50BF-465D-9924-5C5B348B2CF5}" type="pres">
      <dgm:prSet presAssocID="{8D16099D-F085-49A9-89E9-C9758CC43082}" presName="spacing" presStyleCnt="0"/>
      <dgm:spPr/>
      <dgm:t>
        <a:bodyPr/>
        <a:lstStyle/>
        <a:p>
          <a:endParaRPr lang="ru-RU"/>
        </a:p>
      </dgm:t>
    </dgm:pt>
    <dgm:pt modelId="{634C89D1-CB36-4A0B-ACA3-2D8A8884B469}" type="pres">
      <dgm:prSet presAssocID="{86C6718B-26F9-4123-A583-0082C106E3DE}" presName="linNode" presStyleCnt="0"/>
      <dgm:spPr/>
      <dgm:t>
        <a:bodyPr/>
        <a:lstStyle/>
        <a:p>
          <a:endParaRPr lang="ru-RU"/>
        </a:p>
      </dgm:t>
    </dgm:pt>
    <dgm:pt modelId="{C0D97ADA-747F-4A5C-B525-2A5C258D2911}" type="pres">
      <dgm:prSet presAssocID="{86C6718B-26F9-4123-A583-0082C106E3DE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3124D-A7BB-4BDA-B695-8EE9FE1725BE}" type="pres">
      <dgm:prSet presAssocID="{86C6718B-26F9-4123-A583-0082C106E3DE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D5DA9-E650-4882-9509-22E9E0464046}" type="pres">
      <dgm:prSet presAssocID="{85602C61-9DB8-4A8F-9C76-F1D2769A5795}" presName="spacing" presStyleCnt="0"/>
      <dgm:spPr/>
      <dgm:t>
        <a:bodyPr/>
        <a:lstStyle/>
        <a:p>
          <a:endParaRPr lang="ru-RU"/>
        </a:p>
      </dgm:t>
    </dgm:pt>
    <dgm:pt modelId="{2E23ADC5-C1B0-4516-AC20-F85FD2A69FC8}" type="pres">
      <dgm:prSet presAssocID="{7B2E4206-59E8-4D25-91BC-2176EED3ECAA}" presName="linNode" presStyleCnt="0"/>
      <dgm:spPr/>
      <dgm:t>
        <a:bodyPr/>
        <a:lstStyle/>
        <a:p>
          <a:endParaRPr lang="ru-RU"/>
        </a:p>
      </dgm:t>
    </dgm:pt>
    <dgm:pt modelId="{5CFB947E-04FF-4846-AABA-D1D6D6ABB78B}" type="pres">
      <dgm:prSet presAssocID="{7B2E4206-59E8-4D25-91BC-2176EED3ECAA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A58CB-2626-4AD6-9E62-3CE8B797153E}" type="pres">
      <dgm:prSet presAssocID="{7B2E4206-59E8-4D25-91BC-2176EED3ECAA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D7438-7BF2-4465-A10D-926184AC6050}" type="pres">
      <dgm:prSet presAssocID="{B0A9B237-F586-4704-8E6F-A124E5EEA6E5}" presName="spacing" presStyleCnt="0"/>
      <dgm:spPr/>
      <dgm:t>
        <a:bodyPr/>
        <a:lstStyle/>
        <a:p>
          <a:endParaRPr lang="ru-RU"/>
        </a:p>
      </dgm:t>
    </dgm:pt>
    <dgm:pt modelId="{68303014-5D3A-4433-93FD-E95E4A9B4FC0}" type="pres">
      <dgm:prSet presAssocID="{E6FF31C9-03CE-4618-AC9D-72BD7F87A9B1}" presName="linNode" presStyleCnt="0"/>
      <dgm:spPr/>
      <dgm:t>
        <a:bodyPr/>
        <a:lstStyle/>
        <a:p>
          <a:endParaRPr lang="ru-RU"/>
        </a:p>
      </dgm:t>
    </dgm:pt>
    <dgm:pt modelId="{2616D20E-814A-4DFF-A0D0-A90732B9EBB8}" type="pres">
      <dgm:prSet presAssocID="{E6FF31C9-03CE-4618-AC9D-72BD7F87A9B1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A355D-DB58-44FD-9593-3FBDA2AF4D93}" type="pres">
      <dgm:prSet presAssocID="{E6FF31C9-03CE-4618-AC9D-72BD7F87A9B1}" presName="childShp" presStyleLbl="bgAccFollowNode1" presStyleIdx="4" presStyleCnt="6" custLinFactNeighborX="1282" custLinFactNeighborY="-8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0F677-3D73-43C3-AA17-F5ECFC9E0589}" type="pres">
      <dgm:prSet presAssocID="{4D34E9CA-D9F8-4AF7-AA12-6D798E6F211A}" presName="spacing" presStyleCnt="0"/>
      <dgm:spPr/>
      <dgm:t>
        <a:bodyPr/>
        <a:lstStyle/>
        <a:p>
          <a:endParaRPr lang="ru-RU"/>
        </a:p>
      </dgm:t>
    </dgm:pt>
    <dgm:pt modelId="{5A1635A4-3E43-4236-BB75-8691277B8B91}" type="pres">
      <dgm:prSet presAssocID="{B46FF6D5-34C6-44FD-A360-58DF4122A056}" presName="linNode" presStyleCnt="0"/>
      <dgm:spPr/>
      <dgm:t>
        <a:bodyPr/>
        <a:lstStyle/>
        <a:p>
          <a:endParaRPr lang="ru-RU"/>
        </a:p>
      </dgm:t>
    </dgm:pt>
    <dgm:pt modelId="{3D844266-1A74-4DF9-A1EE-9ED5B4AA4648}" type="pres">
      <dgm:prSet presAssocID="{B46FF6D5-34C6-44FD-A360-58DF4122A056}" presName="parentShp" presStyleLbl="node1" presStyleIdx="5" presStyleCnt="6" custLinFactNeighborX="-3893" custLinFactNeighborY="-6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01E4D-DC9B-49A1-BA8C-E8F2DC7C3DA7}" type="pres">
      <dgm:prSet presAssocID="{B46FF6D5-34C6-44FD-A360-58DF4122A056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638D9-9DAA-4557-B60F-EE71473E00F0}" type="presOf" srcId="{6C6214E8-E1CF-439C-AA58-39A26ED9346A}" destId="{861E0734-6F58-4972-9DEA-A89D03079B1B}" srcOrd="0" destOrd="0" presId="urn:microsoft.com/office/officeart/2005/8/layout/vList6"/>
    <dgm:cxn modelId="{9D478FF3-321A-480F-822B-71E66A9B94D7}" type="presOf" srcId="{ADF69C0E-6BA0-443A-9484-F46B7D96525B}" destId="{14728956-CCA8-4E07-92F0-FEF2C075C6AF}" srcOrd="0" destOrd="0" presId="urn:microsoft.com/office/officeart/2005/8/layout/vList6"/>
    <dgm:cxn modelId="{EDBF7566-C570-4C74-A482-9BCE08229AC6}" srcId="{DF6BF856-7603-4762-82C3-52DDF341950D}" destId="{B46FF6D5-34C6-44FD-A360-58DF4122A056}" srcOrd="5" destOrd="0" parTransId="{BC611CF5-9090-4FC6-8F79-8F093EB8067D}" sibTransId="{D117C13B-59CC-41FD-B72B-45AA395A51DE}"/>
    <dgm:cxn modelId="{F2A57DA4-9587-4886-A3DA-8FA59155930F}" srcId="{7B2E4206-59E8-4D25-91BC-2176EED3ECAA}" destId="{219703C7-E915-4D80-8EEF-46302CBDA938}" srcOrd="0" destOrd="0" parTransId="{85ED3FBB-C322-4805-920B-6C1C2A63C0DE}" sibTransId="{7390840F-CCD7-444D-A22A-CA6C68EFA6F3}"/>
    <dgm:cxn modelId="{C35CAACC-94B1-4567-B1CE-9BFE25EE824A}" srcId="{6C6214E8-E1CF-439C-AA58-39A26ED9346A}" destId="{052CEE84-E366-423B-A42A-0E91783F6A2C}" srcOrd="0" destOrd="0" parTransId="{0D25946F-9FBF-4875-9F35-9D7AF0BD4C36}" sibTransId="{D1090698-836A-47C4-AF51-509D1598B415}"/>
    <dgm:cxn modelId="{28692FB8-A832-476E-8132-011FCF8287AC}" type="presOf" srcId="{354AA0B2-BBD9-4810-AA48-1CB2F5C281B9}" destId="{B913124D-A7BB-4BDA-B695-8EE9FE1725BE}" srcOrd="0" destOrd="0" presId="urn:microsoft.com/office/officeart/2005/8/layout/vList6"/>
    <dgm:cxn modelId="{14148C49-C1EE-4B4C-A64D-1575C7220E41}" type="presOf" srcId="{052CEE84-E366-423B-A42A-0E91783F6A2C}" destId="{16F38AED-2A7C-4CB0-8D92-26745D826888}" srcOrd="0" destOrd="0" presId="urn:microsoft.com/office/officeart/2005/8/layout/vList6"/>
    <dgm:cxn modelId="{532FCFD0-3C8C-4174-B1E3-2733925BB475}" srcId="{B46FF6D5-34C6-44FD-A360-58DF4122A056}" destId="{AF4892CA-A762-4CD5-8B25-24B6ED913BEB}" srcOrd="0" destOrd="0" parTransId="{8507EAC6-443E-41C1-8A59-1A4680CA0422}" sibTransId="{52E7B7E4-27E4-4EDD-AA93-B780B451FE99}"/>
    <dgm:cxn modelId="{B645EBE9-699A-4898-BECF-9D6E61162EEE}" srcId="{DF6BF856-7603-4762-82C3-52DDF341950D}" destId="{86C6718B-26F9-4123-A583-0082C106E3DE}" srcOrd="2" destOrd="0" parTransId="{76211F3A-3281-4E8D-9896-0FE43C6EA3FB}" sibTransId="{85602C61-9DB8-4A8F-9C76-F1D2769A5795}"/>
    <dgm:cxn modelId="{1A1CBF1B-363B-40FD-B5E1-849810E615A7}" type="presOf" srcId="{AF4892CA-A762-4CD5-8B25-24B6ED913BEB}" destId="{6E001E4D-DC9B-49A1-BA8C-E8F2DC7C3DA7}" srcOrd="0" destOrd="0" presId="urn:microsoft.com/office/officeart/2005/8/layout/vList6"/>
    <dgm:cxn modelId="{C401A246-E1B0-425D-909E-897B1796F8DF}" type="presOf" srcId="{86C6718B-26F9-4123-A583-0082C106E3DE}" destId="{C0D97ADA-747F-4A5C-B525-2A5C258D2911}" srcOrd="0" destOrd="0" presId="urn:microsoft.com/office/officeart/2005/8/layout/vList6"/>
    <dgm:cxn modelId="{A725DB79-9839-4E8B-AF2A-CF9210AA0536}" srcId="{86C6718B-26F9-4123-A583-0082C106E3DE}" destId="{354AA0B2-BBD9-4810-AA48-1CB2F5C281B9}" srcOrd="0" destOrd="0" parTransId="{F1D4A0CE-CDE3-4CF2-8EA9-3BB21445DFD1}" sibTransId="{8106F424-DA68-48A6-8D19-0BD0BA6003F9}"/>
    <dgm:cxn modelId="{525184BC-CF48-42B3-AAED-A41576B83602}" type="presOf" srcId="{DF6BF856-7603-4762-82C3-52DDF341950D}" destId="{24A51AB5-BAAF-46C8-8015-01E2C4775B1F}" srcOrd="0" destOrd="0" presId="urn:microsoft.com/office/officeart/2005/8/layout/vList6"/>
    <dgm:cxn modelId="{0A8629B7-DF56-4D67-97CD-3156FC46F988}" srcId="{DF6BF856-7603-4762-82C3-52DDF341950D}" destId="{ADF69C0E-6BA0-443A-9484-F46B7D96525B}" srcOrd="1" destOrd="0" parTransId="{3C45A191-2555-4031-9685-45464D7276B5}" sibTransId="{8D16099D-F085-49A9-89E9-C9758CC43082}"/>
    <dgm:cxn modelId="{7D0402AA-2FA1-400D-A272-46C4D4ADB274}" srcId="{E6FF31C9-03CE-4618-AC9D-72BD7F87A9B1}" destId="{2F0E00E7-DBCB-45BA-A739-DFF4CE3A3734}" srcOrd="0" destOrd="0" parTransId="{D9CE8BCC-FA43-4E46-924B-FC93E4937FCF}" sibTransId="{2C45DD80-7E4B-4531-A7E3-D06FDA893252}"/>
    <dgm:cxn modelId="{C3AE7DAC-09F5-4A27-8385-5294E03E6F8A}" srcId="{DF6BF856-7603-4762-82C3-52DDF341950D}" destId="{6C6214E8-E1CF-439C-AA58-39A26ED9346A}" srcOrd="0" destOrd="0" parTransId="{C08BFFC1-C76F-45A3-BF06-F29BCBBB6870}" sibTransId="{60F428E0-6917-4ABF-8013-9810F65F16C6}"/>
    <dgm:cxn modelId="{8A5E4DFE-CF67-48C8-A504-8176ADA0672D}" srcId="{DF6BF856-7603-4762-82C3-52DDF341950D}" destId="{7B2E4206-59E8-4D25-91BC-2176EED3ECAA}" srcOrd="3" destOrd="0" parTransId="{9ABE9415-D0C7-448F-BA24-099704246770}" sibTransId="{B0A9B237-F586-4704-8E6F-A124E5EEA6E5}"/>
    <dgm:cxn modelId="{A681363F-9280-4CD8-95C4-A3B8CABB02C2}" srcId="{ADF69C0E-6BA0-443A-9484-F46B7D96525B}" destId="{CC1205B7-9886-42D9-B1C9-159316E82625}" srcOrd="0" destOrd="0" parTransId="{5F72C876-BC01-492F-961E-8CFEA02C0CEF}" sibTransId="{4AEAC2F7-76E9-4D5C-9200-7BA35C635E8F}"/>
    <dgm:cxn modelId="{836AEBAD-1EAE-43E3-BE4F-3B51393D474E}" type="presOf" srcId="{CC1205B7-9886-42D9-B1C9-159316E82625}" destId="{7C73FA6A-8208-4987-A1DE-A8624D167B28}" srcOrd="0" destOrd="0" presId="urn:microsoft.com/office/officeart/2005/8/layout/vList6"/>
    <dgm:cxn modelId="{28F43425-189E-4942-B185-022EBA1808B2}" type="presOf" srcId="{219703C7-E915-4D80-8EEF-46302CBDA938}" destId="{C54A58CB-2626-4AD6-9E62-3CE8B797153E}" srcOrd="0" destOrd="0" presId="urn:microsoft.com/office/officeart/2005/8/layout/vList6"/>
    <dgm:cxn modelId="{2231A82F-EF98-48C6-95F0-C0AC96218634}" type="presOf" srcId="{2F0E00E7-DBCB-45BA-A739-DFF4CE3A3734}" destId="{94DA355D-DB58-44FD-9593-3FBDA2AF4D93}" srcOrd="0" destOrd="0" presId="urn:microsoft.com/office/officeart/2005/8/layout/vList6"/>
    <dgm:cxn modelId="{E4BF4235-9CF0-4FC1-BD76-0B38ED8BA548}" type="presOf" srcId="{B46FF6D5-34C6-44FD-A360-58DF4122A056}" destId="{3D844266-1A74-4DF9-A1EE-9ED5B4AA4648}" srcOrd="0" destOrd="0" presId="urn:microsoft.com/office/officeart/2005/8/layout/vList6"/>
    <dgm:cxn modelId="{D69C9823-6A58-4A63-A0B9-59E8550239F6}" srcId="{DF6BF856-7603-4762-82C3-52DDF341950D}" destId="{E6FF31C9-03CE-4618-AC9D-72BD7F87A9B1}" srcOrd="4" destOrd="0" parTransId="{6DB43B12-92AB-4651-971A-7487531768A9}" sibTransId="{4D34E9CA-D9F8-4AF7-AA12-6D798E6F211A}"/>
    <dgm:cxn modelId="{73FFD85A-1F41-4C8C-9A8E-530E4DB49446}" type="presOf" srcId="{E6FF31C9-03CE-4618-AC9D-72BD7F87A9B1}" destId="{2616D20E-814A-4DFF-A0D0-A90732B9EBB8}" srcOrd="0" destOrd="0" presId="urn:microsoft.com/office/officeart/2005/8/layout/vList6"/>
    <dgm:cxn modelId="{E430AC84-F1FE-497F-B485-AC6D169A7A45}" type="presOf" srcId="{7B2E4206-59E8-4D25-91BC-2176EED3ECAA}" destId="{5CFB947E-04FF-4846-AABA-D1D6D6ABB78B}" srcOrd="0" destOrd="0" presId="urn:microsoft.com/office/officeart/2005/8/layout/vList6"/>
    <dgm:cxn modelId="{EB5AEEE5-86EB-4DE9-888C-2FCC0C601CA8}" type="presParOf" srcId="{24A51AB5-BAAF-46C8-8015-01E2C4775B1F}" destId="{AD6D3E43-2EE6-4AEC-8E6E-EA28408A9127}" srcOrd="0" destOrd="0" presId="urn:microsoft.com/office/officeart/2005/8/layout/vList6"/>
    <dgm:cxn modelId="{D00E9CAD-8B4E-4689-BF6D-BD1660046520}" type="presParOf" srcId="{AD6D3E43-2EE6-4AEC-8E6E-EA28408A9127}" destId="{861E0734-6F58-4972-9DEA-A89D03079B1B}" srcOrd="0" destOrd="0" presId="urn:microsoft.com/office/officeart/2005/8/layout/vList6"/>
    <dgm:cxn modelId="{21ED73D4-6983-4D98-95B3-56D85F6AA1A3}" type="presParOf" srcId="{AD6D3E43-2EE6-4AEC-8E6E-EA28408A9127}" destId="{16F38AED-2A7C-4CB0-8D92-26745D826888}" srcOrd="1" destOrd="0" presId="urn:microsoft.com/office/officeart/2005/8/layout/vList6"/>
    <dgm:cxn modelId="{89EE4BB1-D79E-43F0-A8A5-8DBD47243385}" type="presParOf" srcId="{24A51AB5-BAAF-46C8-8015-01E2C4775B1F}" destId="{5B8C2A41-4EFD-44CE-B384-2D0A66D4111F}" srcOrd="1" destOrd="0" presId="urn:microsoft.com/office/officeart/2005/8/layout/vList6"/>
    <dgm:cxn modelId="{330ABB92-FCC3-4F66-B725-5F5C189DC5FD}" type="presParOf" srcId="{24A51AB5-BAAF-46C8-8015-01E2C4775B1F}" destId="{1328C6B8-6BB4-402F-AEC9-54DC7D1294C5}" srcOrd="2" destOrd="0" presId="urn:microsoft.com/office/officeart/2005/8/layout/vList6"/>
    <dgm:cxn modelId="{446F5F3F-0B95-4FF9-B25C-9006AA961431}" type="presParOf" srcId="{1328C6B8-6BB4-402F-AEC9-54DC7D1294C5}" destId="{14728956-CCA8-4E07-92F0-FEF2C075C6AF}" srcOrd="0" destOrd="0" presId="urn:microsoft.com/office/officeart/2005/8/layout/vList6"/>
    <dgm:cxn modelId="{0F92B1B1-4FEF-4BE2-83CA-FAE6E1AE40D6}" type="presParOf" srcId="{1328C6B8-6BB4-402F-AEC9-54DC7D1294C5}" destId="{7C73FA6A-8208-4987-A1DE-A8624D167B28}" srcOrd="1" destOrd="0" presId="urn:microsoft.com/office/officeart/2005/8/layout/vList6"/>
    <dgm:cxn modelId="{07764FB3-5308-44B5-8634-50F58D6511D6}" type="presParOf" srcId="{24A51AB5-BAAF-46C8-8015-01E2C4775B1F}" destId="{388F8F90-50BF-465D-9924-5C5B348B2CF5}" srcOrd="3" destOrd="0" presId="urn:microsoft.com/office/officeart/2005/8/layout/vList6"/>
    <dgm:cxn modelId="{867C8732-CA29-464D-92C2-6A548145634F}" type="presParOf" srcId="{24A51AB5-BAAF-46C8-8015-01E2C4775B1F}" destId="{634C89D1-CB36-4A0B-ACA3-2D8A8884B469}" srcOrd="4" destOrd="0" presId="urn:microsoft.com/office/officeart/2005/8/layout/vList6"/>
    <dgm:cxn modelId="{1E353FB8-71E9-4337-97EA-1FAE3CF93BA7}" type="presParOf" srcId="{634C89D1-CB36-4A0B-ACA3-2D8A8884B469}" destId="{C0D97ADA-747F-4A5C-B525-2A5C258D2911}" srcOrd="0" destOrd="0" presId="urn:microsoft.com/office/officeart/2005/8/layout/vList6"/>
    <dgm:cxn modelId="{06CEE317-D3DC-464A-ACA7-1FDE86A0B5FF}" type="presParOf" srcId="{634C89D1-CB36-4A0B-ACA3-2D8A8884B469}" destId="{B913124D-A7BB-4BDA-B695-8EE9FE1725BE}" srcOrd="1" destOrd="0" presId="urn:microsoft.com/office/officeart/2005/8/layout/vList6"/>
    <dgm:cxn modelId="{DC14F5DC-BEE2-453B-BB58-426AD6A4287A}" type="presParOf" srcId="{24A51AB5-BAAF-46C8-8015-01E2C4775B1F}" destId="{6FED5DA9-E650-4882-9509-22E9E0464046}" srcOrd="5" destOrd="0" presId="urn:microsoft.com/office/officeart/2005/8/layout/vList6"/>
    <dgm:cxn modelId="{90341F46-1C13-4A0D-8974-D0F7ECC16C94}" type="presParOf" srcId="{24A51AB5-BAAF-46C8-8015-01E2C4775B1F}" destId="{2E23ADC5-C1B0-4516-AC20-F85FD2A69FC8}" srcOrd="6" destOrd="0" presId="urn:microsoft.com/office/officeart/2005/8/layout/vList6"/>
    <dgm:cxn modelId="{6A16B984-2CB2-4EF4-9A51-65A69C5BBC0A}" type="presParOf" srcId="{2E23ADC5-C1B0-4516-AC20-F85FD2A69FC8}" destId="{5CFB947E-04FF-4846-AABA-D1D6D6ABB78B}" srcOrd="0" destOrd="0" presId="urn:microsoft.com/office/officeart/2005/8/layout/vList6"/>
    <dgm:cxn modelId="{32B91BF8-6B29-4E79-BA3C-C4382664A769}" type="presParOf" srcId="{2E23ADC5-C1B0-4516-AC20-F85FD2A69FC8}" destId="{C54A58CB-2626-4AD6-9E62-3CE8B797153E}" srcOrd="1" destOrd="0" presId="urn:microsoft.com/office/officeart/2005/8/layout/vList6"/>
    <dgm:cxn modelId="{14534FCC-693B-458F-A32F-1A19327AA5CB}" type="presParOf" srcId="{24A51AB5-BAAF-46C8-8015-01E2C4775B1F}" destId="{6F6D7438-7BF2-4465-A10D-926184AC6050}" srcOrd="7" destOrd="0" presId="urn:microsoft.com/office/officeart/2005/8/layout/vList6"/>
    <dgm:cxn modelId="{CA7C550E-F470-4838-9C8F-A0B6BFC8F55A}" type="presParOf" srcId="{24A51AB5-BAAF-46C8-8015-01E2C4775B1F}" destId="{68303014-5D3A-4433-93FD-E95E4A9B4FC0}" srcOrd="8" destOrd="0" presId="urn:microsoft.com/office/officeart/2005/8/layout/vList6"/>
    <dgm:cxn modelId="{35C8F08D-DB6A-4718-BEED-FD02D16A7C1D}" type="presParOf" srcId="{68303014-5D3A-4433-93FD-E95E4A9B4FC0}" destId="{2616D20E-814A-4DFF-A0D0-A90732B9EBB8}" srcOrd="0" destOrd="0" presId="urn:microsoft.com/office/officeart/2005/8/layout/vList6"/>
    <dgm:cxn modelId="{B29DFF38-F87C-4339-914F-64C7C1A10232}" type="presParOf" srcId="{68303014-5D3A-4433-93FD-E95E4A9B4FC0}" destId="{94DA355D-DB58-44FD-9593-3FBDA2AF4D93}" srcOrd="1" destOrd="0" presId="urn:microsoft.com/office/officeart/2005/8/layout/vList6"/>
    <dgm:cxn modelId="{A7BF77D7-4C76-46BA-B221-208BC0799601}" type="presParOf" srcId="{24A51AB5-BAAF-46C8-8015-01E2C4775B1F}" destId="{3FB0F677-3D73-43C3-AA17-F5ECFC9E0589}" srcOrd="9" destOrd="0" presId="urn:microsoft.com/office/officeart/2005/8/layout/vList6"/>
    <dgm:cxn modelId="{A03ABCFB-0CCA-45A4-B303-191710998584}" type="presParOf" srcId="{24A51AB5-BAAF-46C8-8015-01E2C4775B1F}" destId="{5A1635A4-3E43-4236-BB75-8691277B8B91}" srcOrd="10" destOrd="0" presId="urn:microsoft.com/office/officeart/2005/8/layout/vList6"/>
    <dgm:cxn modelId="{2F482121-D890-495C-A300-5B64BB4E6251}" type="presParOf" srcId="{5A1635A4-3E43-4236-BB75-8691277B8B91}" destId="{3D844266-1A74-4DF9-A1EE-9ED5B4AA4648}" srcOrd="0" destOrd="0" presId="urn:microsoft.com/office/officeart/2005/8/layout/vList6"/>
    <dgm:cxn modelId="{98242BE8-E395-494D-9BBB-2F425F8544E9}" type="presParOf" srcId="{5A1635A4-3E43-4236-BB75-8691277B8B91}" destId="{6E001E4D-DC9B-49A1-BA8C-E8F2DC7C3D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E3133-2E64-44DB-985A-DDA48AB7E6C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33EC0E-2D68-4568-8803-3E208A5D518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Предварительный этап</a:t>
          </a:r>
          <a:endParaRPr lang="ru-RU" sz="2800" b="1" dirty="0">
            <a:solidFill>
              <a:srgbClr val="FFFF00"/>
            </a:solidFill>
          </a:endParaRPr>
        </a:p>
      </dgm:t>
    </dgm:pt>
    <dgm:pt modelId="{04A89311-A213-49C9-974A-53226F8F9FC1}" type="parTrans" cxnId="{B8DAEFF2-6DA4-4A02-AB39-123D31D0A742}">
      <dgm:prSet/>
      <dgm:spPr/>
      <dgm:t>
        <a:bodyPr/>
        <a:lstStyle/>
        <a:p>
          <a:endParaRPr lang="ru-RU"/>
        </a:p>
      </dgm:t>
    </dgm:pt>
    <dgm:pt modelId="{781CF47B-1581-40CE-B439-085C86498722}" type="sibTrans" cxnId="{B8DAEFF2-6DA4-4A02-AB39-123D31D0A742}">
      <dgm:prSet/>
      <dgm:spPr/>
      <dgm:t>
        <a:bodyPr/>
        <a:lstStyle/>
        <a:p>
          <a:endParaRPr lang="ru-RU"/>
        </a:p>
      </dgm:t>
    </dgm:pt>
    <dgm:pt modelId="{9D04994F-1FF5-44D1-A95B-80067883526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Диагностический этап</a:t>
          </a:r>
          <a:endParaRPr lang="ru-RU" sz="2400" b="1" dirty="0">
            <a:solidFill>
              <a:srgbClr val="FF0000"/>
            </a:solidFill>
          </a:endParaRPr>
        </a:p>
      </dgm:t>
    </dgm:pt>
    <dgm:pt modelId="{9DDC5596-46B7-4E0A-AC2E-F3E6235E4E5D}" type="parTrans" cxnId="{5A737241-BE51-40D0-B42F-9E8918B10537}">
      <dgm:prSet/>
      <dgm:spPr/>
      <dgm:t>
        <a:bodyPr/>
        <a:lstStyle/>
        <a:p>
          <a:endParaRPr lang="ru-RU"/>
        </a:p>
      </dgm:t>
    </dgm:pt>
    <dgm:pt modelId="{5C47F860-A798-402F-9493-1CA34C346D02}" type="sibTrans" cxnId="{5A737241-BE51-40D0-B42F-9E8918B10537}">
      <dgm:prSet/>
      <dgm:spPr/>
      <dgm:t>
        <a:bodyPr/>
        <a:lstStyle/>
        <a:p>
          <a:endParaRPr lang="ru-RU"/>
        </a:p>
      </dgm:t>
    </dgm:pt>
    <dgm:pt modelId="{266CDC6B-383D-496B-B9AB-7C2E1D90508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C000"/>
              </a:solidFill>
            </a:rPr>
            <a:t>Этап разработки </a:t>
          </a:r>
          <a:endParaRPr lang="ru-RU" sz="2800" b="1" dirty="0">
            <a:solidFill>
              <a:srgbClr val="FFC000"/>
            </a:solidFill>
          </a:endParaRPr>
        </a:p>
      </dgm:t>
    </dgm:pt>
    <dgm:pt modelId="{2F7D66C8-3DF8-41BE-9F2A-4F259E5C14AE}" type="parTrans" cxnId="{0EAB8F25-BB92-40BF-AE01-5883F9062E5A}">
      <dgm:prSet/>
      <dgm:spPr/>
      <dgm:t>
        <a:bodyPr/>
        <a:lstStyle/>
        <a:p>
          <a:endParaRPr lang="ru-RU"/>
        </a:p>
      </dgm:t>
    </dgm:pt>
    <dgm:pt modelId="{5892CA45-7DB5-4565-9870-6575DD50240A}" type="sibTrans" cxnId="{0EAB8F25-BB92-40BF-AE01-5883F9062E5A}">
      <dgm:prSet/>
      <dgm:spPr/>
      <dgm:t>
        <a:bodyPr/>
        <a:lstStyle/>
        <a:p>
          <a:endParaRPr lang="ru-RU"/>
        </a:p>
      </dgm:t>
    </dgm:pt>
    <dgm:pt modelId="{8B460C3C-2F59-45CF-AA91-24B0B64526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Этап реализации </a:t>
          </a:r>
          <a:endParaRPr lang="ru-RU" sz="2400" b="1" dirty="0">
            <a:solidFill>
              <a:schemeClr val="tx1"/>
            </a:solidFill>
          </a:endParaRPr>
        </a:p>
      </dgm:t>
    </dgm:pt>
    <dgm:pt modelId="{D3EC7AD3-50D4-432B-B1D8-BC10F4AFF539}" type="parTrans" cxnId="{19A0E7B8-8103-4DA3-9430-6B475C09CC2B}">
      <dgm:prSet/>
      <dgm:spPr/>
      <dgm:t>
        <a:bodyPr/>
        <a:lstStyle/>
        <a:p>
          <a:endParaRPr lang="ru-RU"/>
        </a:p>
      </dgm:t>
    </dgm:pt>
    <dgm:pt modelId="{BB9608C1-4860-4D13-A40B-BBDA25FFB3F1}" type="sibTrans" cxnId="{19A0E7B8-8103-4DA3-9430-6B475C09CC2B}">
      <dgm:prSet/>
      <dgm:spPr/>
      <dgm:t>
        <a:bodyPr/>
        <a:lstStyle/>
        <a:p>
          <a:endParaRPr lang="ru-RU"/>
        </a:p>
      </dgm:t>
    </dgm:pt>
    <dgm:pt modelId="{EC5F7495-1690-4898-908C-413B451B933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50000"/>
                </a:schemeClr>
              </a:solidFill>
            </a:rPr>
            <a:t>Анализ и коррекция – заключительный этап </a:t>
          </a:r>
          <a:endParaRPr lang="ru-RU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F0217EFD-F3B5-4D69-B140-D96B4BCDE52C}" type="parTrans" cxnId="{7366FEBC-E7C9-40E2-A5DB-FCD37B5885D1}">
      <dgm:prSet/>
      <dgm:spPr/>
      <dgm:t>
        <a:bodyPr/>
        <a:lstStyle/>
        <a:p>
          <a:endParaRPr lang="ru-RU"/>
        </a:p>
      </dgm:t>
    </dgm:pt>
    <dgm:pt modelId="{83801B4B-F29E-42F4-A84A-213391320B95}" type="sibTrans" cxnId="{7366FEBC-E7C9-40E2-A5DB-FCD37B5885D1}">
      <dgm:prSet/>
      <dgm:spPr/>
      <dgm:t>
        <a:bodyPr/>
        <a:lstStyle/>
        <a:p>
          <a:endParaRPr lang="ru-RU"/>
        </a:p>
      </dgm:t>
    </dgm:pt>
    <dgm:pt modelId="{330F862B-9656-4492-918C-1FDC779DD626}" type="pres">
      <dgm:prSet presAssocID="{523E3133-2E64-44DB-985A-DDA48AB7E6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43C8E3-D432-4018-AAE1-135E4C530AA8}" type="pres">
      <dgm:prSet presAssocID="{7533EC0E-2D68-4568-8803-3E208A5D5188}" presName="parentLin" presStyleCnt="0"/>
      <dgm:spPr/>
    </dgm:pt>
    <dgm:pt modelId="{37DA8253-0634-4658-8BF3-FC7AF02C5FFD}" type="pres">
      <dgm:prSet presAssocID="{7533EC0E-2D68-4568-8803-3E208A5D518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97D1130-04A0-4181-A649-024608C0811C}" type="pres">
      <dgm:prSet presAssocID="{7533EC0E-2D68-4568-8803-3E208A5D518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2D033-0A29-4F59-9258-BA3C16A4FDE9}" type="pres">
      <dgm:prSet presAssocID="{7533EC0E-2D68-4568-8803-3E208A5D5188}" presName="negativeSpace" presStyleCnt="0"/>
      <dgm:spPr/>
    </dgm:pt>
    <dgm:pt modelId="{A420C313-19F9-43D7-8EFD-CD6F475BA762}" type="pres">
      <dgm:prSet presAssocID="{7533EC0E-2D68-4568-8803-3E208A5D5188}" presName="childText" presStyleLbl="conFgAcc1" presStyleIdx="0" presStyleCnt="5">
        <dgm:presLayoutVars>
          <dgm:bulletEnabled val="1"/>
        </dgm:presLayoutVars>
      </dgm:prSet>
      <dgm:spPr/>
    </dgm:pt>
    <dgm:pt modelId="{E7E11217-6DDD-4096-A662-9C58795F84A4}" type="pres">
      <dgm:prSet presAssocID="{781CF47B-1581-40CE-B439-085C86498722}" presName="spaceBetweenRectangles" presStyleCnt="0"/>
      <dgm:spPr/>
    </dgm:pt>
    <dgm:pt modelId="{2CA175AC-5700-4A2D-BC29-490C0C3ED895}" type="pres">
      <dgm:prSet presAssocID="{9D04994F-1FF5-44D1-A95B-800678835260}" presName="parentLin" presStyleCnt="0"/>
      <dgm:spPr/>
    </dgm:pt>
    <dgm:pt modelId="{F0D37318-FBDC-443B-85B9-CF7C9C7F42F3}" type="pres">
      <dgm:prSet presAssocID="{9D04994F-1FF5-44D1-A95B-80067883526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5DC0783-D742-4080-9F12-73B23583C938}" type="pres">
      <dgm:prSet presAssocID="{9D04994F-1FF5-44D1-A95B-80067883526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139F2-4F89-4CA8-AFF3-E24ADAF16106}" type="pres">
      <dgm:prSet presAssocID="{9D04994F-1FF5-44D1-A95B-800678835260}" presName="negativeSpace" presStyleCnt="0"/>
      <dgm:spPr/>
    </dgm:pt>
    <dgm:pt modelId="{DC894179-B19E-4A0E-A1D2-FF01E47E9EBB}" type="pres">
      <dgm:prSet presAssocID="{9D04994F-1FF5-44D1-A95B-800678835260}" presName="childText" presStyleLbl="conFgAcc1" presStyleIdx="1" presStyleCnt="5">
        <dgm:presLayoutVars>
          <dgm:bulletEnabled val="1"/>
        </dgm:presLayoutVars>
      </dgm:prSet>
      <dgm:spPr/>
    </dgm:pt>
    <dgm:pt modelId="{ADD2C16C-B460-4E27-9896-CF38E4F45FBF}" type="pres">
      <dgm:prSet presAssocID="{5C47F860-A798-402F-9493-1CA34C346D02}" presName="spaceBetweenRectangles" presStyleCnt="0"/>
      <dgm:spPr/>
    </dgm:pt>
    <dgm:pt modelId="{5AFC5886-5C09-42E2-8D4E-4759D7D28FD8}" type="pres">
      <dgm:prSet presAssocID="{266CDC6B-383D-496B-B9AB-7C2E1D905082}" presName="parentLin" presStyleCnt="0"/>
      <dgm:spPr/>
    </dgm:pt>
    <dgm:pt modelId="{A58A4DFC-5279-4747-B6B1-B675D7BFE674}" type="pres">
      <dgm:prSet presAssocID="{266CDC6B-383D-496B-B9AB-7C2E1D90508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7B048B5-70CF-4F4C-AC17-C5EB27D6657F}" type="pres">
      <dgm:prSet presAssocID="{266CDC6B-383D-496B-B9AB-7C2E1D9050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53692-2790-4E0A-9A85-C71A770B43CD}" type="pres">
      <dgm:prSet presAssocID="{266CDC6B-383D-496B-B9AB-7C2E1D905082}" presName="negativeSpace" presStyleCnt="0"/>
      <dgm:spPr/>
    </dgm:pt>
    <dgm:pt modelId="{CB4BF329-CADF-433C-A4BA-299D4CA12693}" type="pres">
      <dgm:prSet presAssocID="{266CDC6B-383D-496B-B9AB-7C2E1D905082}" presName="childText" presStyleLbl="conFgAcc1" presStyleIdx="2" presStyleCnt="5">
        <dgm:presLayoutVars>
          <dgm:bulletEnabled val="1"/>
        </dgm:presLayoutVars>
      </dgm:prSet>
      <dgm:spPr/>
    </dgm:pt>
    <dgm:pt modelId="{483D8C42-4947-4210-8835-DDAC0EA9F455}" type="pres">
      <dgm:prSet presAssocID="{5892CA45-7DB5-4565-9870-6575DD50240A}" presName="spaceBetweenRectangles" presStyleCnt="0"/>
      <dgm:spPr/>
    </dgm:pt>
    <dgm:pt modelId="{933DD0E1-306B-46D1-ABD7-D3CFAB9C7612}" type="pres">
      <dgm:prSet presAssocID="{8B460C3C-2F59-45CF-AA91-24B0B64526DB}" presName="parentLin" presStyleCnt="0"/>
      <dgm:spPr/>
    </dgm:pt>
    <dgm:pt modelId="{27AB1CFF-FE47-4752-8DCD-1DD93E5030E0}" type="pres">
      <dgm:prSet presAssocID="{8B460C3C-2F59-45CF-AA91-24B0B64526D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2796052-8E37-47E7-B8C1-05FF1AFF1B65}" type="pres">
      <dgm:prSet presAssocID="{8B460C3C-2F59-45CF-AA91-24B0B64526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38C55-BC98-4AB2-B280-52665E6BE36E}" type="pres">
      <dgm:prSet presAssocID="{8B460C3C-2F59-45CF-AA91-24B0B64526DB}" presName="negativeSpace" presStyleCnt="0"/>
      <dgm:spPr/>
    </dgm:pt>
    <dgm:pt modelId="{5572875A-4D9D-4E8D-8B1F-71DE765DCE14}" type="pres">
      <dgm:prSet presAssocID="{8B460C3C-2F59-45CF-AA91-24B0B64526DB}" presName="childText" presStyleLbl="conFgAcc1" presStyleIdx="3" presStyleCnt="5">
        <dgm:presLayoutVars>
          <dgm:bulletEnabled val="1"/>
        </dgm:presLayoutVars>
      </dgm:prSet>
      <dgm:spPr/>
    </dgm:pt>
    <dgm:pt modelId="{16121559-BDF0-4801-9A8C-229E07D5843E}" type="pres">
      <dgm:prSet presAssocID="{BB9608C1-4860-4D13-A40B-BBDA25FFB3F1}" presName="spaceBetweenRectangles" presStyleCnt="0"/>
      <dgm:spPr/>
    </dgm:pt>
    <dgm:pt modelId="{7CC0BDC8-F5C7-4E50-8E9D-2CFECE917CC8}" type="pres">
      <dgm:prSet presAssocID="{EC5F7495-1690-4898-908C-413B451B9333}" presName="parentLin" presStyleCnt="0"/>
      <dgm:spPr/>
    </dgm:pt>
    <dgm:pt modelId="{D21E9FD1-98C0-41A6-9CF7-A4A1D14E4B45}" type="pres">
      <dgm:prSet presAssocID="{EC5F7495-1690-4898-908C-413B451B933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53A6C19-C641-4948-9320-8FB01CC0D017}" type="pres">
      <dgm:prSet presAssocID="{EC5F7495-1690-4898-908C-413B451B9333}" presName="parentText" presStyleLbl="node1" presStyleIdx="4" presStyleCnt="5" custScaleY="138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217B9-540D-45F4-8679-396E54E8D277}" type="pres">
      <dgm:prSet presAssocID="{EC5F7495-1690-4898-908C-413B451B9333}" presName="negativeSpace" presStyleCnt="0"/>
      <dgm:spPr/>
    </dgm:pt>
    <dgm:pt modelId="{3102CBA4-E847-4BF7-A260-D0F8866E2FBA}" type="pres">
      <dgm:prSet presAssocID="{EC5F7495-1690-4898-908C-413B451B933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F87B1F-3B40-4B72-9EB7-5500BC082535}" type="presOf" srcId="{266CDC6B-383D-496B-B9AB-7C2E1D905082}" destId="{A58A4DFC-5279-4747-B6B1-B675D7BFE674}" srcOrd="0" destOrd="0" presId="urn:microsoft.com/office/officeart/2005/8/layout/list1"/>
    <dgm:cxn modelId="{380267C9-CA74-45B1-A3D6-170DD2C717E3}" type="presOf" srcId="{EC5F7495-1690-4898-908C-413B451B9333}" destId="{D21E9FD1-98C0-41A6-9CF7-A4A1D14E4B45}" srcOrd="0" destOrd="0" presId="urn:microsoft.com/office/officeart/2005/8/layout/list1"/>
    <dgm:cxn modelId="{5A3356ED-DBA0-48AC-8F71-88443384EBDC}" type="presOf" srcId="{8B460C3C-2F59-45CF-AA91-24B0B64526DB}" destId="{27AB1CFF-FE47-4752-8DCD-1DD93E5030E0}" srcOrd="0" destOrd="0" presId="urn:microsoft.com/office/officeart/2005/8/layout/list1"/>
    <dgm:cxn modelId="{FDE2178E-1F1E-4054-875F-7EB6A02C0577}" type="presOf" srcId="{7533EC0E-2D68-4568-8803-3E208A5D5188}" destId="{697D1130-04A0-4181-A649-024608C0811C}" srcOrd="1" destOrd="0" presId="urn:microsoft.com/office/officeart/2005/8/layout/list1"/>
    <dgm:cxn modelId="{5A737241-BE51-40D0-B42F-9E8918B10537}" srcId="{523E3133-2E64-44DB-985A-DDA48AB7E6C3}" destId="{9D04994F-1FF5-44D1-A95B-800678835260}" srcOrd="1" destOrd="0" parTransId="{9DDC5596-46B7-4E0A-AC2E-F3E6235E4E5D}" sibTransId="{5C47F860-A798-402F-9493-1CA34C346D02}"/>
    <dgm:cxn modelId="{4252E5EE-4C87-4F96-ABF6-405490D90CA2}" type="presOf" srcId="{523E3133-2E64-44DB-985A-DDA48AB7E6C3}" destId="{330F862B-9656-4492-918C-1FDC779DD626}" srcOrd="0" destOrd="0" presId="urn:microsoft.com/office/officeart/2005/8/layout/list1"/>
    <dgm:cxn modelId="{90951A8D-C1EE-4C28-811B-B6BFF3F8375B}" type="presOf" srcId="{266CDC6B-383D-496B-B9AB-7C2E1D905082}" destId="{B7B048B5-70CF-4F4C-AC17-C5EB27D6657F}" srcOrd="1" destOrd="0" presId="urn:microsoft.com/office/officeart/2005/8/layout/list1"/>
    <dgm:cxn modelId="{1AE894D4-9EF4-43DC-99DD-DA3704BFA49A}" type="presOf" srcId="{8B460C3C-2F59-45CF-AA91-24B0B64526DB}" destId="{22796052-8E37-47E7-B8C1-05FF1AFF1B65}" srcOrd="1" destOrd="0" presId="urn:microsoft.com/office/officeart/2005/8/layout/list1"/>
    <dgm:cxn modelId="{B8DAEFF2-6DA4-4A02-AB39-123D31D0A742}" srcId="{523E3133-2E64-44DB-985A-DDA48AB7E6C3}" destId="{7533EC0E-2D68-4568-8803-3E208A5D5188}" srcOrd="0" destOrd="0" parTransId="{04A89311-A213-49C9-974A-53226F8F9FC1}" sibTransId="{781CF47B-1581-40CE-B439-085C86498722}"/>
    <dgm:cxn modelId="{19A0E7B8-8103-4DA3-9430-6B475C09CC2B}" srcId="{523E3133-2E64-44DB-985A-DDA48AB7E6C3}" destId="{8B460C3C-2F59-45CF-AA91-24B0B64526DB}" srcOrd="3" destOrd="0" parTransId="{D3EC7AD3-50D4-432B-B1D8-BC10F4AFF539}" sibTransId="{BB9608C1-4860-4D13-A40B-BBDA25FFB3F1}"/>
    <dgm:cxn modelId="{EC769A30-BDB6-4405-B0C1-05224CCBBB34}" type="presOf" srcId="{7533EC0E-2D68-4568-8803-3E208A5D5188}" destId="{37DA8253-0634-4658-8BF3-FC7AF02C5FFD}" srcOrd="0" destOrd="0" presId="urn:microsoft.com/office/officeart/2005/8/layout/list1"/>
    <dgm:cxn modelId="{7366FEBC-E7C9-40E2-A5DB-FCD37B5885D1}" srcId="{523E3133-2E64-44DB-985A-DDA48AB7E6C3}" destId="{EC5F7495-1690-4898-908C-413B451B9333}" srcOrd="4" destOrd="0" parTransId="{F0217EFD-F3B5-4D69-B140-D96B4BCDE52C}" sibTransId="{83801B4B-F29E-42F4-A84A-213391320B95}"/>
    <dgm:cxn modelId="{0EAB8F25-BB92-40BF-AE01-5883F9062E5A}" srcId="{523E3133-2E64-44DB-985A-DDA48AB7E6C3}" destId="{266CDC6B-383D-496B-B9AB-7C2E1D905082}" srcOrd="2" destOrd="0" parTransId="{2F7D66C8-3DF8-41BE-9F2A-4F259E5C14AE}" sibTransId="{5892CA45-7DB5-4565-9870-6575DD50240A}"/>
    <dgm:cxn modelId="{2AA8F091-0179-44CC-A050-E09B1B8F1CEA}" type="presOf" srcId="{9D04994F-1FF5-44D1-A95B-800678835260}" destId="{F0D37318-FBDC-443B-85B9-CF7C9C7F42F3}" srcOrd="0" destOrd="0" presId="urn:microsoft.com/office/officeart/2005/8/layout/list1"/>
    <dgm:cxn modelId="{8E8DAACE-76DA-4116-A299-5B4B7325C75E}" type="presOf" srcId="{EC5F7495-1690-4898-908C-413B451B9333}" destId="{353A6C19-C641-4948-9320-8FB01CC0D017}" srcOrd="1" destOrd="0" presId="urn:microsoft.com/office/officeart/2005/8/layout/list1"/>
    <dgm:cxn modelId="{6BF6AC00-318C-4E4D-82B9-BC1C3A56A441}" type="presOf" srcId="{9D04994F-1FF5-44D1-A95B-800678835260}" destId="{85DC0783-D742-4080-9F12-73B23583C938}" srcOrd="1" destOrd="0" presId="urn:microsoft.com/office/officeart/2005/8/layout/list1"/>
    <dgm:cxn modelId="{72BBFE47-6715-4A45-9BAE-8AC329B989A9}" type="presParOf" srcId="{330F862B-9656-4492-918C-1FDC779DD626}" destId="{1343C8E3-D432-4018-AAE1-135E4C530AA8}" srcOrd="0" destOrd="0" presId="urn:microsoft.com/office/officeart/2005/8/layout/list1"/>
    <dgm:cxn modelId="{806299B4-91CD-473F-A404-C7EAEFE6DACD}" type="presParOf" srcId="{1343C8E3-D432-4018-AAE1-135E4C530AA8}" destId="{37DA8253-0634-4658-8BF3-FC7AF02C5FFD}" srcOrd="0" destOrd="0" presId="urn:microsoft.com/office/officeart/2005/8/layout/list1"/>
    <dgm:cxn modelId="{DB8084AF-2719-4B55-96A4-48255EE2DB31}" type="presParOf" srcId="{1343C8E3-D432-4018-AAE1-135E4C530AA8}" destId="{697D1130-04A0-4181-A649-024608C0811C}" srcOrd="1" destOrd="0" presId="urn:microsoft.com/office/officeart/2005/8/layout/list1"/>
    <dgm:cxn modelId="{6A2E144C-C037-4B48-AD41-E8A87074F8F3}" type="presParOf" srcId="{330F862B-9656-4492-918C-1FDC779DD626}" destId="{B4A2D033-0A29-4F59-9258-BA3C16A4FDE9}" srcOrd="1" destOrd="0" presId="urn:microsoft.com/office/officeart/2005/8/layout/list1"/>
    <dgm:cxn modelId="{7000A59F-D1A5-47BB-A026-FAB2650F293F}" type="presParOf" srcId="{330F862B-9656-4492-918C-1FDC779DD626}" destId="{A420C313-19F9-43D7-8EFD-CD6F475BA762}" srcOrd="2" destOrd="0" presId="urn:microsoft.com/office/officeart/2005/8/layout/list1"/>
    <dgm:cxn modelId="{7499AF65-A05D-421C-ABEE-88F808C7B063}" type="presParOf" srcId="{330F862B-9656-4492-918C-1FDC779DD626}" destId="{E7E11217-6DDD-4096-A662-9C58795F84A4}" srcOrd="3" destOrd="0" presId="urn:microsoft.com/office/officeart/2005/8/layout/list1"/>
    <dgm:cxn modelId="{6A2A9A88-7953-4665-A6B3-D574771AC193}" type="presParOf" srcId="{330F862B-9656-4492-918C-1FDC779DD626}" destId="{2CA175AC-5700-4A2D-BC29-490C0C3ED895}" srcOrd="4" destOrd="0" presId="urn:microsoft.com/office/officeart/2005/8/layout/list1"/>
    <dgm:cxn modelId="{B14C0BA1-6B3C-428C-8D99-BA3D87828A62}" type="presParOf" srcId="{2CA175AC-5700-4A2D-BC29-490C0C3ED895}" destId="{F0D37318-FBDC-443B-85B9-CF7C9C7F42F3}" srcOrd="0" destOrd="0" presId="urn:microsoft.com/office/officeart/2005/8/layout/list1"/>
    <dgm:cxn modelId="{E7DC2636-BF70-48DF-A06A-23922150030A}" type="presParOf" srcId="{2CA175AC-5700-4A2D-BC29-490C0C3ED895}" destId="{85DC0783-D742-4080-9F12-73B23583C938}" srcOrd="1" destOrd="0" presId="urn:microsoft.com/office/officeart/2005/8/layout/list1"/>
    <dgm:cxn modelId="{1538079E-82BC-4E24-9BF7-FF5BC655D7CE}" type="presParOf" srcId="{330F862B-9656-4492-918C-1FDC779DD626}" destId="{143139F2-4F89-4CA8-AFF3-E24ADAF16106}" srcOrd="5" destOrd="0" presId="urn:microsoft.com/office/officeart/2005/8/layout/list1"/>
    <dgm:cxn modelId="{7BC98711-0DBD-4860-8696-90A172774685}" type="presParOf" srcId="{330F862B-9656-4492-918C-1FDC779DD626}" destId="{DC894179-B19E-4A0E-A1D2-FF01E47E9EBB}" srcOrd="6" destOrd="0" presId="urn:microsoft.com/office/officeart/2005/8/layout/list1"/>
    <dgm:cxn modelId="{0AA31017-ACB2-4462-85D8-9846F099614F}" type="presParOf" srcId="{330F862B-9656-4492-918C-1FDC779DD626}" destId="{ADD2C16C-B460-4E27-9896-CF38E4F45FBF}" srcOrd="7" destOrd="0" presId="urn:microsoft.com/office/officeart/2005/8/layout/list1"/>
    <dgm:cxn modelId="{A35DE8E5-46A6-452C-92F0-1CE140C8D82D}" type="presParOf" srcId="{330F862B-9656-4492-918C-1FDC779DD626}" destId="{5AFC5886-5C09-42E2-8D4E-4759D7D28FD8}" srcOrd="8" destOrd="0" presId="urn:microsoft.com/office/officeart/2005/8/layout/list1"/>
    <dgm:cxn modelId="{635D1872-7974-4DEE-B3B2-9E6A479EC4EB}" type="presParOf" srcId="{5AFC5886-5C09-42E2-8D4E-4759D7D28FD8}" destId="{A58A4DFC-5279-4747-B6B1-B675D7BFE674}" srcOrd="0" destOrd="0" presId="urn:microsoft.com/office/officeart/2005/8/layout/list1"/>
    <dgm:cxn modelId="{AA7E6862-282F-4D7C-B340-6C5F78029491}" type="presParOf" srcId="{5AFC5886-5C09-42E2-8D4E-4759D7D28FD8}" destId="{B7B048B5-70CF-4F4C-AC17-C5EB27D6657F}" srcOrd="1" destOrd="0" presId="urn:microsoft.com/office/officeart/2005/8/layout/list1"/>
    <dgm:cxn modelId="{765311F6-BD1C-4BAA-BBCC-65A556D81D19}" type="presParOf" srcId="{330F862B-9656-4492-918C-1FDC779DD626}" destId="{03753692-2790-4E0A-9A85-C71A770B43CD}" srcOrd="9" destOrd="0" presId="urn:microsoft.com/office/officeart/2005/8/layout/list1"/>
    <dgm:cxn modelId="{4CCB6661-7E54-4D8C-AB32-4CD152B9C2E5}" type="presParOf" srcId="{330F862B-9656-4492-918C-1FDC779DD626}" destId="{CB4BF329-CADF-433C-A4BA-299D4CA12693}" srcOrd="10" destOrd="0" presId="urn:microsoft.com/office/officeart/2005/8/layout/list1"/>
    <dgm:cxn modelId="{3B453390-B122-4B0A-BE8D-ACFCEC7790E5}" type="presParOf" srcId="{330F862B-9656-4492-918C-1FDC779DD626}" destId="{483D8C42-4947-4210-8835-DDAC0EA9F455}" srcOrd="11" destOrd="0" presId="urn:microsoft.com/office/officeart/2005/8/layout/list1"/>
    <dgm:cxn modelId="{6505923E-D1F3-4F15-B70E-0C536E59538C}" type="presParOf" srcId="{330F862B-9656-4492-918C-1FDC779DD626}" destId="{933DD0E1-306B-46D1-ABD7-D3CFAB9C7612}" srcOrd="12" destOrd="0" presId="urn:microsoft.com/office/officeart/2005/8/layout/list1"/>
    <dgm:cxn modelId="{BCF8D08A-1A61-4306-989D-A74539E7A870}" type="presParOf" srcId="{933DD0E1-306B-46D1-ABD7-D3CFAB9C7612}" destId="{27AB1CFF-FE47-4752-8DCD-1DD93E5030E0}" srcOrd="0" destOrd="0" presId="urn:microsoft.com/office/officeart/2005/8/layout/list1"/>
    <dgm:cxn modelId="{D950C0F4-AFE3-4877-9948-EEDBF4A16D9B}" type="presParOf" srcId="{933DD0E1-306B-46D1-ABD7-D3CFAB9C7612}" destId="{22796052-8E37-47E7-B8C1-05FF1AFF1B65}" srcOrd="1" destOrd="0" presId="urn:microsoft.com/office/officeart/2005/8/layout/list1"/>
    <dgm:cxn modelId="{8239B0CD-49AD-49E1-AD97-CAAE86E2EA72}" type="presParOf" srcId="{330F862B-9656-4492-918C-1FDC779DD626}" destId="{BEA38C55-BC98-4AB2-B280-52665E6BE36E}" srcOrd="13" destOrd="0" presId="urn:microsoft.com/office/officeart/2005/8/layout/list1"/>
    <dgm:cxn modelId="{DFE363D0-C29B-466D-B543-750D31BAED52}" type="presParOf" srcId="{330F862B-9656-4492-918C-1FDC779DD626}" destId="{5572875A-4D9D-4E8D-8B1F-71DE765DCE14}" srcOrd="14" destOrd="0" presId="urn:microsoft.com/office/officeart/2005/8/layout/list1"/>
    <dgm:cxn modelId="{4BF5F7C0-6947-4F56-A324-25E5C1C55796}" type="presParOf" srcId="{330F862B-9656-4492-918C-1FDC779DD626}" destId="{16121559-BDF0-4801-9A8C-229E07D5843E}" srcOrd="15" destOrd="0" presId="urn:microsoft.com/office/officeart/2005/8/layout/list1"/>
    <dgm:cxn modelId="{569E8A02-0983-4B96-81C2-6CD95F378B2D}" type="presParOf" srcId="{330F862B-9656-4492-918C-1FDC779DD626}" destId="{7CC0BDC8-F5C7-4E50-8E9D-2CFECE917CC8}" srcOrd="16" destOrd="0" presId="urn:microsoft.com/office/officeart/2005/8/layout/list1"/>
    <dgm:cxn modelId="{620C14B5-EF4D-4AE8-B58F-956927B6A78B}" type="presParOf" srcId="{7CC0BDC8-F5C7-4E50-8E9D-2CFECE917CC8}" destId="{D21E9FD1-98C0-41A6-9CF7-A4A1D14E4B45}" srcOrd="0" destOrd="0" presId="urn:microsoft.com/office/officeart/2005/8/layout/list1"/>
    <dgm:cxn modelId="{E74B6607-BFC7-451F-B3B1-7F6341CA382F}" type="presParOf" srcId="{7CC0BDC8-F5C7-4E50-8E9D-2CFECE917CC8}" destId="{353A6C19-C641-4948-9320-8FB01CC0D017}" srcOrd="1" destOrd="0" presId="urn:microsoft.com/office/officeart/2005/8/layout/list1"/>
    <dgm:cxn modelId="{EE428597-FD5B-4FDE-AEB8-6FF37B783EFE}" type="presParOf" srcId="{330F862B-9656-4492-918C-1FDC779DD626}" destId="{811217B9-540D-45F4-8679-396E54E8D277}" srcOrd="17" destOrd="0" presId="urn:microsoft.com/office/officeart/2005/8/layout/list1"/>
    <dgm:cxn modelId="{C206BDF3-417E-4561-8CEC-2D7244D2DEA8}" type="presParOf" srcId="{330F862B-9656-4492-918C-1FDC779DD626}" destId="{3102CBA4-E847-4BF7-A260-D0F8866E2FB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7CF152-F56B-4515-87A1-83136F998D15}" type="doc">
      <dgm:prSet loTypeId="urn:microsoft.com/office/officeart/2005/8/layout/hList3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98C8162-080C-4FE4-9994-6BA20E6C35E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Шаги проектирования АОП </a:t>
          </a:r>
          <a:endParaRPr lang="ru-RU" sz="3600" dirty="0">
            <a:solidFill>
              <a:schemeClr val="tx1"/>
            </a:solidFill>
          </a:endParaRPr>
        </a:p>
      </dgm:t>
    </dgm:pt>
    <dgm:pt modelId="{9750835C-FBBC-4FFA-A9BE-A573C20318B6}" type="parTrans" cxnId="{3D5D830E-EFA9-46ED-A3C1-1591EE0C9DFB}">
      <dgm:prSet/>
      <dgm:spPr/>
      <dgm:t>
        <a:bodyPr/>
        <a:lstStyle/>
        <a:p>
          <a:endParaRPr lang="ru-RU"/>
        </a:p>
      </dgm:t>
    </dgm:pt>
    <dgm:pt modelId="{35578F72-1FB0-418D-8C48-D964E5D13CE3}" type="sibTrans" cxnId="{3D5D830E-EFA9-46ED-A3C1-1591EE0C9DFB}">
      <dgm:prSet/>
      <dgm:spPr/>
      <dgm:t>
        <a:bodyPr/>
        <a:lstStyle/>
        <a:p>
          <a:endParaRPr lang="ru-RU"/>
        </a:p>
      </dgm:t>
    </dgm:pt>
    <dgm:pt modelId="{B7BF3B2E-D3A6-4F7F-866E-E46BE6D4093D}">
      <dgm:prSet phldrT="[Текст]"/>
      <dgm:spPr/>
      <dgm:t>
        <a:bodyPr/>
        <a:lstStyle/>
        <a:p>
          <a:r>
            <a:rPr lang="ru-RU" dirty="0" smtClean="0"/>
            <a:t>Предварительная оценка</a:t>
          </a:r>
          <a:br>
            <a:rPr lang="ru-RU" dirty="0" smtClean="0"/>
          </a:br>
          <a:r>
            <a:rPr lang="ru-RU" dirty="0" smtClean="0"/>
            <a:t>образовательных потребностей ребенка и запроса родителей</a:t>
          </a:r>
          <a:endParaRPr lang="ru-RU" dirty="0"/>
        </a:p>
      </dgm:t>
    </dgm:pt>
    <dgm:pt modelId="{473E01BF-2375-4837-9DE5-A159F478829B}" type="parTrans" cxnId="{A703453B-4844-4A09-933F-2F81F58493F4}">
      <dgm:prSet/>
      <dgm:spPr/>
      <dgm:t>
        <a:bodyPr/>
        <a:lstStyle/>
        <a:p>
          <a:endParaRPr lang="ru-RU"/>
        </a:p>
      </dgm:t>
    </dgm:pt>
    <dgm:pt modelId="{80497459-AFEC-4208-A35A-675774C40BC7}" type="sibTrans" cxnId="{A703453B-4844-4A09-933F-2F81F58493F4}">
      <dgm:prSet/>
      <dgm:spPr/>
      <dgm:t>
        <a:bodyPr/>
        <a:lstStyle/>
        <a:p>
          <a:endParaRPr lang="ru-RU"/>
        </a:p>
      </dgm:t>
    </dgm:pt>
    <dgm:pt modelId="{5D84A65C-A3FC-4D51-AD74-8EF3DF68EEB9}">
      <dgm:prSet/>
      <dgm:spPr/>
      <dgm:t>
        <a:bodyPr/>
        <a:lstStyle/>
        <a:p>
          <a:r>
            <a:rPr lang="ru-RU" dirty="0" smtClean="0"/>
            <a:t>Оценка требований ФГОС и ОП</a:t>
          </a:r>
          <a:endParaRPr lang="ru-RU" dirty="0"/>
        </a:p>
      </dgm:t>
    </dgm:pt>
    <dgm:pt modelId="{0C050CD1-33DA-4F56-A0BC-47384987F50D}" type="parTrans" cxnId="{8E64B741-60D6-4E7A-9391-A90C23FE3ED6}">
      <dgm:prSet/>
      <dgm:spPr/>
      <dgm:t>
        <a:bodyPr/>
        <a:lstStyle/>
        <a:p>
          <a:endParaRPr lang="ru-RU"/>
        </a:p>
      </dgm:t>
    </dgm:pt>
    <dgm:pt modelId="{B0B1ECF5-604C-4B0C-800D-E73BDADEBA9F}" type="sibTrans" cxnId="{8E64B741-60D6-4E7A-9391-A90C23FE3ED6}">
      <dgm:prSet/>
      <dgm:spPr/>
      <dgm:t>
        <a:bodyPr/>
        <a:lstStyle/>
        <a:p>
          <a:endParaRPr lang="ru-RU"/>
        </a:p>
      </dgm:t>
    </dgm:pt>
    <dgm:pt modelId="{07CB1E27-5AD9-414E-9DC3-3925A4373205}">
      <dgm:prSet phldrT="[Текст]"/>
      <dgm:spPr/>
      <dgm:t>
        <a:bodyPr/>
        <a:lstStyle/>
        <a:p>
          <a:endParaRPr lang="ru-RU" dirty="0"/>
        </a:p>
      </dgm:t>
    </dgm:pt>
    <dgm:pt modelId="{759E9144-503D-41B6-A9EE-EACBD5257E8D}" type="parTrans" cxnId="{76AAE0EC-D356-4412-A838-1DC272CAFF64}">
      <dgm:prSet/>
      <dgm:spPr/>
      <dgm:t>
        <a:bodyPr/>
        <a:lstStyle/>
        <a:p>
          <a:endParaRPr lang="ru-RU"/>
        </a:p>
      </dgm:t>
    </dgm:pt>
    <dgm:pt modelId="{A9BD6318-1DF0-4FF3-9CF0-12FFF54BEB84}" type="sibTrans" cxnId="{76AAE0EC-D356-4412-A838-1DC272CAFF64}">
      <dgm:prSet/>
      <dgm:spPr/>
      <dgm:t>
        <a:bodyPr/>
        <a:lstStyle/>
        <a:p>
          <a:endParaRPr lang="ru-RU"/>
        </a:p>
      </dgm:t>
    </dgm:pt>
    <dgm:pt modelId="{9154CC8F-051C-47D0-92F7-EB3F31FF21BF}" type="pres">
      <dgm:prSet presAssocID="{B97CF152-F56B-4515-87A1-83136F998D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71BD2-BBCA-4168-B884-9287A3EA1479}" type="pres">
      <dgm:prSet presAssocID="{598C8162-080C-4FE4-9994-6BA20E6C35EE}" presName="roof" presStyleLbl="dkBgShp" presStyleIdx="0" presStyleCnt="2"/>
      <dgm:spPr/>
      <dgm:t>
        <a:bodyPr/>
        <a:lstStyle/>
        <a:p>
          <a:endParaRPr lang="ru-RU"/>
        </a:p>
      </dgm:t>
    </dgm:pt>
    <dgm:pt modelId="{AD598A50-80DC-4B7C-9708-192E3149851E}" type="pres">
      <dgm:prSet presAssocID="{598C8162-080C-4FE4-9994-6BA20E6C35EE}" presName="pillars" presStyleCnt="0"/>
      <dgm:spPr/>
    </dgm:pt>
    <dgm:pt modelId="{F2A47A2E-B388-448B-A7E6-21708F285595}" type="pres">
      <dgm:prSet presAssocID="{598C8162-080C-4FE4-9994-6BA20E6C35E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01CD7-0ECA-4F53-B51D-2ADAACB86902}" type="pres">
      <dgm:prSet presAssocID="{5D84A65C-A3FC-4D51-AD74-8EF3DF68EEB9}" presName="pillarX" presStyleLbl="node1" presStyleIdx="1" presStyleCnt="2" custLinFactNeighborY="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B3AA3-55A6-4D8D-A24D-23C80ACDA5BD}" type="pres">
      <dgm:prSet presAssocID="{598C8162-080C-4FE4-9994-6BA20E6C35EE}" presName="base" presStyleLbl="dkBgShp" presStyleIdx="1" presStyleCnt="2"/>
      <dgm:spPr/>
    </dgm:pt>
  </dgm:ptLst>
  <dgm:cxnLst>
    <dgm:cxn modelId="{3D5D830E-EFA9-46ED-A3C1-1591EE0C9DFB}" srcId="{B97CF152-F56B-4515-87A1-83136F998D15}" destId="{598C8162-080C-4FE4-9994-6BA20E6C35EE}" srcOrd="0" destOrd="0" parTransId="{9750835C-FBBC-4FFA-A9BE-A573C20318B6}" sibTransId="{35578F72-1FB0-418D-8C48-D964E5D13CE3}"/>
    <dgm:cxn modelId="{75F16BD6-DA1A-436E-9A61-20DF2BA7065F}" type="presOf" srcId="{598C8162-080C-4FE4-9994-6BA20E6C35EE}" destId="{35671BD2-BBCA-4168-B884-9287A3EA1479}" srcOrd="0" destOrd="0" presId="urn:microsoft.com/office/officeart/2005/8/layout/hList3"/>
    <dgm:cxn modelId="{E734EC38-F982-4536-BD7E-9297C96CC859}" type="presOf" srcId="{5D84A65C-A3FC-4D51-AD74-8EF3DF68EEB9}" destId="{05D01CD7-0ECA-4F53-B51D-2ADAACB86902}" srcOrd="0" destOrd="0" presId="urn:microsoft.com/office/officeart/2005/8/layout/hList3"/>
    <dgm:cxn modelId="{76AAE0EC-D356-4412-A838-1DC272CAFF64}" srcId="{B97CF152-F56B-4515-87A1-83136F998D15}" destId="{07CB1E27-5AD9-414E-9DC3-3925A4373205}" srcOrd="1" destOrd="0" parTransId="{759E9144-503D-41B6-A9EE-EACBD5257E8D}" sibTransId="{A9BD6318-1DF0-4FF3-9CF0-12FFF54BEB84}"/>
    <dgm:cxn modelId="{AD6EEEDF-6104-40B6-BAA7-840E63EB6E9B}" type="presOf" srcId="{B7BF3B2E-D3A6-4F7F-866E-E46BE6D4093D}" destId="{F2A47A2E-B388-448B-A7E6-21708F285595}" srcOrd="0" destOrd="0" presId="urn:microsoft.com/office/officeart/2005/8/layout/hList3"/>
    <dgm:cxn modelId="{8E64B741-60D6-4E7A-9391-A90C23FE3ED6}" srcId="{598C8162-080C-4FE4-9994-6BA20E6C35EE}" destId="{5D84A65C-A3FC-4D51-AD74-8EF3DF68EEB9}" srcOrd="1" destOrd="0" parTransId="{0C050CD1-33DA-4F56-A0BC-47384987F50D}" sibTransId="{B0B1ECF5-604C-4B0C-800D-E73BDADEBA9F}"/>
    <dgm:cxn modelId="{A703453B-4844-4A09-933F-2F81F58493F4}" srcId="{598C8162-080C-4FE4-9994-6BA20E6C35EE}" destId="{B7BF3B2E-D3A6-4F7F-866E-E46BE6D4093D}" srcOrd="0" destOrd="0" parTransId="{473E01BF-2375-4837-9DE5-A159F478829B}" sibTransId="{80497459-AFEC-4208-A35A-675774C40BC7}"/>
    <dgm:cxn modelId="{B0BD1646-F22D-4139-BF03-BD5BFB737817}" type="presOf" srcId="{B97CF152-F56B-4515-87A1-83136F998D15}" destId="{9154CC8F-051C-47D0-92F7-EB3F31FF21BF}" srcOrd="0" destOrd="0" presId="urn:microsoft.com/office/officeart/2005/8/layout/hList3"/>
    <dgm:cxn modelId="{B8ACF5F7-3010-40BD-B242-0DB6AE175A33}" type="presParOf" srcId="{9154CC8F-051C-47D0-92F7-EB3F31FF21BF}" destId="{35671BD2-BBCA-4168-B884-9287A3EA1479}" srcOrd="0" destOrd="0" presId="urn:microsoft.com/office/officeart/2005/8/layout/hList3"/>
    <dgm:cxn modelId="{B05667A8-677D-4DFA-AF3D-902BC799DE27}" type="presParOf" srcId="{9154CC8F-051C-47D0-92F7-EB3F31FF21BF}" destId="{AD598A50-80DC-4B7C-9708-192E3149851E}" srcOrd="1" destOrd="0" presId="urn:microsoft.com/office/officeart/2005/8/layout/hList3"/>
    <dgm:cxn modelId="{E1AA30FF-91C9-4D5E-B036-E0A5FCC82AC7}" type="presParOf" srcId="{AD598A50-80DC-4B7C-9708-192E3149851E}" destId="{F2A47A2E-B388-448B-A7E6-21708F285595}" srcOrd="0" destOrd="0" presId="urn:microsoft.com/office/officeart/2005/8/layout/hList3"/>
    <dgm:cxn modelId="{34CBA996-5C4F-4887-B272-083C467F2A52}" type="presParOf" srcId="{AD598A50-80DC-4B7C-9708-192E3149851E}" destId="{05D01CD7-0ECA-4F53-B51D-2ADAACB86902}" srcOrd="1" destOrd="0" presId="urn:microsoft.com/office/officeart/2005/8/layout/hList3"/>
    <dgm:cxn modelId="{F83F1F94-3508-44E2-AFFA-912FD582379B}" type="presParOf" srcId="{9154CC8F-051C-47D0-92F7-EB3F31FF21BF}" destId="{187B3AA3-55A6-4D8D-A24D-23C80ACDA5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7CF152-F56B-4515-87A1-83136F998D15}" type="doc">
      <dgm:prSet loTypeId="urn:microsoft.com/office/officeart/2005/8/layout/hList3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98C8162-080C-4FE4-9994-6BA20E6C35E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Шаги проектирования АОП </a:t>
          </a:r>
          <a:endParaRPr lang="ru-RU" sz="3600" dirty="0">
            <a:solidFill>
              <a:schemeClr val="tx1"/>
            </a:solidFill>
          </a:endParaRPr>
        </a:p>
      </dgm:t>
    </dgm:pt>
    <dgm:pt modelId="{9750835C-FBBC-4FFA-A9BE-A573C20318B6}" type="parTrans" cxnId="{3D5D830E-EFA9-46ED-A3C1-1591EE0C9DFB}">
      <dgm:prSet/>
      <dgm:spPr/>
      <dgm:t>
        <a:bodyPr/>
        <a:lstStyle/>
        <a:p>
          <a:endParaRPr lang="ru-RU"/>
        </a:p>
      </dgm:t>
    </dgm:pt>
    <dgm:pt modelId="{35578F72-1FB0-418D-8C48-D964E5D13CE3}" type="sibTrans" cxnId="{3D5D830E-EFA9-46ED-A3C1-1591EE0C9DFB}">
      <dgm:prSet/>
      <dgm:spPr/>
      <dgm:t>
        <a:bodyPr/>
        <a:lstStyle/>
        <a:p>
          <a:endParaRPr lang="ru-RU"/>
        </a:p>
      </dgm:t>
    </dgm:pt>
    <dgm:pt modelId="{B7BF3B2E-D3A6-4F7F-866E-E46BE6D4093D}">
      <dgm:prSet phldrT="[Текст]"/>
      <dgm:spPr/>
      <dgm:t>
        <a:bodyPr/>
        <a:lstStyle/>
        <a:p>
          <a:r>
            <a:rPr lang="ru-RU" smtClean="0"/>
            <a:t>Изучение результатов</a:t>
          </a:r>
          <a:br>
            <a:rPr lang="ru-RU" smtClean="0"/>
          </a:br>
          <a:r>
            <a:rPr lang="ru-RU" smtClean="0"/>
            <a:t>комплексного психолого-педагогического обследования</a:t>
          </a:r>
          <a:endParaRPr lang="ru-RU" dirty="0"/>
        </a:p>
      </dgm:t>
    </dgm:pt>
    <dgm:pt modelId="{473E01BF-2375-4837-9DE5-A159F478829B}" type="parTrans" cxnId="{A703453B-4844-4A09-933F-2F81F58493F4}">
      <dgm:prSet/>
      <dgm:spPr/>
      <dgm:t>
        <a:bodyPr/>
        <a:lstStyle/>
        <a:p>
          <a:endParaRPr lang="ru-RU"/>
        </a:p>
      </dgm:t>
    </dgm:pt>
    <dgm:pt modelId="{80497459-AFEC-4208-A35A-675774C40BC7}" type="sibTrans" cxnId="{A703453B-4844-4A09-933F-2F81F58493F4}">
      <dgm:prSet/>
      <dgm:spPr/>
      <dgm:t>
        <a:bodyPr/>
        <a:lstStyle/>
        <a:p>
          <a:endParaRPr lang="ru-RU"/>
        </a:p>
      </dgm:t>
    </dgm:pt>
    <dgm:pt modelId="{5D84A65C-A3FC-4D51-AD74-8EF3DF68EEB9}">
      <dgm:prSet/>
      <dgm:spPr/>
      <dgm:t>
        <a:bodyPr/>
        <a:lstStyle/>
        <a:p>
          <a:r>
            <a:rPr lang="ru-RU" smtClean="0"/>
            <a:t>Описание необходимых</a:t>
          </a:r>
          <a:br>
            <a:rPr lang="ru-RU" smtClean="0"/>
          </a:br>
          <a:r>
            <a:rPr lang="ru-RU" smtClean="0"/>
            <a:t>ребенку с ОВЗ специальных образовательных условий с учетом возможностей и</a:t>
          </a:r>
          <a:br>
            <a:rPr lang="ru-RU" smtClean="0"/>
          </a:br>
          <a:r>
            <a:rPr lang="ru-RU" smtClean="0"/>
            <a:t>дефицитов</a:t>
          </a:r>
          <a:endParaRPr lang="ru-RU" dirty="0"/>
        </a:p>
      </dgm:t>
    </dgm:pt>
    <dgm:pt modelId="{0C050CD1-33DA-4F56-A0BC-47384987F50D}" type="parTrans" cxnId="{8E64B741-60D6-4E7A-9391-A90C23FE3ED6}">
      <dgm:prSet/>
      <dgm:spPr/>
      <dgm:t>
        <a:bodyPr/>
        <a:lstStyle/>
        <a:p>
          <a:endParaRPr lang="ru-RU"/>
        </a:p>
      </dgm:t>
    </dgm:pt>
    <dgm:pt modelId="{B0B1ECF5-604C-4B0C-800D-E73BDADEBA9F}" type="sibTrans" cxnId="{8E64B741-60D6-4E7A-9391-A90C23FE3ED6}">
      <dgm:prSet/>
      <dgm:spPr/>
      <dgm:t>
        <a:bodyPr/>
        <a:lstStyle/>
        <a:p>
          <a:endParaRPr lang="ru-RU"/>
        </a:p>
      </dgm:t>
    </dgm:pt>
    <dgm:pt modelId="{07CB1E27-5AD9-414E-9DC3-3925A4373205}">
      <dgm:prSet phldrT="[Текст]"/>
      <dgm:spPr/>
      <dgm:t>
        <a:bodyPr/>
        <a:lstStyle/>
        <a:p>
          <a:endParaRPr lang="ru-RU" dirty="0"/>
        </a:p>
      </dgm:t>
    </dgm:pt>
    <dgm:pt modelId="{759E9144-503D-41B6-A9EE-EACBD5257E8D}" type="parTrans" cxnId="{76AAE0EC-D356-4412-A838-1DC272CAFF64}">
      <dgm:prSet/>
      <dgm:spPr/>
      <dgm:t>
        <a:bodyPr/>
        <a:lstStyle/>
        <a:p>
          <a:endParaRPr lang="ru-RU"/>
        </a:p>
      </dgm:t>
    </dgm:pt>
    <dgm:pt modelId="{A9BD6318-1DF0-4FF3-9CF0-12FFF54BEB84}" type="sibTrans" cxnId="{76AAE0EC-D356-4412-A838-1DC272CAFF64}">
      <dgm:prSet/>
      <dgm:spPr/>
      <dgm:t>
        <a:bodyPr/>
        <a:lstStyle/>
        <a:p>
          <a:endParaRPr lang="ru-RU"/>
        </a:p>
      </dgm:t>
    </dgm:pt>
    <dgm:pt modelId="{9154CC8F-051C-47D0-92F7-EB3F31FF21BF}" type="pres">
      <dgm:prSet presAssocID="{B97CF152-F56B-4515-87A1-83136F998D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71BD2-BBCA-4168-B884-9287A3EA1479}" type="pres">
      <dgm:prSet presAssocID="{598C8162-080C-4FE4-9994-6BA20E6C35EE}" presName="roof" presStyleLbl="dkBgShp" presStyleIdx="0" presStyleCnt="2"/>
      <dgm:spPr/>
      <dgm:t>
        <a:bodyPr/>
        <a:lstStyle/>
        <a:p>
          <a:endParaRPr lang="ru-RU"/>
        </a:p>
      </dgm:t>
    </dgm:pt>
    <dgm:pt modelId="{AD598A50-80DC-4B7C-9708-192E3149851E}" type="pres">
      <dgm:prSet presAssocID="{598C8162-080C-4FE4-9994-6BA20E6C35EE}" presName="pillars" presStyleCnt="0"/>
      <dgm:spPr/>
    </dgm:pt>
    <dgm:pt modelId="{F2A47A2E-B388-448B-A7E6-21708F285595}" type="pres">
      <dgm:prSet presAssocID="{598C8162-080C-4FE4-9994-6BA20E6C35E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01CD7-0ECA-4F53-B51D-2ADAACB86902}" type="pres">
      <dgm:prSet presAssocID="{5D84A65C-A3FC-4D51-AD74-8EF3DF68EEB9}" presName="pillarX" presStyleLbl="node1" presStyleIdx="1" presStyleCnt="2" custLinFactNeighborY="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B3AA3-55A6-4D8D-A24D-23C80ACDA5BD}" type="pres">
      <dgm:prSet presAssocID="{598C8162-080C-4FE4-9994-6BA20E6C35EE}" presName="base" presStyleLbl="dkBgShp" presStyleIdx="1" presStyleCnt="2"/>
      <dgm:spPr/>
    </dgm:pt>
  </dgm:ptLst>
  <dgm:cxnLst>
    <dgm:cxn modelId="{3CB6E31C-66D6-43F3-BC48-9B701B77F105}" type="presOf" srcId="{B97CF152-F56B-4515-87A1-83136F998D15}" destId="{9154CC8F-051C-47D0-92F7-EB3F31FF21BF}" srcOrd="0" destOrd="0" presId="urn:microsoft.com/office/officeart/2005/8/layout/hList3"/>
    <dgm:cxn modelId="{3D5D830E-EFA9-46ED-A3C1-1591EE0C9DFB}" srcId="{B97CF152-F56B-4515-87A1-83136F998D15}" destId="{598C8162-080C-4FE4-9994-6BA20E6C35EE}" srcOrd="0" destOrd="0" parTransId="{9750835C-FBBC-4FFA-A9BE-A573C20318B6}" sibTransId="{35578F72-1FB0-418D-8C48-D964E5D13CE3}"/>
    <dgm:cxn modelId="{591C4941-A863-43F0-8242-9B9EAA909EFD}" type="presOf" srcId="{B7BF3B2E-D3A6-4F7F-866E-E46BE6D4093D}" destId="{F2A47A2E-B388-448B-A7E6-21708F285595}" srcOrd="0" destOrd="0" presId="urn:microsoft.com/office/officeart/2005/8/layout/hList3"/>
    <dgm:cxn modelId="{76AAE0EC-D356-4412-A838-1DC272CAFF64}" srcId="{B97CF152-F56B-4515-87A1-83136F998D15}" destId="{07CB1E27-5AD9-414E-9DC3-3925A4373205}" srcOrd="1" destOrd="0" parTransId="{759E9144-503D-41B6-A9EE-EACBD5257E8D}" sibTransId="{A9BD6318-1DF0-4FF3-9CF0-12FFF54BEB84}"/>
    <dgm:cxn modelId="{1AB10452-46A3-4684-ABA0-E18C380329A9}" type="presOf" srcId="{5D84A65C-A3FC-4D51-AD74-8EF3DF68EEB9}" destId="{05D01CD7-0ECA-4F53-B51D-2ADAACB86902}" srcOrd="0" destOrd="0" presId="urn:microsoft.com/office/officeart/2005/8/layout/hList3"/>
    <dgm:cxn modelId="{8E64B741-60D6-4E7A-9391-A90C23FE3ED6}" srcId="{598C8162-080C-4FE4-9994-6BA20E6C35EE}" destId="{5D84A65C-A3FC-4D51-AD74-8EF3DF68EEB9}" srcOrd="1" destOrd="0" parTransId="{0C050CD1-33DA-4F56-A0BC-47384987F50D}" sibTransId="{B0B1ECF5-604C-4B0C-800D-E73BDADEBA9F}"/>
    <dgm:cxn modelId="{A703453B-4844-4A09-933F-2F81F58493F4}" srcId="{598C8162-080C-4FE4-9994-6BA20E6C35EE}" destId="{B7BF3B2E-D3A6-4F7F-866E-E46BE6D4093D}" srcOrd="0" destOrd="0" parTransId="{473E01BF-2375-4837-9DE5-A159F478829B}" sibTransId="{80497459-AFEC-4208-A35A-675774C40BC7}"/>
    <dgm:cxn modelId="{E4898A0B-C5F2-4403-886E-33396EF325EE}" type="presOf" srcId="{598C8162-080C-4FE4-9994-6BA20E6C35EE}" destId="{35671BD2-BBCA-4168-B884-9287A3EA1479}" srcOrd="0" destOrd="0" presId="urn:microsoft.com/office/officeart/2005/8/layout/hList3"/>
    <dgm:cxn modelId="{8BB8CDA1-EA0F-4451-8647-B55A97CAD8D3}" type="presParOf" srcId="{9154CC8F-051C-47D0-92F7-EB3F31FF21BF}" destId="{35671BD2-BBCA-4168-B884-9287A3EA1479}" srcOrd="0" destOrd="0" presId="urn:microsoft.com/office/officeart/2005/8/layout/hList3"/>
    <dgm:cxn modelId="{634B5A1C-B025-4082-8077-4B87317B50DE}" type="presParOf" srcId="{9154CC8F-051C-47D0-92F7-EB3F31FF21BF}" destId="{AD598A50-80DC-4B7C-9708-192E3149851E}" srcOrd="1" destOrd="0" presId="urn:microsoft.com/office/officeart/2005/8/layout/hList3"/>
    <dgm:cxn modelId="{CC59C7D9-23A9-4C8B-85EC-2238A1194C7E}" type="presParOf" srcId="{AD598A50-80DC-4B7C-9708-192E3149851E}" destId="{F2A47A2E-B388-448B-A7E6-21708F285595}" srcOrd="0" destOrd="0" presId="urn:microsoft.com/office/officeart/2005/8/layout/hList3"/>
    <dgm:cxn modelId="{529A5AED-7A0D-4EBD-8698-11F9A1199563}" type="presParOf" srcId="{AD598A50-80DC-4B7C-9708-192E3149851E}" destId="{05D01CD7-0ECA-4F53-B51D-2ADAACB86902}" srcOrd="1" destOrd="0" presId="urn:microsoft.com/office/officeart/2005/8/layout/hList3"/>
    <dgm:cxn modelId="{5B32B6F9-89CA-4303-961D-649954BC5432}" type="presParOf" srcId="{9154CC8F-051C-47D0-92F7-EB3F31FF21BF}" destId="{187B3AA3-55A6-4D8D-A24D-23C80ACDA5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7CF152-F56B-4515-87A1-83136F998D15}" type="doc">
      <dgm:prSet loTypeId="urn:microsoft.com/office/officeart/2005/8/layout/hList3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98C8162-080C-4FE4-9994-6BA20E6C35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Шаги проектирования АОП </a:t>
          </a:r>
          <a:endParaRPr lang="ru-RU" sz="2000" dirty="0">
            <a:solidFill>
              <a:schemeClr val="tx1"/>
            </a:solidFill>
          </a:endParaRPr>
        </a:p>
      </dgm:t>
    </dgm:pt>
    <dgm:pt modelId="{9750835C-FBBC-4FFA-A9BE-A573C20318B6}" type="parTrans" cxnId="{3D5D830E-EFA9-46ED-A3C1-1591EE0C9DFB}">
      <dgm:prSet/>
      <dgm:spPr/>
      <dgm:t>
        <a:bodyPr/>
        <a:lstStyle/>
        <a:p>
          <a:endParaRPr lang="ru-RU"/>
        </a:p>
      </dgm:t>
    </dgm:pt>
    <dgm:pt modelId="{35578F72-1FB0-418D-8C48-D964E5D13CE3}" type="sibTrans" cxnId="{3D5D830E-EFA9-46ED-A3C1-1591EE0C9DFB}">
      <dgm:prSet/>
      <dgm:spPr/>
      <dgm:t>
        <a:bodyPr/>
        <a:lstStyle/>
        <a:p>
          <a:endParaRPr lang="ru-RU"/>
        </a:p>
      </dgm:t>
    </dgm:pt>
    <dgm:pt modelId="{B7BF3B2E-D3A6-4F7F-866E-E46BE6D4093D}">
      <dgm:prSet phldrT="[Текст]" custT="1"/>
      <dgm:spPr/>
      <dgm:t>
        <a:bodyPr/>
        <a:lstStyle/>
        <a:p>
          <a:r>
            <a:rPr lang="ru-RU" sz="1600" dirty="0" smtClean="0"/>
            <a:t>Проектирование необходимых</a:t>
          </a:r>
          <a:br>
            <a:rPr lang="ru-RU" sz="1600" dirty="0" smtClean="0"/>
          </a:br>
          <a:r>
            <a:rPr lang="ru-RU" sz="1600" dirty="0" smtClean="0"/>
            <a:t>структурных составляющих АОП</a:t>
          </a:r>
          <a:endParaRPr lang="ru-RU" sz="1600" dirty="0"/>
        </a:p>
      </dgm:t>
    </dgm:pt>
    <dgm:pt modelId="{473E01BF-2375-4837-9DE5-A159F478829B}" type="parTrans" cxnId="{A703453B-4844-4A09-933F-2F81F58493F4}">
      <dgm:prSet/>
      <dgm:spPr/>
      <dgm:t>
        <a:bodyPr/>
        <a:lstStyle/>
        <a:p>
          <a:endParaRPr lang="ru-RU"/>
        </a:p>
      </dgm:t>
    </dgm:pt>
    <dgm:pt modelId="{80497459-AFEC-4208-A35A-675774C40BC7}" type="sibTrans" cxnId="{A703453B-4844-4A09-933F-2F81F58493F4}">
      <dgm:prSet/>
      <dgm:spPr/>
      <dgm:t>
        <a:bodyPr/>
        <a:lstStyle/>
        <a:p>
          <a:endParaRPr lang="ru-RU"/>
        </a:p>
      </dgm:t>
    </dgm:pt>
    <dgm:pt modelId="{5D84A65C-A3FC-4D51-AD74-8EF3DF68EEB9}">
      <dgm:prSet custT="1"/>
      <dgm:spPr/>
      <dgm:t>
        <a:bodyPr/>
        <a:lstStyle/>
        <a:p>
          <a:r>
            <a:rPr lang="ru-RU" sz="1600" dirty="0" smtClean="0"/>
            <a:t>Определение временных</a:t>
          </a:r>
          <a:br>
            <a:rPr lang="ru-RU" sz="1600" dirty="0" smtClean="0"/>
          </a:br>
          <a:r>
            <a:rPr lang="ru-RU" sz="1600" dirty="0" smtClean="0"/>
            <a:t>границ реализации АОП</a:t>
          </a:r>
          <a:endParaRPr lang="ru-RU" sz="1600" dirty="0"/>
        </a:p>
      </dgm:t>
    </dgm:pt>
    <dgm:pt modelId="{0C050CD1-33DA-4F56-A0BC-47384987F50D}" type="parTrans" cxnId="{8E64B741-60D6-4E7A-9391-A90C23FE3ED6}">
      <dgm:prSet/>
      <dgm:spPr/>
      <dgm:t>
        <a:bodyPr/>
        <a:lstStyle/>
        <a:p>
          <a:endParaRPr lang="ru-RU"/>
        </a:p>
      </dgm:t>
    </dgm:pt>
    <dgm:pt modelId="{B0B1ECF5-604C-4B0C-800D-E73BDADEBA9F}" type="sibTrans" cxnId="{8E64B741-60D6-4E7A-9391-A90C23FE3ED6}">
      <dgm:prSet/>
      <dgm:spPr/>
      <dgm:t>
        <a:bodyPr/>
        <a:lstStyle/>
        <a:p>
          <a:endParaRPr lang="ru-RU"/>
        </a:p>
      </dgm:t>
    </dgm:pt>
    <dgm:pt modelId="{07CB1E27-5AD9-414E-9DC3-3925A4373205}">
      <dgm:prSet phldrT="[Текст]"/>
      <dgm:spPr/>
      <dgm:t>
        <a:bodyPr/>
        <a:lstStyle/>
        <a:p>
          <a:endParaRPr lang="ru-RU" dirty="0"/>
        </a:p>
      </dgm:t>
    </dgm:pt>
    <dgm:pt modelId="{759E9144-503D-41B6-A9EE-EACBD5257E8D}" type="parTrans" cxnId="{76AAE0EC-D356-4412-A838-1DC272CAFF64}">
      <dgm:prSet/>
      <dgm:spPr/>
      <dgm:t>
        <a:bodyPr/>
        <a:lstStyle/>
        <a:p>
          <a:endParaRPr lang="ru-RU"/>
        </a:p>
      </dgm:t>
    </dgm:pt>
    <dgm:pt modelId="{A9BD6318-1DF0-4FF3-9CF0-12FFF54BEB84}" type="sibTrans" cxnId="{76AAE0EC-D356-4412-A838-1DC272CAFF64}">
      <dgm:prSet/>
      <dgm:spPr/>
      <dgm:t>
        <a:bodyPr/>
        <a:lstStyle/>
        <a:p>
          <a:endParaRPr lang="ru-RU"/>
        </a:p>
      </dgm:t>
    </dgm:pt>
    <dgm:pt modelId="{9CC3943C-AC7E-4E5B-A449-0D1B8A687C79}">
      <dgm:prSet custT="1"/>
      <dgm:spPr/>
      <dgm:t>
        <a:bodyPr/>
        <a:lstStyle/>
        <a:p>
          <a:r>
            <a:rPr lang="ru-RU" sz="1600" dirty="0" smtClean="0"/>
            <a:t>Четкое формулирование</a:t>
          </a:r>
          <a:br>
            <a:rPr lang="ru-RU" sz="1600" dirty="0" smtClean="0"/>
          </a:br>
          <a:r>
            <a:rPr lang="ru-RU" sz="1600" dirty="0" smtClean="0"/>
            <a:t>цели АОП (Совместно с родителями!)</a:t>
          </a:r>
          <a:endParaRPr lang="ru-RU" sz="1600" dirty="0"/>
        </a:p>
      </dgm:t>
    </dgm:pt>
    <dgm:pt modelId="{D2C7838B-F483-4075-9D36-08C82E39C75C}" type="parTrans" cxnId="{CA22827A-D81C-4F5D-B362-483DCE023216}">
      <dgm:prSet/>
      <dgm:spPr/>
      <dgm:t>
        <a:bodyPr/>
        <a:lstStyle/>
        <a:p>
          <a:endParaRPr lang="ru-RU"/>
        </a:p>
      </dgm:t>
    </dgm:pt>
    <dgm:pt modelId="{0F8E9B48-BB34-44AC-A1E2-84170F1612D8}" type="sibTrans" cxnId="{CA22827A-D81C-4F5D-B362-483DCE023216}">
      <dgm:prSet/>
      <dgm:spPr/>
      <dgm:t>
        <a:bodyPr/>
        <a:lstStyle/>
        <a:p>
          <a:endParaRPr lang="ru-RU"/>
        </a:p>
      </dgm:t>
    </dgm:pt>
    <dgm:pt modelId="{4F713C6E-3F53-482F-87BD-0ED5FA38781B}">
      <dgm:prSet custT="1"/>
      <dgm:spPr/>
      <dgm:t>
        <a:bodyPr/>
        <a:lstStyle/>
        <a:p>
          <a:r>
            <a:rPr lang="ru-RU" sz="1600" dirty="0" smtClean="0"/>
            <a:t>Определение круга</a:t>
          </a:r>
          <a:br>
            <a:rPr lang="ru-RU" sz="1600" dirty="0" smtClean="0"/>
          </a:br>
          <a:r>
            <a:rPr lang="ru-RU" sz="1600" dirty="0" smtClean="0"/>
            <a:t>задач в рамках реализации АОП</a:t>
          </a:r>
          <a:endParaRPr lang="ru-RU" sz="1600" dirty="0"/>
        </a:p>
      </dgm:t>
    </dgm:pt>
    <dgm:pt modelId="{61165249-476A-4514-8B4C-302A453523CC}" type="parTrans" cxnId="{886B3A45-7871-4766-A842-0FC9078BCAD3}">
      <dgm:prSet/>
      <dgm:spPr/>
      <dgm:t>
        <a:bodyPr/>
        <a:lstStyle/>
        <a:p>
          <a:endParaRPr lang="ru-RU"/>
        </a:p>
      </dgm:t>
    </dgm:pt>
    <dgm:pt modelId="{2DC734BD-3D7A-4365-831F-ED8B8D819691}" type="sibTrans" cxnId="{886B3A45-7871-4766-A842-0FC9078BCAD3}">
      <dgm:prSet/>
      <dgm:spPr/>
      <dgm:t>
        <a:bodyPr/>
        <a:lstStyle/>
        <a:p>
          <a:endParaRPr lang="ru-RU"/>
        </a:p>
      </dgm:t>
    </dgm:pt>
    <dgm:pt modelId="{2E57C67F-5414-4CE0-9C8A-B259828ED56A}">
      <dgm:prSet custT="1"/>
      <dgm:spPr/>
      <dgm:t>
        <a:bodyPr/>
        <a:lstStyle/>
        <a:p>
          <a:r>
            <a:rPr lang="ru-RU" sz="1600" dirty="0" smtClean="0"/>
            <a:t>Определение содержания</a:t>
          </a:r>
          <a:br>
            <a:rPr lang="ru-RU" sz="1600" dirty="0" smtClean="0"/>
          </a:br>
          <a:r>
            <a:rPr lang="ru-RU" sz="1600" dirty="0" smtClean="0"/>
            <a:t>АОП (коррекционный, образовательный компоненты)</a:t>
          </a:r>
          <a:endParaRPr lang="ru-RU" sz="1600" dirty="0"/>
        </a:p>
      </dgm:t>
    </dgm:pt>
    <dgm:pt modelId="{77265AFC-ED47-4D81-99A9-0DD22331334F}" type="parTrans" cxnId="{24566E4E-9F66-4782-8DA4-A6260B7846F7}">
      <dgm:prSet/>
      <dgm:spPr/>
      <dgm:t>
        <a:bodyPr/>
        <a:lstStyle/>
        <a:p>
          <a:endParaRPr lang="ru-RU"/>
        </a:p>
      </dgm:t>
    </dgm:pt>
    <dgm:pt modelId="{8861A10E-47DB-424B-8C68-DBC940084493}" type="sibTrans" cxnId="{24566E4E-9F66-4782-8DA4-A6260B7846F7}">
      <dgm:prSet/>
      <dgm:spPr/>
      <dgm:t>
        <a:bodyPr/>
        <a:lstStyle/>
        <a:p>
          <a:endParaRPr lang="ru-RU"/>
        </a:p>
      </dgm:t>
    </dgm:pt>
    <dgm:pt modelId="{B5BCC77F-ABC9-402C-B074-35670B6D3ADD}">
      <dgm:prSet custT="1"/>
      <dgm:spPr/>
      <dgm:t>
        <a:bodyPr/>
        <a:lstStyle/>
        <a:p>
          <a:r>
            <a:rPr lang="ru-RU" sz="1600" dirty="0" smtClean="0"/>
            <a:t>Планирование форм</a:t>
          </a:r>
          <a:br>
            <a:rPr lang="ru-RU" sz="1600" dirty="0" smtClean="0"/>
          </a:br>
          <a:r>
            <a:rPr lang="ru-RU" sz="1600" dirty="0" smtClean="0"/>
            <a:t>реализации разделов АОП</a:t>
          </a:r>
          <a:endParaRPr lang="ru-RU" sz="1600" dirty="0"/>
        </a:p>
      </dgm:t>
    </dgm:pt>
    <dgm:pt modelId="{AF790CD9-0A64-49A0-9D21-7C12E99B89F6}" type="parTrans" cxnId="{7A72141A-74C8-46EB-AA9A-38451CBEC4D4}">
      <dgm:prSet/>
      <dgm:spPr/>
      <dgm:t>
        <a:bodyPr/>
        <a:lstStyle/>
        <a:p>
          <a:endParaRPr lang="ru-RU"/>
        </a:p>
      </dgm:t>
    </dgm:pt>
    <dgm:pt modelId="{7E294177-2A0A-4499-BF25-0D0732F288D9}" type="sibTrans" cxnId="{7A72141A-74C8-46EB-AA9A-38451CBEC4D4}">
      <dgm:prSet/>
      <dgm:spPr/>
      <dgm:t>
        <a:bodyPr/>
        <a:lstStyle/>
        <a:p>
          <a:endParaRPr lang="ru-RU"/>
        </a:p>
      </dgm:t>
    </dgm:pt>
    <dgm:pt modelId="{2C370532-B37E-4BE3-A95E-F35C238071FA}">
      <dgm:prSet custT="1"/>
      <dgm:spPr/>
      <dgm:t>
        <a:bodyPr/>
        <a:lstStyle/>
        <a:p>
          <a:r>
            <a:rPr lang="ru-RU" sz="1600" dirty="0" smtClean="0"/>
            <a:t>Определение форм и</a:t>
          </a:r>
          <a:br>
            <a:rPr lang="ru-RU" sz="1600" dirty="0" smtClean="0"/>
          </a:br>
          <a:r>
            <a:rPr lang="ru-RU" sz="1600" dirty="0" smtClean="0"/>
            <a:t>критериев мониторинга учебных достижений и формирования социальной</a:t>
          </a:r>
          <a:br>
            <a:rPr lang="ru-RU" sz="1600" dirty="0" smtClean="0"/>
          </a:br>
          <a:r>
            <a:rPr lang="ru-RU" sz="1600" dirty="0" smtClean="0"/>
            <a:t>компетентности обучающегося </a:t>
          </a:r>
          <a:endParaRPr lang="ru-RU" sz="1600" dirty="0"/>
        </a:p>
      </dgm:t>
    </dgm:pt>
    <dgm:pt modelId="{970DD471-8DEE-4611-A5FB-7D0E8B5522C7}" type="parTrans" cxnId="{D41674C4-7B19-483F-917A-275EBA4ED2F2}">
      <dgm:prSet/>
      <dgm:spPr/>
      <dgm:t>
        <a:bodyPr/>
        <a:lstStyle/>
        <a:p>
          <a:endParaRPr lang="ru-RU"/>
        </a:p>
      </dgm:t>
    </dgm:pt>
    <dgm:pt modelId="{EADEF6C0-BA99-4532-A241-C0B544559211}" type="sibTrans" cxnId="{D41674C4-7B19-483F-917A-275EBA4ED2F2}">
      <dgm:prSet/>
      <dgm:spPr/>
      <dgm:t>
        <a:bodyPr/>
        <a:lstStyle/>
        <a:p>
          <a:endParaRPr lang="ru-RU"/>
        </a:p>
      </dgm:t>
    </dgm:pt>
    <dgm:pt modelId="{9154CC8F-051C-47D0-92F7-EB3F31FF21BF}" type="pres">
      <dgm:prSet presAssocID="{B97CF152-F56B-4515-87A1-83136F998D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71BD2-BBCA-4168-B884-9287A3EA1479}" type="pres">
      <dgm:prSet presAssocID="{598C8162-080C-4FE4-9994-6BA20E6C35EE}" presName="roof" presStyleLbl="dkBgShp" presStyleIdx="0" presStyleCnt="2"/>
      <dgm:spPr/>
      <dgm:t>
        <a:bodyPr/>
        <a:lstStyle/>
        <a:p>
          <a:endParaRPr lang="ru-RU"/>
        </a:p>
      </dgm:t>
    </dgm:pt>
    <dgm:pt modelId="{AD598A50-80DC-4B7C-9708-192E3149851E}" type="pres">
      <dgm:prSet presAssocID="{598C8162-080C-4FE4-9994-6BA20E6C35EE}" presName="pillars" presStyleCnt="0"/>
      <dgm:spPr/>
    </dgm:pt>
    <dgm:pt modelId="{F2A47A2E-B388-448B-A7E6-21708F285595}" type="pres">
      <dgm:prSet presAssocID="{598C8162-080C-4FE4-9994-6BA20E6C35EE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01CD7-0ECA-4F53-B51D-2ADAACB86902}" type="pres">
      <dgm:prSet presAssocID="{5D84A65C-A3FC-4D51-AD74-8EF3DF68EEB9}" presName="pillarX" presStyleLbl="node1" presStyleIdx="1" presStyleCnt="7" custLinFactNeighborY="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53DD4-0A56-483C-97D3-57FA0C8BFF7F}" type="pres">
      <dgm:prSet presAssocID="{9CC3943C-AC7E-4E5B-A449-0D1B8A687C79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D0815-2220-4F0E-9109-3AE38DBB8CBF}" type="pres">
      <dgm:prSet presAssocID="{4F713C6E-3F53-482F-87BD-0ED5FA38781B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68AC6-D41B-483C-8701-0745C569F189}" type="pres">
      <dgm:prSet presAssocID="{2E57C67F-5414-4CE0-9C8A-B259828ED56A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A994-8FD4-4B2C-A648-4989C34CD664}" type="pres">
      <dgm:prSet presAssocID="{B5BCC77F-ABC9-402C-B074-35670B6D3ADD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632B-F792-4740-A981-2D3AB58D9A8D}" type="pres">
      <dgm:prSet presAssocID="{2C370532-B37E-4BE3-A95E-F35C238071FA}" presName="pillarX" presStyleLbl="node1" presStyleIdx="6" presStyleCnt="7" custScaleX="187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B3AA3-55A6-4D8D-A24D-23C80ACDA5BD}" type="pres">
      <dgm:prSet presAssocID="{598C8162-080C-4FE4-9994-6BA20E6C35EE}" presName="base" presStyleLbl="dkBgShp" presStyleIdx="1" presStyleCnt="2"/>
      <dgm:spPr/>
    </dgm:pt>
  </dgm:ptLst>
  <dgm:cxnLst>
    <dgm:cxn modelId="{03323B9B-43B5-4DD1-9A34-74AB81331866}" type="presOf" srcId="{2E57C67F-5414-4CE0-9C8A-B259828ED56A}" destId="{F5468AC6-D41B-483C-8701-0745C569F189}" srcOrd="0" destOrd="0" presId="urn:microsoft.com/office/officeart/2005/8/layout/hList3"/>
    <dgm:cxn modelId="{24566E4E-9F66-4782-8DA4-A6260B7846F7}" srcId="{598C8162-080C-4FE4-9994-6BA20E6C35EE}" destId="{2E57C67F-5414-4CE0-9C8A-B259828ED56A}" srcOrd="4" destOrd="0" parTransId="{77265AFC-ED47-4D81-99A9-0DD22331334F}" sibTransId="{8861A10E-47DB-424B-8C68-DBC940084493}"/>
    <dgm:cxn modelId="{3D5D830E-EFA9-46ED-A3C1-1591EE0C9DFB}" srcId="{B97CF152-F56B-4515-87A1-83136F998D15}" destId="{598C8162-080C-4FE4-9994-6BA20E6C35EE}" srcOrd="0" destOrd="0" parTransId="{9750835C-FBBC-4FFA-A9BE-A573C20318B6}" sibTransId="{35578F72-1FB0-418D-8C48-D964E5D13CE3}"/>
    <dgm:cxn modelId="{76C5E534-20E8-44C8-8E9F-B9AC46BBC525}" type="presOf" srcId="{4F713C6E-3F53-482F-87BD-0ED5FA38781B}" destId="{1E5D0815-2220-4F0E-9109-3AE38DBB8CBF}" srcOrd="0" destOrd="0" presId="urn:microsoft.com/office/officeart/2005/8/layout/hList3"/>
    <dgm:cxn modelId="{7534DCE4-003D-4949-9090-4295DA5E095F}" type="presOf" srcId="{5D84A65C-A3FC-4D51-AD74-8EF3DF68EEB9}" destId="{05D01CD7-0ECA-4F53-B51D-2ADAACB86902}" srcOrd="0" destOrd="0" presId="urn:microsoft.com/office/officeart/2005/8/layout/hList3"/>
    <dgm:cxn modelId="{72334921-51BF-4738-A4B0-2C25408DF89D}" type="presOf" srcId="{2C370532-B37E-4BE3-A95E-F35C238071FA}" destId="{5766632B-F792-4740-A981-2D3AB58D9A8D}" srcOrd="0" destOrd="0" presId="urn:microsoft.com/office/officeart/2005/8/layout/hList3"/>
    <dgm:cxn modelId="{76AAE0EC-D356-4412-A838-1DC272CAFF64}" srcId="{B97CF152-F56B-4515-87A1-83136F998D15}" destId="{07CB1E27-5AD9-414E-9DC3-3925A4373205}" srcOrd="1" destOrd="0" parTransId="{759E9144-503D-41B6-A9EE-EACBD5257E8D}" sibTransId="{A9BD6318-1DF0-4FF3-9CF0-12FFF54BEB84}"/>
    <dgm:cxn modelId="{7A72141A-74C8-46EB-AA9A-38451CBEC4D4}" srcId="{598C8162-080C-4FE4-9994-6BA20E6C35EE}" destId="{B5BCC77F-ABC9-402C-B074-35670B6D3ADD}" srcOrd="5" destOrd="0" parTransId="{AF790CD9-0A64-49A0-9D21-7C12E99B89F6}" sibTransId="{7E294177-2A0A-4499-BF25-0D0732F288D9}"/>
    <dgm:cxn modelId="{886B3A45-7871-4766-A842-0FC9078BCAD3}" srcId="{598C8162-080C-4FE4-9994-6BA20E6C35EE}" destId="{4F713C6E-3F53-482F-87BD-0ED5FA38781B}" srcOrd="3" destOrd="0" parTransId="{61165249-476A-4514-8B4C-302A453523CC}" sibTransId="{2DC734BD-3D7A-4365-831F-ED8B8D819691}"/>
    <dgm:cxn modelId="{A12AC74E-6511-4FBB-A50D-C4BC730BBA2F}" type="presOf" srcId="{B7BF3B2E-D3A6-4F7F-866E-E46BE6D4093D}" destId="{F2A47A2E-B388-448B-A7E6-21708F285595}" srcOrd="0" destOrd="0" presId="urn:microsoft.com/office/officeart/2005/8/layout/hList3"/>
    <dgm:cxn modelId="{0681E7DD-C15E-444C-82C1-E646CCFFD3A0}" type="presOf" srcId="{598C8162-080C-4FE4-9994-6BA20E6C35EE}" destId="{35671BD2-BBCA-4168-B884-9287A3EA1479}" srcOrd="0" destOrd="0" presId="urn:microsoft.com/office/officeart/2005/8/layout/hList3"/>
    <dgm:cxn modelId="{BB5614C3-29D0-485C-8364-CFF886AFA570}" type="presOf" srcId="{B97CF152-F56B-4515-87A1-83136F998D15}" destId="{9154CC8F-051C-47D0-92F7-EB3F31FF21BF}" srcOrd="0" destOrd="0" presId="urn:microsoft.com/office/officeart/2005/8/layout/hList3"/>
    <dgm:cxn modelId="{D41674C4-7B19-483F-917A-275EBA4ED2F2}" srcId="{598C8162-080C-4FE4-9994-6BA20E6C35EE}" destId="{2C370532-B37E-4BE3-A95E-F35C238071FA}" srcOrd="6" destOrd="0" parTransId="{970DD471-8DEE-4611-A5FB-7D0E8B5522C7}" sibTransId="{EADEF6C0-BA99-4532-A241-C0B544559211}"/>
    <dgm:cxn modelId="{0FCDEB88-EE92-4264-8D9E-57D7450F245B}" type="presOf" srcId="{9CC3943C-AC7E-4E5B-A449-0D1B8A687C79}" destId="{50753DD4-0A56-483C-97D3-57FA0C8BFF7F}" srcOrd="0" destOrd="0" presId="urn:microsoft.com/office/officeart/2005/8/layout/hList3"/>
    <dgm:cxn modelId="{CA22827A-D81C-4F5D-B362-483DCE023216}" srcId="{598C8162-080C-4FE4-9994-6BA20E6C35EE}" destId="{9CC3943C-AC7E-4E5B-A449-0D1B8A687C79}" srcOrd="2" destOrd="0" parTransId="{D2C7838B-F483-4075-9D36-08C82E39C75C}" sibTransId="{0F8E9B48-BB34-44AC-A1E2-84170F1612D8}"/>
    <dgm:cxn modelId="{23CD4D35-5271-40C1-9453-CBA83256D7BF}" type="presOf" srcId="{B5BCC77F-ABC9-402C-B074-35670B6D3ADD}" destId="{AD7BA994-8FD4-4B2C-A648-4989C34CD664}" srcOrd="0" destOrd="0" presId="urn:microsoft.com/office/officeart/2005/8/layout/hList3"/>
    <dgm:cxn modelId="{8E64B741-60D6-4E7A-9391-A90C23FE3ED6}" srcId="{598C8162-080C-4FE4-9994-6BA20E6C35EE}" destId="{5D84A65C-A3FC-4D51-AD74-8EF3DF68EEB9}" srcOrd="1" destOrd="0" parTransId="{0C050CD1-33DA-4F56-A0BC-47384987F50D}" sibTransId="{B0B1ECF5-604C-4B0C-800D-E73BDADEBA9F}"/>
    <dgm:cxn modelId="{A703453B-4844-4A09-933F-2F81F58493F4}" srcId="{598C8162-080C-4FE4-9994-6BA20E6C35EE}" destId="{B7BF3B2E-D3A6-4F7F-866E-E46BE6D4093D}" srcOrd="0" destOrd="0" parTransId="{473E01BF-2375-4837-9DE5-A159F478829B}" sibTransId="{80497459-AFEC-4208-A35A-675774C40BC7}"/>
    <dgm:cxn modelId="{DEE89B07-54AD-4316-964C-0F668E691AB4}" type="presParOf" srcId="{9154CC8F-051C-47D0-92F7-EB3F31FF21BF}" destId="{35671BD2-BBCA-4168-B884-9287A3EA1479}" srcOrd="0" destOrd="0" presId="urn:microsoft.com/office/officeart/2005/8/layout/hList3"/>
    <dgm:cxn modelId="{0BFA17E4-6295-4367-8735-9A44808B0DBE}" type="presParOf" srcId="{9154CC8F-051C-47D0-92F7-EB3F31FF21BF}" destId="{AD598A50-80DC-4B7C-9708-192E3149851E}" srcOrd="1" destOrd="0" presId="urn:microsoft.com/office/officeart/2005/8/layout/hList3"/>
    <dgm:cxn modelId="{7DFD3CD1-4EC6-47DC-9324-17679721B662}" type="presParOf" srcId="{AD598A50-80DC-4B7C-9708-192E3149851E}" destId="{F2A47A2E-B388-448B-A7E6-21708F285595}" srcOrd="0" destOrd="0" presId="urn:microsoft.com/office/officeart/2005/8/layout/hList3"/>
    <dgm:cxn modelId="{EF8F20DE-97BA-4BB5-8549-D9A4D1658A2A}" type="presParOf" srcId="{AD598A50-80DC-4B7C-9708-192E3149851E}" destId="{05D01CD7-0ECA-4F53-B51D-2ADAACB86902}" srcOrd="1" destOrd="0" presId="urn:microsoft.com/office/officeart/2005/8/layout/hList3"/>
    <dgm:cxn modelId="{208E3047-17D5-4698-AE71-A0C773262269}" type="presParOf" srcId="{AD598A50-80DC-4B7C-9708-192E3149851E}" destId="{50753DD4-0A56-483C-97D3-57FA0C8BFF7F}" srcOrd="2" destOrd="0" presId="urn:microsoft.com/office/officeart/2005/8/layout/hList3"/>
    <dgm:cxn modelId="{44F25611-C548-4902-B63B-8FF556D75E08}" type="presParOf" srcId="{AD598A50-80DC-4B7C-9708-192E3149851E}" destId="{1E5D0815-2220-4F0E-9109-3AE38DBB8CBF}" srcOrd="3" destOrd="0" presId="urn:microsoft.com/office/officeart/2005/8/layout/hList3"/>
    <dgm:cxn modelId="{9108BEDD-91A2-461B-B05D-832509EF3BCC}" type="presParOf" srcId="{AD598A50-80DC-4B7C-9708-192E3149851E}" destId="{F5468AC6-D41B-483C-8701-0745C569F189}" srcOrd="4" destOrd="0" presId="urn:microsoft.com/office/officeart/2005/8/layout/hList3"/>
    <dgm:cxn modelId="{80184891-B26D-47A0-8418-B992BA060CE7}" type="presParOf" srcId="{AD598A50-80DC-4B7C-9708-192E3149851E}" destId="{AD7BA994-8FD4-4B2C-A648-4989C34CD664}" srcOrd="5" destOrd="0" presId="urn:microsoft.com/office/officeart/2005/8/layout/hList3"/>
    <dgm:cxn modelId="{7C8B48DA-8C01-4608-A9D2-D0F19C828C0F}" type="presParOf" srcId="{AD598A50-80DC-4B7C-9708-192E3149851E}" destId="{5766632B-F792-4740-A981-2D3AB58D9A8D}" srcOrd="6" destOrd="0" presId="urn:microsoft.com/office/officeart/2005/8/layout/hList3"/>
    <dgm:cxn modelId="{AC01DCB6-9000-4E9E-9A88-0E7CC270893F}" type="presParOf" srcId="{9154CC8F-051C-47D0-92F7-EB3F31FF21BF}" destId="{187B3AA3-55A6-4D8D-A24D-23C80ACDA5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1E9553-D5AA-48AF-8756-E120E54AFDF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3_2" csCatId="accent3" phldr="1"/>
      <dgm:spPr/>
    </dgm:pt>
    <dgm:pt modelId="{200AF991-7BA8-4A62-8CDB-8227AFB76587}">
      <dgm:prSet phldrT="[Текст]" custT="1"/>
      <dgm:spPr/>
      <dgm:t>
        <a:bodyPr/>
        <a:lstStyle/>
        <a:p>
          <a:r>
            <a:rPr lang="ru-RU" sz="1800" dirty="0" smtClean="0"/>
            <a:t>Организация деятельности учителя и специалистов психолого-педагогического сопровождения</a:t>
          </a:r>
          <a:br>
            <a:rPr lang="ru-RU" sz="1800" dirty="0" smtClean="0"/>
          </a:br>
          <a:r>
            <a:rPr lang="ru-RU" sz="1800" dirty="0" smtClean="0"/>
            <a:t>в соответствии с Программой и планом.</a:t>
          </a:r>
          <a:endParaRPr lang="ru-RU" sz="1800" dirty="0"/>
        </a:p>
      </dgm:t>
    </dgm:pt>
    <dgm:pt modelId="{BE6C371D-AD58-4E3A-BDF8-862CA19751EB}" type="parTrans" cxnId="{520AD4F1-9FB7-4355-9150-5893DD987C9A}">
      <dgm:prSet/>
      <dgm:spPr/>
      <dgm:t>
        <a:bodyPr/>
        <a:lstStyle/>
        <a:p>
          <a:endParaRPr lang="ru-RU"/>
        </a:p>
      </dgm:t>
    </dgm:pt>
    <dgm:pt modelId="{5C4A0DB4-9BB1-49E0-84E1-2322E2ABA23A}" type="sibTrans" cxnId="{520AD4F1-9FB7-4355-9150-5893DD987C9A}">
      <dgm:prSet/>
      <dgm:spPr/>
      <dgm:t>
        <a:bodyPr/>
        <a:lstStyle/>
        <a:p>
          <a:endParaRPr lang="ru-RU"/>
        </a:p>
      </dgm:t>
    </dgm:pt>
    <dgm:pt modelId="{9AB7E901-9E81-44E6-B97D-A07976D6F57A}">
      <dgm:prSet phldrT="[Текст]" custT="1"/>
      <dgm:spPr/>
      <dgm:t>
        <a:bodyPr/>
        <a:lstStyle/>
        <a:p>
          <a:r>
            <a:rPr lang="ru-RU" sz="2000" dirty="0" smtClean="0"/>
            <a:t>Организация мониторинга учебных достижений и социальной компетентности ребенка.</a:t>
          </a:r>
          <a:endParaRPr lang="ru-RU" sz="2000" dirty="0"/>
        </a:p>
      </dgm:t>
    </dgm:pt>
    <dgm:pt modelId="{BF060DA0-252D-4A66-8880-A9B3ED75024C}" type="parTrans" cxnId="{99D6B2A4-5BD3-4496-9524-250F4CA5033A}">
      <dgm:prSet/>
      <dgm:spPr/>
      <dgm:t>
        <a:bodyPr/>
        <a:lstStyle/>
        <a:p>
          <a:endParaRPr lang="ru-RU"/>
        </a:p>
      </dgm:t>
    </dgm:pt>
    <dgm:pt modelId="{1F2663BD-AE3B-405C-9222-280F1AA99DDD}" type="sibTrans" cxnId="{99D6B2A4-5BD3-4496-9524-250F4CA5033A}">
      <dgm:prSet/>
      <dgm:spPr/>
      <dgm:t>
        <a:bodyPr/>
        <a:lstStyle/>
        <a:p>
          <a:endParaRPr lang="ru-RU"/>
        </a:p>
      </dgm:t>
    </dgm:pt>
    <dgm:pt modelId="{4A9EB86C-1967-4712-BC79-932424D70998}">
      <dgm:prSet phldrT="[Текст]" custT="1"/>
      <dgm:spPr/>
      <dgm:t>
        <a:bodyPr/>
        <a:lstStyle/>
        <a:p>
          <a:r>
            <a:rPr lang="ru-RU" sz="2400" dirty="0" smtClean="0"/>
            <a:t>Организация мониторинга эффективности коррекционной работы</a:t>
          </a:r>
          <a:r>
            <a:rPr lang="ru-RU" sz="1800" dirty="0" smtClean="0"/>
            <a:t>.</a:t>
          </a:r>
          <a:endParaRPr lang="ru-RU" sz="1800" dirty="0"/>
        </a:p>
      </dgm:t>
    </dgm:pt>
    <dgm:pt modelId="{77C39E87-91A8-43B5-9295-E6F0F89E07E4}" type="parTrans" cxnId="{B32E96AA-E026-40E3-BA17-7166AB71412F}">
      <dgm:prSet/>
      <dgm:spPr/>
      <dgm:t>
        <a:bodyPr/>
        <a:lstStyle/>
        <a:p>
          <a:endParaRPr lang="ru-RU"/>
        </a:p>
      </dgm:t>
    </dgm:pt>
    <dgm:pt modelId="{507C8F83-D862-4018-8F72-A3A910107A29}" type="sibTrans" cxnId="{B32E96AA-E026-40E3-BA17-7166AB71412F}">
      <dgm:prSet/>
      <dgm:spPr/>
      <dgm:t>
        <a:bodyPr/>
        <a:lstStyle/>
        <a:p>
          <a:endParaRPr lang="ru-RU"/>
        </a:p>
      </dgm:t>
    </dgm:pt>
    <dgm:pt modelId="{2D06B344-9350-4DE7-A574-15E3C7F16D68}" type="pres">
      <dgm:prSet presAssocID="{A11E9553-D5AA-48AF-8756-E120E54AFDF8}" presName="Name0" presStyleCnt="0">
        <dgm:presLayoutVars>
          <dgm:chMax val="7"/>
          <dgm:dir/>
          <dgm:resizeHandles val="exact"/>
        </dgm:presLayoutVars>
      </dgm:prSet>
      <dgm:spPr/>
    </dgm:pt>
    <dgm:pt modelId="{F04D62E6-FCA7-474A-BF3F-DDC07DAD692E}" type="pres">
      <dgm:prSet presAssocID="{A11E9553-D5AA-48AF-8756-E120E54AFDF8}" presName="ellipse1" presStyleLbl="vennNode1" presStyleIdx="0" presStyleCnt="3" custScaleX="132698" custScaleY="112658" custLinFactNeighborX="-28515" custLinFactNeighborY="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08777-F52E-4C3F-BB58-DF40886DBEB4}" type="pres">
      <dgm:prSet presAssocID="{A11E9553-D5AA-48AF-8756-E120E54AFDF8}" presName="ellipse2" presStyleLbl="vennNode1" presStyleIdx="1" presStyleCnt="3" custScaleX="115398" custLinFactNeighborX="-5041" custLinFactNeighborY="19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40B2-E038-4106-A1EF-9F2E4DF69873}" type="pres">
      <dgm:prSet presAssocID="{A11E9553-D5AA-48AF-8756-E120E54AFDF8}" presName="ellipse3" presStyleLbl="vennNode1" presStyleIdx="2" presStyleCnt="3" custScaleX="129956" custScaleY="110953" custLinFactNeighborX="22188" custLinFactNeighborY="-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DF1396-C348-4B6D-B122-D264C79C523F}" type="presOf" srcId="{A11E9553-D5AA-48AF-8756-E120E54AFDF8}" destId="{2D06B344-9350-4DE7-A574-15E3C7F16D68}" srcOrd="0" destOrd="0" presId="urn:microsoft.com/office/officeart/2005/8/layout/rings+Icon"/>
    <dgm:cxn modelId="{520AD4F1-9FB7-4355-9150-5893DD987C9A}" srcId="{A11E9553-D5AA-48AF-8756-E120E54AFDF8}" destId="{200AF991-7BA8-4A62-8CDB-8227AFB76587}" srcOrd="0" destOrd="0" parTransId="{BE6C371D-AD58-4E3A-BDF8-862CA19751EB}" sibTransId="{5C4A0DB4-9BB1-49E0-84E1-2322E2ABA23A}"/>
    <dgm:cxn modelId="{99D6B2A4-5BD3-4496-9524-250F4CA5033A}" srcId="{A11E9553-D5AA-48AF-8756-E120E54AFDF8}" destId="{9AB7E901-9E81-44E6-B97D-A07976D6F57A}" srcOrd="1" destOrd="0" parTransId="{BF060DA0-252D-4A66-8880-A9B3ED75024C}" sibTransId="{1F2663BD-AE3B-405C-9222-280F1AA99DDD}"/>
    <dgm:cxn modelId="{67961D64-B86B-48E0-A15A-3BDE272E41EA}" type="presOf" srcId="{4A9EB86C-1967-4712-BC79-932424D70998}" destId="{BFA240B2-E038-4106-A1EF-9F2E4DF69873}" srcOrd="0" destOrd="0" presId="urn:microsoft.com/office/officeart/2005/8/layout/rings+Icon"/>
    <dgm:cxn modelId="{4FC2DFAB-F4BB-4614-8902-8B6B2F21D347}" type="presOf" srcId="{9AB7E901-9E81-44E6-B97D-A07976D6F57A}" destId="{9CF08777-F52E-4C3F-BB58-DF40886DBEB4}" srcOrd="0" destOrd="0" presId="urn:microsoft.com/office/officeart/2005/8/layout/rings+Icon"/>
    <dgm:cxn modelId="{B32E96AA-E026-40E3-BA17-7166AB71412F}" srcId="{A11E9553-D5AA-48AF-8756-E120E54AFDF8}" destId="{4A9EB86C-1967-4712-BC79-932424D70998}" srcOrd="2" destOrd="0" parTransId="{77C39E87-91A8-43B5-9295-E6F0F89E07E4}" sibTransId="{507C8F83-D862-4018-8F72-A3A910107A29}"/>
    <dgm:cxn modelId="{C79AEB01-7946-4010-AA78-FAEE5C1929D0}" type="presOf" srcId="{200AF991-7BA8-4A62-8CDB-8227AFB76587}" destId="{F04D62E6-FCA7-474A-BF3F-DDC07DAD692E}" srcOrd="0" destOrd="0" presId="urn:microsoft.com/office/officeart/2005/8/layout/rings+Icon"/>
    <dgm:cxn modelId="{78530315-D687-42E1-BEC3-C23E16DC1704}" type="presParOf" srcId="{2D06B344-9350-4DE7-A574-15E3C7F16D68}" destId="{F04D62E6-FCA7-474A-BF3F-DDC07DAD692E}" srcOrd="0" destOrd="0" presId="urn:microsoft.com/office/officeart/2005/8/layout/rings+Icon"/>
    <dgm:cxn modelId="{449C6F97-8E59-4B09-8F39-999767AD27AC}" type="presParOf" srcId="{2D06B344-9350-4DE7-A574-15E3C7F16D68}" destId="{9CF08777-F52E-4C3F-BB58-DF40886DBEB4}" srcOrd="1" destOrd="0" presId="urn:microsoft.com/office/officeart/2005/8/layout/rings+Icon"/>
    <dgm:cxn modelId="{86935022-5101-4B90-B1B7-D3139062B0F2}" type="presParOf" srcId="{2D06B344-9350-4DE7-A574-15E3C7F16D68}" destId="{BFA240B2-E038-4106-A1EF-9F2E4DF69873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83281C-8B5B-413A-9A4E-AF1D5F155100}" type="doc">
      <dgm:prSet loTypeId="urn:microsoft.com/office/officeart/2005/8/layout/cycle8" loCatId="cycle" qsTypeId="urn:microsoft.com/office/officeart/2005/8/quickstyle/simple1" qsCatId="simple" csTypeId="urn:microsoft.com/office/officeart/2005/8/colors/accent3_3" csCatId="accent3" phldr="1"/>
      <dgm:spPr/>
    </dgm:pt>
    <dgm:pt modelId="{BEFD9761-FE9A-4DEA-B589-72CD44D310A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Организация деятельности ПМПк по анализу эффективности работы.</a:t>
          </a:r>
          <a:endParaRPr lang="ru-RU" sz="1800" dirty="0">
            <a:solidFill>
              <a:schemeClr val="tx1"/>
            </a:solidFill>
          </a:endParaRPr>
        </a:p>
      </dgm:t>
    </dgm:pt>
    <dgm:pt modelId="{EF651686-BF41-4113-9816-47FA46BE368E}" type="parTrans" cxnId="{A1A6B819-B66A-4185-8CC0-88CDFAEB18BE}">
      <dgm:prSet/>
      <dgm:spPr/>
      <dgm:t>
        <a:bodyPr/>
        <a:lstStyle/>
        <a:p>
          <a:endParaRPr lang="ru-RU"/>
        </a:p>
      </dgm:t>
    </dgm:pt>
    <dgm:pt modelId="{693916B3-47E4-4D79-B89B-7D3F7DEC88BD}" type="sibTrans" cxnId="{A1A6B819-B66A-4185-8CC0-88CDFAEB18BE}">
      <dgm:prSet/>
      <dgm:spPr/>
      <dgm:t>
        <a:bodyPr/>
        <a:lstStyle/>
        <a:p>
          <a:endParaRPr lang="ru-RU"/>
        </a:p>
      </dgm:t>
    </dgm:pt>
    <dgm:pt modelId="{F2CAC3DB-F9DC-4AB0-9335-F511EC5101B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Динамики развития и учебных</a:t>
          </a:r>
          <a:br>
            <a:rPr lang="ru-RU" sz="1800" dirty="0" smtClean="0">
              <a:solidFill>
                <a:schemeClr val="tx1"/>
              </a:solidFill>
            </a:rPr>
          </a:br>
          <a:r>
            <a:rPr lang="ru-RU" sz="1800" dirty="0" smtClean="0">
              <a:solidFill>
                <a:schemeClr val="tx1"/>
              </a:solidFill>
            </a:rPr>
            <a:t>достижений ребенка</a:t>
          </a:r>
          <a:endParaRPr lang="ru-RU" sz="1800" dirty="0">
            <a:solidFill>
              <a:schemeClr val="tx1"/>
            </a:solidFill>
          </a:endParaRPr>
        </a:p>
      </dgm:t>
    </dgm:pt>
    <dgm:pt modelId="{D29D7226-C2E1-4661-809D-87C70431351F}" type="parTrans" cxnId="{809E782A-D085-40ED-9E9A-C6A36666A39B}">
      <dgm:prSet/>
      <dgm:spPr/>
      <dgm:t>
        <a:bodyPr/>
        <a:lstStyle/>
        <a:p>
          <a:endParaRPr lang="ru-RU"/>
        </a:p>
      </dgm:t>
    </dgm:pt>
    <dgm:pt modelId="{EAB6E274-B3D9-4D7A-8077-D6B54F3116F1}" type="sibTrans" cxnId="{809E782A-D085-40ED-9E9A-C6A36666A39B}">
      <dgm:prSet/>
      <dgm:spPr/>
      <dgm:t>
        <a:bodyPr/>
        <a:lstStyle/>
        <a:p>
          <a:endParaRPr lang="ru-RU"/>
        </a:p>
      </dgm:t>
    </dgm:pt>
    <dgm:pt modelId="{C05B326E-E55D-47CE-B766-5923EEFBE93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Внесение корректив в АОП</a:t>
          </a:r>
          <a:endParaRPr lang="ru-RU" sz="1800" dirty="0">
            <a:solidFill>
              <a:schemeClr val="tx1"/>
            </a:solidFill>
          </a:endParaRPr>
        </a:p>
      </dgm:t>
    </dgm:pt>
    <dgm:pt modelId="{BC72E32C-3879-4950-970F-D90F82E7B536}" type="parTrans" cxnId="{97866B00-4BC5-4C4E-BB36-E20D727022A9}">
      <dgm:prSet/>
      <dgm:spPr/>
      <dgm:t>
        <a:bodyPr/>
        <a:lstStyle/>
        <a:p>
          <a:endParaRPr lang="ru-RU"/>
        </a:p>
      </dgm:t>
    </dgm:pt>
    <dgm:pt modelId="{AD9F760C-E6C1-494F-AD56-E6BBC77DA75C}" type="sibTrans" cxnId="{97866B00-4BC5-4C4E-BB36-E20D727022A9}">
      <dgm:prSet/>
      <dgm:spPr/>
      <dgm:t>
        <a:bodyPr/>
        <a:lstStyle/>
        <a:p>
          <a:endParaRPr lang="ru-RU"/>
        </a:p>
      </dgm:t>
    </dgm:pt>
    <dgm:pt modelId="{314DB8FC-4607-4939-93F7-281CB7DEEF4D}" type="pres">
      <dgm:prSet presAssocID="{A383281C-8B5B-413A-9A4E-AF1D5F155100}" presName="compositeShape" presStyleCnt="0">
        <dgm:presLayoutVars>
          <dgm:chMax val="7"/>
          <dgm:dir/>
          <dgm:resizeHandles val="exact"/>
        </dgm:presLayoutVars>
      </dgm:prSet>
      <dgm:spPr/>
    </dgm:pt>
    <dgm:pt modelId="{84709E1B-72F4-48BF-A0EA-481ABAC834EE}" type="pres">
      <dgm:prSet presAssocID="{A383281C-8B5B-413A-9A4E-AF1D5F155100}" presName="wedge1" presStyleLbl="node1" presStyleIdx="0" presStyleCnt="3" custScaleX="101348"/>
      <dgm:spPr/>
      <dgm:t>
        <a:bodyPr/>
        <a:lstStyle/>
        <a:p>
          <a:endParaRPr lang="ru-RU"/>
        </a:p>
      </dgm:t>
    </dgm:pt>
    <dgm:pt modelId="{691CE905-0EE9-4700-BF00-449E9AF585F8}" type="pres">
      <dgm:prSet presAssocID="{A383281C-8B5B-413A-9A4E-AF1D5F155100}" presName="dummy1a" presStyleCnt="0"/>
      <dgm:spPr/>
    </dgm:pt>
    <dgm:pt modelId="{DE0EAE0D-58CC-4C17-9E3D-5BBDEC7F4FA5}" type="pres">
      <dgm:prSet presAssocID="{A383281C-8B5B-413A-9A4E-AF1D5F155100}" presName="dummy1b" presStyleCnt="0"/>
      <dgm:spPr/>
    </dgm:pt>
    <dgm:pt modelId="{2FE63DAD-0E32-4D6A-B3C4-F5FA28AEF013}" type="pres">
      <dgm:prSet presAssocID="{A383281C-8B5B-413A-9A4E-AF1D5F15510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B2349-A23F-4694-AFB8-B40709D5AE2F}" type="pres">
      <dgm:prSet presAssocID="{A383281C-8B5B-413A-9A4E-AF1D5F155100}" presName="wedge2" presStyleLbl="node1" presStyleIdx="1" presStyleCnt="3"/>
      <dgm:spPr/>
      <dgm:t>
        <a:bodyPr/>
        <a:lstStyle/>
        <a:p>
          <a:endParaRPr lang="ru-RU"/>
        </a:p>
      </dgm:t>
    </dgm:pt>
    <dgm:pt modelId="{B4D0698A-1706-41C9-B8E3-F7EFD32459BC}" type="pres">
      <dgm:prSet presAssocID="{A383281C-8B5B-413A-9A4E-AF1D5F155100}" presName="dummy2a" presStyleCnt="0"/>
      <dgm:spPr/>
    </dgm:pt>
    <dgm:pt modelId="{276DCF2B-F95C-4A08-AC21-5B6AE19DC21B}" type="pres">
      <dgm:prSet presAssocID="{A383281C-8B5B-413A-9A4E-AF1D5F155100}" presName="dummy2b" presStyleCnt="0"/>
      <dgm:spPr/>
    </dgm:pt>
    <dgm:pt modelId="{42B3079C-6C00-492B-A3DC-13C1065BE794}" type="pres">
      <dgm:prSet presAssocID="{A383281C-8B5B-413A-9A4E-AF1D5F15510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627FC-E3A1-454B-A2D4-A7F49C23846F}" type="pres">
      <dgm:prSet presAssocID="{A383281C-8B5B-413A-9A4E-AF1D5F155100}" presName="wedge3" presStyleLbl="node1" presStyleIdx="2" presStyleCnt="3"/>
      <dgm:spPr/>
      <dgm:t>
        <a:bodyPr/>
        <a:lstStyle/>
        <a:p>
          <a:endParaRPr lang="ru-RU"/>
        </a:p>
      </dgm:t>
    </dgm:pt>
    <dgm:pt modelId="{D1C42CE5-687B-4567-B37D-B632C5F4F5ED}" type="pres">
      <dgm:prSet presAssocID="{A383281C-8B5B-413A-9A4E-AF1D5F155100}" presName="dummy3a" presStyleCnt="0"/>
      <dgm:spPr/>
    </dgm:pt>
    <dgm:pt modelId="{F1E3FD65-2F7B-4B9A-8F3A-91E5EFC4CAAC}" type="pres">
      <dgm:prSet presAssocID="{A383281C-8B5B-413A-9A4E-AF1D5F155100}" presName="dummy3b" presStyleCnt="0"/>
      <dgm:spPr/>
    </dgm:pt>
    <dgm:pt modelId="{018058EC-E06B-45F8-ADD9-4F2AF1C5A415}" type="pres">
      <dgm:prSet presAssocID="{A383281C-8B5B-413A-9A4E-AF1D5F15510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CC99C-A33A-4E53-832B-81B3942AD777}" type="pres">
      <dgm:prSet presAssocID="{693916B3-47E4-4D79-B89B-7D3F7DEC88BD}" presName="arrowWedge1" presStyleLbl="fgSibTrans2D1" presStyleIdx="0" presStyleCnt="3"/>
      <dgm:spPr/>
    </dgm:pt>
    <dgm:pt modelId="{8DFB6BD5-0FF2-40EC-8674-18B296ACB622}" type="pres">
      <dgm:prSet presAssocID="{EAB6E274-B3D9-4D7A-8077-D6B54F3116F1}" presName="arrowWedge2" presStyleLbl="fgSibTrans2D1" presStyleIdx="1" presStyleCnt="3"/>
      <dgm:spPr/>
    </dgm:pt>
    <dgm:pt modelId="{AFF398D8-96C8-4DEA-B1EC-23CC4966B5BE}" type="pres">
      <dgm:prSet presAssocID="{AD9F760C-E6C1-494F-AD56-E6BBC77DA75C}" presName="arrowWedge3" presStyleLbl="fgSibTrans2D1" presStyleIdx="2" presStyleCnt="3"/>
      <dgm:spPr/>
    </dgm:pt>
  </dgm:ptLst>
  <dgm:cxnLst>
    <dgm:cxn modelId="{1B71DC4E-C8A7-49FD-ABC9-D2EFF9FB840C}" type="presOf" srcId="{A383281C-8B5B-413A-9A4E-AF1D5F155100}" destId="{314DB8FC-4607-4939-93F7-281CB7DEEF4D}" srcOrd="0" destOrd="0" presId="urn:microsoft.com/office/officeart/2005/8/layout/cycle8"/>
    <dgm:cxn modelId="{7BFA70AC-BB5E-460F-AF97-89F534D6398E}" type="presOf" srcId="{C05B326E-E55D-47CE-B766-5923EEFBE93C}" destId="{54C627FC-E3A1-454B-A2D4-A7F49C23846F}" srcOrd="0" destOrd="0" presId="urn:microsoft.com/office/officeart/2005/8/layout/cycle8"/>
    <dgm:cxn modelId="{809E782A-D085-40ED-9E9A-C6A36666A39B}" srcId="{A383281C-8B5B-413A-9A4E-AF1D5F155100}" destId="{F2CAC3DB-F9DC-4AB0-9335-F511EC5101B9}" srcOrd="1" destOrd="0" parTransId="{D29D7226-C2E1-4661-809D-87C70431351F}" sibTransId="{EAB6E274-B3D9-4D7A-8077-D6B54F3116F1}"/>
    <dgm:cxn modelId="{380AC17A-33D8-4250-9BC4-90E7CB0D9F79}" type="presOf" srcId="{BEFD9761-FE9A-4DEA-B589-72CD44D310A7}" destId="{84709E1B-72F4-48BF-A0EA-481ABAC834EE}" srcOrd="0" destOrd="0" presId="urn:microsoft.com/office/officeart/2005/8/layout/cycle8"/>
    <dgm:cxn modelId="{97866B00-4BC5-4C4E-BB36-E20D727022A9}" srcId="{A383281C-8B5B-413A-9A4E-AF1D5F155100}" destId="{C05B326E-E55D-47CE-B766-5923EEFBE93C}" srcOrd="2" destOrd="0" parTransId="{BC72E32C-3879-4950-970F-D90F82E7B536}" sibTransId="{AD9F760C-E6C1-494F-AD56-E6BBC77DA75C}"/>
    <dgm:cxn modelId="{A1A6B819-B66A-4185-8CC0-88CDFAEB18BE}" srcId="{A383281C-8B5B-413A-9A4E-AF1D5F155100}" destId="{BEFD9761-FE9A-4DEA-B589-72CD44D310A7}" srcOrd="0" destOrd="0" parTransId="{EF651686-BF41-4113-9816-47FA46BE368E}" sibTransId="{693916B3-47E4-4D79-B89B-7D3F7DEC88BD}"/>
    <dgm:cxn modelId="{B5BEE78D-B2BA-464C-841D-AD29AA374CDE}" type="presOf" srcId="{C05B326E-E55D-47CE-B766-5923EEFBE93C}" destId="{018058EC-E06B-45F8-ADD9-4F2AF1C5A415}" srcOrd="1" destOrd="0" presId="urn:microsoft.com/office/officeart/2005/8/layout/cycle8"/>
    <dgm:cxn modelId="{ED01829F-C4F3-4EEA-9885-5CADBC1C2F64}" type="presOf" srcId="{BEFD9761-FE9A-4DEA-B589-72CD44D310A7}" destId="{2FE63DAD-0E32-4D6A-B3C4-F5FA28AEF013}" srcOrd="1" destOrd="0" presId="urn:microsoft.com/office/officeart/2005/8/layout/cycle8"/>
    <dgm:cxn modelId="{CD876FC0-0A62-4630-9077-29EB333DA820}" type="presOf" srcId="{F2CAC3DB-F9DC-4AB0-9335-F511EC5101B9}" destId="{42B3079C-6C00-492B-A3DC-13C1065BE794}" srcOrd="1" destOrd="0" presId="urn:microsoft.com/office/officeart/2005/8/layout/cycle8"/>
    <dgm:cxn modelId="{BBDC5B10-8816-4C00-8D56-31D4038FCF97}" type="presOf" srcId="{F2CAC3DB-F9DC-4AB0-9335-F511EC5101B9}" destId="{4B1B2349-A23F-4694-AFB8-B40709D5AE2F}" srcOrd="0" destOrd="0" presId="urn:microsoft.com/office/officeart/2005/8/layout/cycle8"/>
    <dgm:cxn modelId="{AA41C36E-F9E9-499C-BC76-90A46641C0EF}" type="presParOf" srcId="{314DB8FC-4607-4939-93F7-281CB7DEEF4D}" destId="{84709E1B-72F4-48BF-A0EA-481ABAC834EE}" srcOrd="0" destOrd="0" presId="urn:microsoft.com/office/officeart/2005/8/layout/cycle8"/>
    <dgm:cxn modelId="{9D4EB978-9D43-4385-A623-D059F840BEB0}" type="presParOf" srcId="{314DB8FC-4607-4939-93F7-281CB7DEEF4D}" destId="{691CE905-0EE9-4700-BF00-449E9AF585F8}" srcOrd="1" destOrd="0" presId="urn:microsoft.com/office/officeart/2005/8/layout/cycle8"/>
    <dgm:cxn modelId="{CF87EBE6-59E7-49C9-9D92-324E74E2A4EA}" type="presParOf" srcId="{314DB8FC-4607-4939-93F7-281CB7DEEF4D}" destId="{DE0EAE0D-58CC-4C17-9E3D-5BBDEC7F4FA5}" srcOrd="2" destOrd="0" presId="urn:microsoft.com/office/officeart/2005/8/layout/cycle8"/>
    <dgm:cxn modelId="{45EC9DDC-8E71-4AC7-BD6C-C131F610FE54}" type="presParOf" srcId="{314DB8FC-4607-4939-93F7-281CB7DEEF4D}" destId="{2FE63DAD-0E32-4D6A-B3C4-F5FA28AEF013}" srcOrd="3" destOrd="0" presId="urn:microsoft.com/office/officeart/2005/8/layout/cycle8"/>
    <dgm:cxn modelId="{28B86B37-19D5-4EAC-9A75-7ED933E7CEA7}" type="presParOf" srcId="{314DB8FC-4607-4939-93F7-281CB7DEEF4D}" destId="{4B1B2349-A23F-4694-AFB8-B40709D5AE2F}" srcOrd="4" destOrd="0" presId="urn:microsoft.com/office/officeart/2005/8/layout/cycle8"/>
    <dgm:cxn modelId="{E379E739-61D9-44D9-8949-F4CECD1E10FD}" type="presParOf" srcId="{314DB8FC-4607-4939-93F7-281CB7DEEF4D}" destId="{B4D0698A-1706-41C9-B8E3-F7EFD32459BC}" srcOrd="5" destOrd="0" presId="urn:microsoft.com/office/officeart/2005/8/layout/cycle8"/>
    <dgm:cxn modelId="{05C33BBA-BC83-4E48-82E2-14BDDD63F494}" type="presParOf" srcId="{314DB8FC-4607-4939-93F7-281CB7DEEF4D}" destId="{276DCF2B-F95C-4A08-AC21-5B6AE19DC21B}" srcOrd="6" destOrd="0" presId="urn:microsoft.com/office/officeart/2005/8/layout/cycle8"/>
    <dgm:cxn modelId="{759E476E-0D8C-4E45-B0A3-703F19CB84B3}" type="presParOf" srcId="{314DB8FC-4607-4939-93F7-281CB7DEEF4D}" destId="{42B3079C-6C00-492B-A3DC-13C1065BE794}" srcOrd="7" destOrd="0" presId="urn:microsoft.com/office/officeart/2005/8/layout/cycle8"/>
    <dgm:cxn modelId="{4D355DFA-9FD6-4867-829E-1B26161F2757}" type="presParOf" srcId="{314DB8FC-4607-4939-93F7-281CB7DEEF4D}" destId="{54C627FC-E3A1-454B-A2D4-A7F49C23846F}" srcOrd="8" destOrd="0" presId="urn:microsoft.com/office/officeart/2005/8/layout/cycle8"/>
    <dgm:cxn modelId="{93766596-2D9D-4D38-A7E7-CD777963757A}" type="presParOf" srcId="{314DB8FC-4607-4939-93F7-281CB7DEEF4D}" destId="{D1C42CE5-687B-4567-B37D-B632C5F4F5ED}" srcOrd="9" destOrd="0" presId="urn:microsoft.com/office/officeart/2005/8/layout/cycle8"/>
    <dgm:cxn modelId="{D33A4438-EF9F-46E5-BF03-FE5B94329B4E}" type="presParOf" srcId="{314DB8FC-4607-4939-93F7-281CB7DEEF4D}" destId="{F1E3FD65-2F7B-4B9A-8F3A-91E5EFC4CAAC}" srcOrd="10" destOrd="0" presId="urn:microsoft.com/office/officeart/2005/8/layout/cycle8"/>
    <dgm:cxn modelId="{2CD38075-79CD-4DC9-B7C4-64D9888BA262}" type="presParOf" srcId="{314DB8FC-4607-4939-93F7-281CB7DEEF4D}" destId="{018058EC-E06B-45F8-ADD9-4F2AF1C5A415}" srcOrd="11" destOrd="0" presId="urn:microsoft.com/office/officeart/2005/8/layout/cycle8"/>
    <dgm:cxn modelId="{80EC3DE4-94A0-44C6-A290-72081B38DBA2}" type="presParOf" srcId="{314DB8FC-4607-4939-93F7-281CB7DEEF4D}" destId="{47FCC99C-A33A-4E53-832B-81B3942AD777}" srcOrd="12" destOrd="0" presId="urn:microsoft.com/office/officeart/2005/8/layout/cycle8"/>
    <dgm:cxn modelId="{8D369DBF-B05F-41F8-A9A5-7FD6372EAD51}" type="presParOf" srcId="{314DB8FC-4607-4939-93F7-281CB7DEEF4D}" destId="{8DFB6BD5-0FF2-40EC-8674-18B296ACB622}" srcOrd="13" destOrd="0" presId="urn:microsoft.com/office/officeart/2005/8/layout/cycle8"/>
    <dgm:cxn modelId="{9B40A3B3-B8A4-4871-906A-8CCE96281B63}" type="presParOf" srcId="{314DB8FC-4607-4939-93F7-281CB7DEEF4D}" destId="{AFF398D8-96C8-4DEA-B1EC-23CC4966B5B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38AED-2A7C-4CB0-8D92-26745D826888}">
      <dsp:nvSpPr>
        <dsp:cNvPr id="0" name=""/>
        <dsp:cNvSpPr/>
      </dsp:nvSpPr>
      <dsp:spPr>
        <a:xfrm>
          <a:off x="3343298" y="3977"/>
          <a:ext cx="5014947" cy="73433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Оптимальные условия социализации и полноценного развития</a:t>
          </a:r>
          <a:endParaRPr lang="ru-RU" sz="2000" kern="1200" dirty="0"/>
        </a:p>
      </dsp:txBody>
      <dsp:txXfrm>
        <a:off x="3343298" y="95768"/>
        <a:ext cx="4739573" cy="550748"/>
      </dsp:txXfrm>
    </dsp:sp>
    <dsp:sp modelId="{861E0734-6F58-4972-9DEA-A89D03079B1B}">
      <dsp:nvSpPr>
        <dsp:cNvPr id="0" name=""/>
        <dsp:cNvSpPr/>
      </dsp:nvSpPr>
      <dsp:spPr>
        <a:xfrm>
          <a:off x="0" y="3977"/>
          <a:ext cx="3343298" cy="7343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66"/>
              </a:solidFill>
            </a:rPr>
            <a:t>Детям с ОВЗ</a:t>
          </a:r>
          <a:endParaRPr lang="ru-RU" sz="2000" b="1" kern="1200" dirty="0">
            <a:solidFill>
              <a:srgbClr val="FF0066"/>
            </a:solidFill>
          </a:endParaRPr>
        </a:p>
      </dsp:txBody>
      <dsp:txXfrm>
        <a:off x="35847" y="39824"/>
        <a:ext cx="3271604" cy="662636"/>
      </dsp:txXfrm>
    </dsp:sp>
    <dsp:sp modelId="{7C73FA6A-8208-4987-A1DE-A8624D167B28}">
      <dsp:nvSpPr>
        <dsp:cNvPr id="0" name=""/>
        <dsp:cNvSpPr/>
      </dsp:nvSpPr>
      <dsp:spPr>
        <a:xfrm>
          <a:off x="3344114" y="811740"/>
          <a:ext cx="5010050" cy="97462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Опыт преодоления своих ограничений, ценность здоровья, лекарство от лени</a:t>
          </a:r>
          <a:endParaRPr lang="ru-RU" sz="2000" kern="1200" dirty="0"/>
        </a:p>
      </dsp:txBody>
      <dsp:txXfrm>
        <a:off x="3344114" y="933568"/>
        <a:ext cx="4644566" cy="730968"/>
      </dsp:txXfrm>
    </dsp:sp>
    <dsp:sp modelId="{14728956-CCA8-4E07-92F0-FEF2C075C6AF}">
      <dsp:nvSpPr>
        <dsp:cNvPr id="0" name=""/>
        <dsp:cNvSpPr/>
      </dsp:nvSpPr>
      <dsp:spPr>
        <a:xfrm>
          <a:off x="4081" y="931888"/>
          <a:ext cx="3340033" cy="7343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66"/>
              </a:solidFill>
            </a:rPr>
            <a:t>Нормально-развивающимся школьникам</a:t>
          </a:r>
          <a:endParaRPr lang="ru-RU" sz="2000" b="1" kern="1200" dirty="0">
            <a:solidFill>
              <a:srgbClr val="FF0066"/>
            </a:solidFill>
          </a:endParaRPr>
        </a:p>
      </dsp:txBody>
      <dsp:txXfrm>
        <a:off x="39928" y="967735"/>
        <a:ext cx="3268339" cy="662636"/>
      </dsp:txXfrm>
    </dsp:sp>
    <dsp:sp modelId="{B913124D-A7BB-4BDA-B695-8EE9FE1725BE}">
      <dsp:nvSpPr>
        <dsp:cNvPr id="0" name=""/>
        <dsp:cNvSpPr/>
      </dsp:nvSpPr>
      <dsp:spPr>
        <a:xfrm>
          <a:off x="3343298" y="1859798"/>
          <a:ext cx="5014947" cy="73433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Поиск новых методов преподавания, новая педагогическая позиция</a:t>
          </a:r>
          <a:endParaRPr lang="ru-RU" sz="2000" kern="1200" dirty="0"/>
        </a:p>
      </dsp:txBody>
      <dsp:txXfrm>
        <a:off x="3343298" y="1951589"/>
        <a:ext cx="4739573" cy="550748"/>
      </dsp:txXfrm>
    </dsp:sp>
    <dsp:sp modelId="{C0D97ADA-747F-4A5C-B525-2A5C258D2911}">
      <dsp:nvSpPr>
        <dsp:cNvPr id="0" name=""/>
        <dsp:cNvSpPr/>
      </dsp:nvSpPr>
      <dsp:spPr>
        <a:xfrm>
          <a:off x="0" y="1859798"/>
          <a:ext cx="3343298" cy="7343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66"/>
              </a:solidFill>
            </a:rPr>
            <a:t>Учителям </a:t>
          </a:r>
          <a:endParaRPr lang="ru-RU" sz="2000" b="1" kern="1200" dirty="0">
            <a:solidFill>
              <a:srgbClr val="FF0066"/>
            </a:solidFill>
          </a:endParaRPr>
        </a:p>
      </dsp:txBody>
      <dsp:txXfrm>
        <a:off x="35847" y="1895645"/>
        <a:ext cx="3271604" cy="662636"/>
      </dsp:txXfrm>
    </dsp:sp>
    <dsp:sp modelId="{C54A58CB-2626-4AD6-9E62-3CE8B797153E}">
      <dsp:nvSpPr>
        <dsp:cNvPr id="0" name=""/>
        <dsp:cNvSpPr/>
      </dsp:nvSpPr>
      <dsp:spPr>
        <a:xfrm>
          <a:off x="3343298" y="2667561"/>
          <a:ext cx="5014947" cy="73433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Новые ценности, новое оборудование, новые образовательные технологии</a:t>
          </a:r>
          <a:endParaRPr lang="ru-RU" sz="2000" kern="1200" dirty="0"/>
        </a:p>
      </dsp:txBody>
      <dsp:txXfrm>
        <a:off x="3343298" y="2759352"/>
        <a:ext cx="4739573" cy="550748"/>
      </dsp:txXfrm>
    </dsp:sp>
    <dsp:sp modelId="{5CFB947E-04FF-4846-AABA-D1D6D6ABB78B}">
      <dsp:nvSpPr>
        <dsp:cNvPr id="0" name=""/>
        <dsp:cNvSpPr/>
      </dsp:nvSpPr>
      <dsp:spPr>
        <a:xfrm>
          <a:off x="0" y="2667561"/>
          <a:ext cx="3343298" cy="7343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66"/>
              </a:solidFill>
            </a:rPr>
            <a:t>Школе </a:t>
          </a:r>
          <a:endParaRPr lang="ru-RU" sz="2000" b="1" kern="1200" dirty="0">
            <a:solidFill>
              <a:srgbClr val="FF0066"/>
            </a:solidFill>
          </a:endParaRPr>
        </a:p>
      </dsp:txBody>
      <dsp:txXfrm>
        <a:off x="35847" y="2703408"/>
        <a:ext cx="3271604" cy="662636"/>
      </dsp:txXfrm>
    </dsp:sp>
    <dsp:sp modelId="{94DA355D-DB58-44FD-9593-3FBDA2AF4D93}">
      <dsp:nvSpPr>
        <dsp:cNvPr id="0" name=""/>
        <dsp:cNvSpPr/>
      </dsp:nvSpPr>
      <dsp:spPr>
        <a:xfrm>
          <a:off x="3343298" y="3409352"/>
          <a:ext cx="5014947" cy="73433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Сохранение ребёнка, развитие ответственной родительской позиции</a:t>
          </a:r>
          <a:endParaRPr lang="ru-RU" sz="2000" kern="1200" dirty="0"/>
        </a:p>
      </dsp:txBody>
      <dsp:txXfrm>
        <a:off x="3343298" y="3501143"/>
        <a:ext cx="4739573" cy="550748"/>
      </dsp:txXfrm>
    </dsp:sp>
    <dsp:sp modelId="{2616D20E-814A-4DFF-A0D0-A90732B9EBB8}">
      <dsp:nvSpPr>
        <dsp:cNvPr id="0" name=""/>
        <dsp:cNvSpPr/>
      </dsp:nvSpPr>
      <dsp:spPr>
        <a:xfrm>
          <a:off x="0" y="3475325"/>
          <a:ext cx="3343298" cy="7343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66"/>
              </a:solidFill>
            </a:rPr>
            <a:t>Семье </a:t>
          </a:r>
          <a:endParaRPr lang="ru-RU" sz="2000" b="1" kern="1200" dirty="0">
            <a:solidFill>
              <a:srgbClr val="FF0066"/>
            </a:solidFill>
          </a:endParaRPr>
        </a:p>
      </dsp:txBody>
      <dsp:txXfrm>
        <a:off x="35847" y="3511172"/>
        <a:ext cx="3271604" cy="662636"/>
      </dsp:txXfrm>
    </dsp:sp>
    <dsp:sp modelId="{6E001E4D-DC9B-49A1-BA8C-E8F2DC7C3DA7}">
      <dsp:nvSpPr>
        <dsp:cNvPr id="0" name=""/>
        <dsp:cNvSpPr/>
      </dsp:nvSpPr>
      <dsp:spPr>
        <a:xfrm>
          <a:off x="3343298" y="4283088"/>
          <a:ext cx="5014947" cy="73433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Общественная безопасность, гражданские свободы, равные права, ценность  человеческого достоинства и индивидуальности</a:t>
          </a:r>
          <a:endParaRPr lang="ru-RU" sz="1600" b="0" kern="1200" dirty="0"/>
        </a:p>
      </dsp:txBody>
      <dsp:txXfrm>
        <a:off x="3343298" y="4374879"/>
        <a:ext cx="4739573" cy="550748"/>
      </dsp:txXfrm>
    </dsp:sp>
    <dsp:sp modelId="{3D844266-1A74-4DF9-A1EE-9ED5B4AA4648}">
      <dsp:nvSpPr>
        <dsp:cNvPr id="0" name=""/>
        <dsp:cNvSpPr/>
      </dsp:nvSpPr>
      <dsp:spPr>
        <a:xfrm>
          <a:off x="0" y="4235173"/>
          <a:ext cx="3343298" cy="7343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66"/>
              </a:solidFill>
            </a:rPr>
            <a:t>Обществу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35847" y="4271020"/>
        <a:ext cx="3271604" cy="662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0C313-19F9-43D7-8EFD-CD6F475BA762}">
      <dsp:nvSpPr>
        <dsp:cNvPr id="0" name=""/>
        <dsp:cNvSpPr/>
      </dsp:nvSpPr>
      <dsp:spPr>
        <a:xfrm>
          <a:off x="0" y="352113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D1130-04A0-4181-A649-024608C0811C}">
      <dsp:nvSpPr>
        <dsp:cNvPr id="0" name=""/>
        <dsp:cNvSpPr/>
      </dsp:nvSpPr>
      <dsp:spPr>
        <a:xfrm>
          <a:off x="360040" y="56913"/>
          <a:ext cx="504056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Предварительный этап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388861" y="85734"/>
        <a:ext cx="4982918" cy="532758"/>
      </dsp:txXfrm>
    </dsp:sp>
    <dsp:sp modelId="{DC894179-B19E-4A0E-A1D2-FF01E47E9EBB}">
      <dsp:nvSpPr>
        <dsp:cNvPr id="0" name=""/>
        <dsp:cNvSpPr/>
      </dsp:nvSpPr>
      <dsp:spPr>
        <a:xfrm>
          <a:off x="0" y="1259313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C0783-D742-4080-9F12-73B23583C938}">
      <dsp:nvSpPr>
        <dsp:cNvPr id="0" name=""/>
        <dsp:cNvSpPr/>
      </dsp:nvSpPr>
      <dsp:spPr>
        <a:xfrm>
          <a:off x="360040" y="964113"/>
          <a:ext cx="504056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Диагностический этап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388861" y="992934"/>
        <a:ext cx="4982918" cy="532758"/>
      </dsp:txXfrm>
    </dsp:sp>
    <dsp:sp modelId="{CB4BF329-CADF-433C-A4BA-299D4CA12693}">
      <dsp:nvSpPr>
        <dsp:cNvPr id="0" name=""/>
        <dsp:cNvSpPr/>
      </dsp:nvSpPr>
      <dsp:spPr>
        <a:xfrm>
          <a:off x="0" y="2166513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048B5-70CF-4F4C-AC17-C5EB27D6657F}">
      <dsp:nvSpPr>
        <dsp:cNvPr id="0" name=""/>
        <dsp:cNvSpPr/>
      </dsp:nvSpPr>
      <dsp:spPr>
        <a:xfrm>
          <a:off x="360040" y="1871313"/>
          <a:ext cx="504056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C000"/>
              </a:solidFill>
            </a:rPr>
            <a:t>Этап разработки </a:t>
          </a:r>
          <a:endParaRPr lang="ru-RU" sz="2800" b="1" kern="1200" dirty="0">
            <a:solidFill>
              <a:srgbClr val="FFC000"/>
            </a:solidFill>
          </a:endParaRPr>
        </a:p>
      </dsp:txBody>
      <dsp:txXfrm>
        <a:off x="388861" y="1900134"/>
        <a:ext cx="4982918" cy="532758"/>
      </dsp:txXfrm>
    </dsp:sp>
    <dsp:sp modelId="{5572875A-4D9D-4E8D-8B1F-71DE765DCE14}">
      <dsp:nvSpPr>
        <dsp:cNvPr id="0" name=""/>
        <dsp:cNvSpPr/>
      </dsp:nvSpPr>
      <dsp:spPr>
        <a:xfrm>
          <a:off x="0" y="3073713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96052-8E37-47E7-B8C1-05FF1AFF1B65}">
      <dsp:nvSpPr>
        <dsp:cNvPr id="0" name=""/>
        <dsp:cNvSpPr/>
      </dsp:nvSpPr>
      <dsp:spPr>
        <a:xfrm>
          <a:off x="360040" y="2778513"/>
          <a:ext cx="504056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Этап реализации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8861" y="2807334"/>
        <a:ext cx="4982918" cy="532758"/>
      </dsp:txXfrm>
    </dsp:sp>
    <dsp:sp modelId="{3102CBA4-E847-4BF7-A260-D0F8866E2FBA}">
      <dsp:nvSpPr>
        <dsp:cNvPr id="0" name=""/>
        <dsp:cNvSpPr/>
      </dsp:nvSpPr>
      <dsp:spPr>
        <a:xfrm>
          <a:off x="0" y="4207390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A6C19-C641-4948-9320-8FB01CC0D017}">
      <dsp:nvSpPr>
        <dsp:cNvPr id="0" name=""/>
        <dsp:cNvSpPr/>
      </dsp:nvSpPr>
      <dsp:spPr>
        <a:xfrm>
          <a:off x="360040" y="3685713"/>
          <a:ext cx="5040560" cy="816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</a:rPr>
            <a:t>Анализ и коррекция – заключительный этап </a:t>
          </a:r>
          <a:endParaRPr lang="ru-RU" sz="2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9917" y="3725590"/>
        <a:ext cx="4960806" cy="737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BD2-BBCA-4168-B884-9287A3EA1479}">
      <dsp:nvSpPr>
        <dsp:cNvPr id="0" name=""/>
        <dsp:cNvSpPr/>
      </dsp:nvSpPr>
      <dsp:spPr>
        <a:xfrm>
          <a:off x="0" y="0"/>
          <a:ext cx="6576392" cy="1106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Шаги проектирования АОП 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0"/>
        <a:ext cx="6576392" cy="1106455"/>
      </dsp:txXfrm>
    </dsp:sp>
    <dsp:sp modelId="{F2A47A2E-B388-448B-A7E6-21708F285595}">
      <dsp:nvSpPr>
        <dsp:cNvPr id="0" name=""/>
        <dsp:cNvSpPr/>
      </dsp:nvSpPr>
      <dsp:spPr>
        <a:xfrm>
          <a:off x="0" y="1106455"/>
          <a:ext cx="3288196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Предварительная оценка</a:t>
          </a:r>
          <a:br>
            <a:rPr lang="ru-RU" sz="2600" kern="1200" dirty="0" smtClean="0"/>
          </a:br>
          <a:r>
            <a:rPr lang="ru-RU" sz="2600" kern="1200" dirty="0" smtClean="0"/>
            <a:t>образовательных потребностей ребенка и запроса родителей</a:t>
          </a:r>
          <a:endParaRPr lang="ru-RU" sz="2600" kern="1200" dirty="0"/>
        </a:p>
      </dsp:txBody>
      <dsp:txXfrm>
        <a:off x="0" y="1106455"/>
        <a:ext cx="3288196" cy="2323555"/>
      </dsp:txXfrm>
    </dsp:sp>
    <dsp:sp modelId="{05D01CD7-0ECA-4F53-B51D-2ADAACB86902}">
      <dsp:nvSpPr>
        <dsp:cNvPr id="0" name=""/>
        <dsp:cNvSpPr/>
      </dsp:nvSpPr>
      <dsp:spPr>
        <a:xfrm>
          <a:off x="3288196" y="1125252"/>
          <a:ext cx="3288196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Оценка требований ФГОС и ОП</a:t>
          </a:r>
          <a:endParaRPr lang="ru-RU" sz="2600" kern="1200" dirty="0"/>
        </a:p>
      </dsp:txBody>
      <dsp:txXfrm>
        <a:off x="3288196" y="1125252"/>
        <a:ext cx="3288196" cy="2323555"/>
      </dsp:txXfrm>
    </dsp:sp>
    <dsp:sp modelId="{187B3AA3-55A6-4D8D-A24D-23C80ACDA5BD}">
      <dsp:nvSpPr>
        <dsp:cNvPr id="0" name=""/>
        <dsp:cNvSpPr/>
      </dsp:nvSpPr>
      <dsp:spPr>
        <a:xfrm>
          <a:off x="0" y="3430011"/>
          <a:ext cx="6576392" cy="25817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BD2-BBCA-4168-B884-9287A3EA1479}">
      <dsp:nvSpPr>
        <dsp:cNvPr id="0" name=""/>
        <dsp:cNvSpPr/>
      </dsp:nvSpPr>
      <dsp:spPr>
        <a:xfrm>
          <a:off x="0" y="0"/>
          <a:ext cx="6576392" cy="1106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Шаги проектирования АОП 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0"/>
        <a:ext cx="6576392" cy="1106455"/>
      </dsp:txXfrm>
    </dsp:sp>
    <dsp:sp modelId="{F2A47A2E-B388-448B-A7E6-21708F285595}">
      <dsp:nvSpPr>
        <dsp:cNvPr id="0" name=""/>
        <dsp:cNvSpPr/>
      </dsp:nvSpPr>
      <dsp:spPr>
        <a:xfrm>
          <a:off x="0" y="1106455"/>
          <a:ext cx="3288196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Изучение результатов</a:t>
          </a:r>
          <a:br>
            <a:rPr lang="ru-RU" sz="2300" kern="1200" smtClean="0"/>
          </a:br>
          <a:r>
            <a:rPr lang="ru-RU" sz="2300" kern="1200" smtClean="0"/>
            <a:t>комплексного психолого-педагогического обследования</a:t>
          </a:r>
          <a:endParaRPr lang="ru-RU" sz="2300" kern="1200" dirty="0"/>
        </a:p>
      </dsp:txBody>
      <dsp:txXfrm>
        <a:off x="0" y="1106455"/>
        <a:ext cx="3288196" cy="2323555"/>
      </dsp:txXfrm>
    </dsp:sp>
    <dsp:sp modelId="{05D01CD7-0ECA-4F53-B51D-2ADAACB86902}">
      <dsp:nvSpPr>
        <dsp:cNvPr id="0" name=""/>
        <dsp:cNvSpPr/>
      </dsp:nvSpPr>
      <dsp:spPr>
        <a:xfrm>
          <a:off x="3288196" y="1125252"/>
          <a:ext cx="3288196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Описание необходимых</a:t>
          </a:r>
          <a:br>
            <a:rPr lang="ru-RU" sz="2300" kern="1200" smtClean="0"/>
          </a:br>
          <a:r>
            <a:rPr lang="ru-RU" sz="2300" kern="1200" smtClean="0"/>
            <a:t>ребенку с ОВЗ специальных образовательных условий с учетом возможностей и</a:t>
          </a:r>
          <a:br>
            <a:rPr lang="ru-RU" sz="2300" kern="1200" smtClean="0"/>
          </a:br>
          <a:r>
            <a:rPr lang="ru-RU" sz="2300" kern="1200" smtClean="0"/>
            <a:t>дефицитов</a:t>
          </a:r>
          <a:endParaRPr lang="ru-RU" sz="2300" kern="1200" dirty="0"/>
        </a:p>
      </dsp:txBody>
      <dsp:txXfrm>
        <a:off x="3288196" y="1125252"/>
        <a:ext cx="3288196" cy="2323555"/>
      </dsp:txXfrm>
    </dsp:sp>
    <dsp:sp modelId="{187B3AA3-55A6-4D8D-A24D-23C80ACDA5BD}">
      <dsp:nvSpPr>
        <dsp:cNvPr id="0" name=""/>
        <dsp:cNvSpPr/>
      </dsp:nvSpPr>
      <dsp:spPr>
        <a:xfrm>
          <a:off x="0" y="3430011"/>
          <a:ext cx="6576392" cy="25817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1BD2-BBCA-4168-B884-9287A3EA1479}">
      <dsp:nvSpPr>
        <dsp:cNvPr id="0" name=""/>
        <dsp:cNvSpPr/>
      </dsp:nvSpPr>
      <dsp:spPr>
        <a:xfrm>
          <a:off x="0" y="0"/>
          <a:ext cx="7632848" cy="1106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Шаги проектирования АОП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0"/>
        <a:ext cx="7632848" cy="1106455"/>
      </dsp:txXfrm>
    </dsp:sp>
    <dsp:sp modelId="{F2A47A2E-B388-448B-A7E6-21708F285595}">
      <dsp:nvSpPr>
        <dsp:cNvPr id="0" name=""/>
        <dsp:cNvSpPr/>
      </dsp:nvSpPr>
      <dsp:spPr>
        <a:xfrm>
          <a:off x="3339" y="1106455"/>
          <a:ext cx="969013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Проектирование необходимых</a:t>
          </a:r>
          <a:br>
            <a:rPr lang="ru-RU" sz="1600" kern="1200" dirty="0" smtClean="0"/>
          </a:br>
          <a:r>
            <a:rPr lang="ru-RU" sz="1600" kern="1200" dirty="0" smtClean="0"/>
            <a:t>структурных составляющих АОП</a:t>
          </a:r>
          <a:endParaRPr lang="ru-RU" sz="1600" kern="1200" dirty="0"/>
        </a:p>
      </dsp:txBody>
      <dsp:txXfrm>
        <a:off x="3339" y="1106455"/>
        <a:ext cx="969013" cy="2323555"/>
      </dsp:txXfrm>
    </dsp:sp>
    <dsp:sp modelId="{05D01CD7-0ECA-4F53-B51D-2ADAACB86902}">
      <dsp:nvSpPr>
        <dsp:cNvPr id="0" name=""/>
        <dsp:cNvSpPr/>
      </dsp:nvSpPr>
      <dsp:spPr>
        <a:xfrm>
          <a:off x="972353" y="1125252"/>
          <a:ext cx="969013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временных</a:t>
          </a:r>
          <a:br>
            <a:rPr lang="ru-RU" sz="1600" kern="1200" dirty="0" smtClean="0"/>
          </a:br>
          <a:r>
            <a:rPr lang="ru-RU" sz="1600" kern="1200" dirty="0" smtClean="0"/>
            <a:t>границ реализации АОП</a:t>
          </a:r>
          <a:endParaRPr lang="ru-RU" sz="1600" kern="1200" dirty="0"/>
        </a:p>
      </dsp:txBody>
      <dsp:txXfrm>
        <a:off x="972353" y="1125252"/>
        <a:ext cx="969013" cy="2323555"/>
      </dsp:txXfrm>
    </dsp:sp>
    <dsp:sp modelId="{50753DD4-0A56-483C-97D3-57FA0C8BFF7F}">
      <dsp:nvSpPr>
        <dsp:cNvPr id="0" name=""/>
        <dsp:cNvSpPr/>
      </dsp:nvSpPr>
      <dsp:spPr>
        <a:xfrm>
          <a:off x="1941367" y="1106455"/>
          <a:ext cx="969013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Четкое формулирование</a:t>
          </a:r>
          <a:br>
            <a:rPr lang="ru-RU" sz="1600" kern="1200" dirty="0" smtClean="0"/>
          </a:br>
          <a:r>
            <a:rPr lang="ru-RU" sz="1600" kern="1200" dirty="0" smtClean="0"/>
            <a:t>цели АОП (Совместно с родителями!)</a:t>
          </a:r>
          <a:endParaRPr lang="ru-RU" sz="1600" kern="1200" dirty="0"/>
        </a:p>
      </dsp:txBody>
      <dsp:txXfrm>
        <a:off x="1941367" y="1106455"/>
        <a:ext cx="969013" cy="2323555"/>
      </dsp:txXfrm>
    </dsp:sp>
    <dsp:sp modelId="{1E5D0815-2220-4F0E-9109-3AE38DBB8CBF}">
      <dsp:nvSpPr>
        <dsp:cNvPr id="0" name=""/>
        <dsp:cNvSpPr/>
      </dsp:nvSpPr>
      <dsp:spPr>
        <a:xfrm>
          <a:off x="2910381" y="1106455"/>
          <a:ext cx="969013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круга</a:t>
          </a:r>
          <a:br>
            <a:rPr lang="ru-RU" sz="1600" kern="1200" dirty="0" smtClean="0"/>
          </a:br>
          <a:r>
            <a:rPr lang="ru-RU" sz="1600" kern="1200" dirty="0" smtClean="0"/>
            <a:t>задач в рамках реализации АОП</a:t>
          </a:r>
          <a:endParaRPr lang="ru-RU" sz="1600" kern="1200" dirty="0"/>
        </a:p>
      </dsp:txBody>
      <dsp:txXfrm>
        <a:off x="2910381" y="1106455"/>
        <a:ext cx="969013" cy="2323555"/>
      </dsp:txXfrm>
    </dsp:sp>
    <dsp:sp modelId="{F5468AC6-D41B-483C-8701-0745C569F189}">
      <dsp:nvSpPr>
        <dsp:cNvPr id="0" name=""/>
        <dsp:cNvSpPr/>
      </dsp:nvSpPr>
      <dsp:spPr>
        <a:xfrm>
          <a:off x="3879395" y="1106455"/>
          <a:ext cx="969013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содержания</a:t>
          </a:r>
          <a:br>
            <a:rPr lang="ru-RU" sz="1600" kern="1200" dirty="0" smtClean="0"/>
          </a:br>
          <a:r>
            <a:rPr lang="ru-RU" sz="1600" kern="1200" dirty="0" smtClean="0"/>
            <a:t>АОП (коррекционный, образовательный компоненты)</a:t>
          </a:r>
          <a:endParaRPr lang="ru-RU" sz="1600" kern="1200" dirty="0"/>
        </a:p>
      </dsp:txBody>
      <dsp:txXfrm>
        <a:off x="3879395" y="1106455"/>
        <a:ext cx="969013" cy="2323555"/>
      </dsp:txXfrm>
    </dsp:sp>
    <dsp:sp modelId="{AD7BA994-8FD4-4B2C-A648-4989C34CD664}">
      <dsp:nvSpPr>
        <dsp:cNvPr id="0" name=""/>
        <dsp:cNvSpPr/>
      </dsp:nvSpPr>
      <dsp:spPr>
        <a:xfrm>
          <a:off x="4848409" y="1106455"/>
          <a:ext cx="969013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Планирование форм</a:t>
          </a:r>
          <a:br>
            <a:rPr lang="ru-RU" sz="1600" kern="1200" dirty="0" smtClean="0"/>
          </a:br>
          <a:r>
            <a:rPr lang="ru-RU" sz="1600" kern="1200" dirty="0" smtClean="0"/>
            <a:t>реализации разделов АОП</a:t>
          </a:r>
          <a:endParaRPr lang="ru-RU" sz="1600" kern="1200" dirty="0"/>
        </a:p>
      </dsp:txBody>
      <dsp:txXfrm>
        <a:off x="4848409" y="1106455"/>
        <a:ext cx="969013" cy="2323555"/>
      </dsp:txXfrm>
    </dsp:sp>
    <dsp:sp modelId="{5766632B-F792-4740-A981-2D3AB58D9A8D}">
      <dsp:nvSpPr>
        <dsp:cNvPr id="0" name=""/>
        <dsp:cNvSpPr/>
      </dsp:nvSpPr>
      <dsp:spPr>
        <a:xfrm>
          <a:off x="5817423" y="1106455"/>
          <a:ext cx="1812085" cy="2323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форм и</a:t>
          </a:r>
          <a:br>
            <a:rPr lang="ru-RU" sz="1600" kern="1200" dirty="0" smtClean="0"/>
          </a:br>
          <a:r>
            <a:rPr lang="ru-RU" sz="1600" kern="1200" dirty="0" smtClean="0"/>
            <a:t>критериев мониторинга учебных достижений и формирования социальной</a:t>
          </a:r>
          <a:br>
            <a:rPr lang="ru-RU" sz="1600" kern="1200" dirty="0" smtClean="0"/>
          </a:br>
          <a:r>
            <a:rPr lang="ru-RU" sz="1600" kern="1200" dirty="0" smtClean="0"/>
            <a:t>компетентности обучающегося </a:t>
          </a:r>
          <a:endParaRPr lang="ru-RU" sz="1600" kern="1200" dirty="0"/>
        </a:p>
      </dsp:txBody>
      <dsp:txXfrm>
        <a:off x="5817423" y="1106455"/>
        <a:ext cx="1812085" cy="2323555"/>
      </dsp:txXfrm>
    </dsp:sp>
    <dsp:sp modelId="{187B3AA3-55A6-4D8D-A24D-23C80ACDA5BD}">
      <dsp:nvSpPr>
        <dsp:cNvPr id="0" name=""/>
        <dsp:cNvSpPr/>
      </dsp:nvSpPr>
      <dsp:spPr>
        <a:xfrm>
          <a:off x="0" y="3430011"/>
          <a:ext cx="7632848" cy="25817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D62E6-FCA7-474A-BF3F-DDC07DAD692E}">
      <dsp:nvSpPr>
        <dsp:cNvPr id="0" name=""/>
        <dsp:cNvSpPr/>
      </dsp:nvSpPr>
      <dsp:spPr>
        <a:xfrm>
          <a:off x="0" y="-68750"/>
          <a:ext cx="3623918" cy="30765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деятельности учителя и специалистов психолого-педагогического сопровождения</a:t>
          </a:r>
          <a:br>
            <a:rPr lang="ru-RU" sz="1800" kern="1200" dirty="0" smtClean="0"/>
          </a:br>
          <a:r>
            <a:rPr lang="ru-RU" sz="1800" kern="1200" dirty="0" smtClean="0"/>
            <a:t>в соответствии с Программой и планом.</a:t>
          </a:r>
          <a:endParaRPr lang="ru-RU" sz="1800" kern="1200" dirty="0"/>
        </a:p>
      </dsp:txBody>
      <dsp:txXfrm>
        <a:off x="530711" y="381806"/>
        <a:ext cx="2562496" cy="2175479"/>
      </dsp:txXfrm>
    </dsp:sp>
    <dsp:sp modelId="{9CF08777-F52E-4C3F-BB58-DF40886DBEB4}">
      <dsp:nvSpPr>
        <dsp:cNvPr id="0" name=""/>
        <dsp:cNvSpPr/>
      </dsp:nvSpPr>
      <dsp:spPr>
        <a:xfrm>
          <a:off x="2122576" y="1907786"/>
          <a:ext cx="3151463" cy="27309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мониторинга учебных достижений и социальной компетентности ребенка.</a:t>
          </a:r>
          <a:endParaRPr lang="ru-RU" sz="2000" kern="1200" dirty="0"/>
        </a:p>
      </dsp:txBody>
      <dsp:txXfrm>
        <a:off x="2584097" y="2307719"/>
        <a:ext cx="2228421" cy="1931046"/>
      </dsp:txXfrm>
    </dsp:sp>
    <dsp:sp modelId="{BFA240B2-E038-4106-A1EF-9F2E4DF69873}">
      <dsp:nvSpPr>
        <dsp:cNvPr id="0" name=""/>
        <dsp:cNvSpPr/>
      </dsp:nvSpPr>
      <dsp:spPr>
        <a:xfrm>
          <a:off x="4071384" y="-63138"/>
          <a:ext cx="3549035" cy="303002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мониторинга эффективности коррекционной работы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4591128" y="380599"/>
        <a:ext cx="2509547" cy="21425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09E1B-72F4-48BF-A0EA-481ABAC834EE}">
      <dsp:nvSpPr>
        <dsp:cNvPr id="0" name=""/>
        <dsp:cNvSpPr/>
      </dsp:nvSpPr>
      <dsp:spPr>
        <a:xfrm>
          <a:off x="1379522" y="323981"/>
          <a:ext cx="4243274" cy="4186835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Организация деятельности ПМПк по анализу эффективности работы.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615828" y="1211191"/>
        <a:ext cx="1515455" cy="1246082"/>
      </dsp:txXfrm>
    </dsp:sp>
    <dsp:sp modelId="{4B1B2349-A23F-4694-AFB8-B40709D5AE2F}">
      <dsp:nvSpPr>
        <dsp:cNvPr id="0" name=""/>
        <dsp:cNvSpPr/>
      </dsp:nvSpPr>
      <dsp:spPr>
        <a:xfrm>
          <a:off x="1321512" y="473511"/>
          <a:ext cx="4186835" cy="418683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Динамики развития и учебных</a:t>
          </a:r>
          <a:br>
            <a:rPr lang="ru-RU" sz="1800" kern="1200" dirty="0" smtClean="0">
              <a:solidFill>
                <a:schemeClr val="tx1"/>
              </a:solidFill>
            </a:rPr>
          </a:br>
          <a:r>
            <a:rPr lang="ru-RU" sz="1800" kern="1200" dirty="0" smtClean="0">
              <a:solidFill>
                <a:schemeClr val="tx1"/>
              </a:solidFill>
            </a:rPr>
            <a:t>достижений ребенка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318378" y="3189969"/>
        <a:ext cx="2242947" cy="1096552"/>
      </dsp:txXfrm>
    </dsp:sp>
    <dsp:sp modelId="{54C627FC-E3A1-454B-A2D4-A7F49C23846F}">
      <dsp:nvSpPr>
        <dsp:cNvPr id="0" name=""/>
        <dsp:cNvSpPr/>
      </dsp:nvSpPr>
      <dsp:spPr>
        <a:xfrm>
          <a:off x="1235283" y="323981"/>
          <a:ext cx="4186835" cy="4186835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Внесение корректив в АОП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20258" y="1211191"/>
        <a:ext cx="1495298" cy="1246082"/>
      </dsp:txXfrm>
    </dsp:sp>
    <dsp:sp modelId="{47FCC99C-A33A-4E53-832B-81B3942AD777}">
      <dsp:nvSpPr>
        <dsp:cNvPr id="0" name=""/>
        <dsp:cNvSpPr/>
      </dsp:nvSpPr>
      <dsp:spPr>
        <a:xfrm>
          <a:off x="1148656" y="64796"/>
          <a:ext cx="4705205" cy="470520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B6BD5-0FF2-40EC-8674-18B296ACB622}">
      <dsp:nvSpPr>
        <dsp:cNvPr id="0" name=""/>
        <dsp:cNvSpPr/>
      </dsp:nvSpPr>
      <dsp:spPr>
        <a:xfrm>
          <a:off x="1062327" y="214061"/>
          <a:ext cx="4705205" cy="470520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shade val="90000"/>
            <a:hueOff val="109447"/>
            <a:satOff val="-1766"/>
            <a:lumOff val="109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398D8-96C8-4DEA-B1EC-23CC4966B5BE}">
      <dsp:nvSpPr>
        <dsp:cNvPr id="0" name=""/>
        <dsp:cNvSpPr/>
      </dsp:nvSpPr>
      <dsp:spPr>
        <a:xfrm>
          <a:off x="975753" y="64796"/>
          <a:ext cx="4705205" cy="470520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shade val="90000"/>
            <a:hueOff val="218895"/>
            <a:satOff val="-3532"/>
            <a:lumOff val="218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papillondereve.p.a.pic.centerblog.net/5f5774e4.png" TargetMode="External"/><Relationship Id="rId3" Type="http://schemas.openxmlformats.org/officeDocument/2006/relationships/hyperlink" Target="http://img-fotki.yandex.ru/get/5634/136487634.a3b/0_d5b7c_44e066c2_XL.png" TargetMode="External"/><Relationship Id="rId7" Type="http://schemas.openxmlformats.org/officeDocument/2006/relationships/hyperlink" Target="http://img-fotki.yandex.ru/get/6429/28257045.10db/0_a8b1a_e5c00db1_XL.png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703/28257045.10db/0_a8b06_ba691d72_XL.png" TargetMode="External"/><Relationship Id="rId5" Type="http://schemas.openxmlformats.org/officeDocument/2006/relationships/hyperlink" Target="http://img-fotki.yandex.ru/get/6703/28257045.10da/0_a8af5_549a1244_XL.png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energyru.com/vector-clipart/objects-and-things/226-svitki-pero-chernilnica-i-knigi-v-vektore.html" TargetMode="External"/><Relationship Id="rId9" Type="http://schemas.openxmlformats.org/officeDocument/2006/relationships/hyperlink" Target="http://www.ailona.ru/_ph/97/725785527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908720"/>
            <a:ext cx="698477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Адаптированные образовательные программы в условиях инклюзивного образования в образовательной организации: понятие  и разработка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005065"/>
            <a:ext cx="4896544" cy="144016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Ковалева Людмила Леонидовна, заместитель директора по УВР МБОУ «СОШ №77»  г. Кемерово 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188" y="54868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Таким образом, обучение детей с ОВЗ в условиях общеобразовательной организации может осуществляться либо по </a:t>
            </a:r>
            <a:r>
              <a:rPr lang="ru-RU" sz="2000" b="1" i="1" u="sng" dirty="0">
                <a:solidFill>
                  <a:srgbClr val="FF0066"/>
                </a:solidFill>
              </a:rPr>
              <a:t>адаптированной образовательной </a:t>
            </a:r>
            <a:r>
              <a:rPr lang="ru-RU" sz="2000" b="1" i="1" u="sng" dirty="0" smtClean="0">
                <a:solidFill>
                  <a:srgbClr val="FF0066"/>
                </a:solidFill>
              </a:rPr>
              <a:t>программе (АОП)</a:t>
            </a:r>
            <a:r>
              <a:rPr lang="ru-RU" sz="2000" u="sng" dirty="0" smtClean="0">
                <a:solidFill>
                  <a:srgbClr val="FF0066"/>
                </a:solidFill>
              </a:rPr>
              <a:t>,</a:t>
            </a:r>
            <a:r>
              <a:rPr lang="ru-RU" sz="2000" dirty="0" smtClean="0"/>
              <a:t> </a:t>
            </a:r>
            <a:r>
              <a:rPr lang="ru-RU" sz="2000" dirty="0"/>
              <a:t>разработанной для каждого ребенка с ОВЗ, обучающихся в общеобразовательном классе, либо в условиях образовательной организации (класса) </a:t>
            </a:r>
            <a:r>
              <a:rPr lang="ru-RU" sz="2000" b="1" dirty="0">
                <a:solidFill>
                  <a:srgbClr val="FF0066"/>
                </a:solidFill>
              </a:rPr>
              <a:t>для детей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дефектами, </a:t>
            </a:r>
            <a:r>
              <a:rPr lang="ru-RU" sz="2000" dirty="0"/>
              <a:t>осуществляющей образовательную деятельность по </a:t>
            </a:r>
            <a:r>
              <a:rPr lang="ru-RU" sz="2000" b="1" i="1" u="sng" dirty="0">
                <a:solidFill>
                  <a:srgbClr val="FF0000"/>
                </a:solidFill>
              </a:rPr>
              <a:t>адаптированной основной общеобразовательной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программ (АООП),</a:t>
            </a:r>
            <a:r>
              <a:rPr lang="ru-RU" sz="2000" b="1" i="1" dirty="0" smtClean="0"/>
              <a:t> </a:t>
            </a:r>
            <a:r>
              <a:rPr lang="ru-RU" sz="2000" dirty="0"/>
              <a:t>т.е. образовательной программой, адаптированной для обучения определенной категории лиц с ограниченными возможностями здоровья (до 01.09.2013г. - образовательные программы специальных (коррекционных) образовательных учреждений I-VIII видов </a:t>
            </a:r>
            <a:endParaRPr lang="ru-RU" sz="2000" dirty="0" smtClean="0"/>
          </a:p>
          <a:p>
            <a:pPr algn="r"/>
            <a:r>
              <a:rPr lang="ru-RU" sz="2000" dirty="0" smtClean="0"/>
              <a:t>(</a:t>
            </a:r>
            <a:r>
              <a:rPr lang="ru-RU" sz="2000" dirty="0"/>
              <a:t>Статья 79, п.5. ФЗ № 273 от 29.12.2012г.).</a:t>
            </a:r>
            <a:r>
              <a:rPr lang="ru-RU" sz="2000" b="1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614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8" y="1124744"/>
            <a:ext cx="803475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4188" y="54868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Письмо Минобрнауки РФ от 11 марта 2016</a:t>
            </a:r>
            <a:r>
              <a:rPr lang="ru-RU" sz="2000" b="1" i="1" dirty="0"/>
              <a:t> </a:t>
            </a:r>
            <a:r>
              <a:rPr lang="ru-RU" sz="2000" b="1" i="1" dirty="0" smtClean="0"/>
              <a:t>№ ВК-452/07</a:t>
            </a:r>
            <a:endParaRPr lang="ru-RU" sz="2000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7093285" cy="17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91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441" y="908720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400" dirty="0" smtClean="0"/>
              <a:t>ПРИМЕРНАЯ </a:t>
            </a:r>
            <a:r>
              <a:rPr lang="ru-RU" sz="1400" dirty="0"/>
              <a:t>АДАПТИРОВАННАЯ ОСНОВНАЯ ОБЩЕОБРАЗОВАТЕЛЬНАЯ ПРОГРАММА НАЧАЛЬНОГО ОБЩЕГО ОБРАЗОВАНИЯ СЛЕПЫХ ОБУЧАЮЩИХСЯ	</a:t>
            </a:r>
          </a:p>
          <a:p>
            <a:r>
              <a:rPr lang="ru-RU" sz="1400" dirty="0"/>
              <a:t>Одобрена </a:t>
            </a:r>
            <a:r>
              <a:rPr lang="ru-RU" sz="1400" dirty="0" smtClean="0"/>
              <a:t>решением </a:t>
            </a:r>
            <a:r>
              <a:rPr lang="ru-RU" sz="1400" dirty="0"/>
              <a:t>федерального учебно-методического объединения по общему образованию</a:t>
            </a:r>
            <a:r>
              <a:rPr lang="ru-RU" sz="1400" dirty="0" smtClean="0"/>
              <a:t> </a:t>
            </a:r>
            <a:r>
              <a:rPr lang="ru-RU" sz="1400" dirty="0"/>
              <a:t>от 22.12.2015 г. Протокол №4/15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ПРИМЕРНАЯ АДАПТИРОВАННАЯ ОСНОВНАЯ ОБЩЕОБРАЗОВАТЕЛЬНАЯ ПРОГРАММА НАЧАЛЬНОГО ОБЩЕГО ОБРАЗОВАНИЯ СЛАБОСЛЫШАЩИХ И ПОЗДНООГЛОХШИХ ОБУЧАЮЩИХСЯ	</a:t>
            </a:r>
          </a:p>
          <a:p>
            <a:r>
              <a:rPr lang="ru-RU" sz="1400" dirty="0"/>
              <a:t>Одобрена решением федерального учебно-методического объединения по общему образованию от 22.12.2015 г. Протокол №4/15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ПРИМЕРНАЯ АДАПТИРОВАННАЯ ОСНОВНАЯ ОБЩЕОБРАЗОВАТЕЛЬНАЯ ПРОГРАММА НАЧАЛЬНОГО ОБЩЕГО ОБРАЗОВАНИЯ ОБУЧАЮЩИХСЯ С УМСТВЕННОЙ </a:t>
            </a:r>
            <a:r>
              <a:rPr lang="ru-RU" sz="1400" dirty="0" smtClean="0"/>
              <a:t>ОТСТАЛОСТЬЮ</a:t>
            </a:r>
            <a:endParaRPr lang="ru-RU" sz="1400" dirty="0"/>
          </a:p>
          <a:p>
            <a:r>
              <a:rPr lang="ru-RU" sz="1400" dirty="0" smtClean="0"/>
              <a:t>Одобрена </a:t>
            </a:r>
            <a:r>
              <a:rPr lang="ru-RU" sz="1400" dirty="0"/>
              <a:t>решением федерального учебно-методического объединения по общему образованию от 22.12.2015 г. Протокол №4/15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ПРИМЕРНАЯ АДАПТИРОВАННАЯ ОСНОВНАЯ ОБЩЕОБРАЗОВАТЕЛЬНАЯ ПРОГРАММА НАЧАЛЬНОГО ОБЩЕГО ОБРАЗОВАНИЯ ОБУЧАЮЩИХСЯ С ТЯЖЕЛЫМИ НАРУШЕНИЯМИ </a:t>
            </a:r>
            <a:r>
              <a:rPr lang="ru-RU" sz="1400" dirty="0" smtClean="0"/>
              <a:t>РЕЧИ</a:t>
            </a:r>
            <a:endParaRPr lang="ru-RU" sz="1400" dirty="0"/>
          </a:p>
          <a:p>
            <a:r>
              <a:rPr lang="ru-RU" sz="1400" dirty="0" smtClean="0"/>
              <a:t>Одобрена </a:t>
            </a:r>
            <a:r>
              <a:rPr lang="ru-RU" sz="1400" dirty="0"/>
              <a:t>решением федерального учебно-методического объединения по общему образованию от 22.12.2015 г. Протокол №4/15</a:t>
            </a:r>
          </a:p>
          <a:p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763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759" y="47667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 </a:t>
            </a:r>
          </a:p>
          <a:p>
            <a:r>
              <a:rPr lang="ru-RU" sz="1400" dirty="0"/>
              <a:t>ПРИМЕРНАЯ АДАПТИРОВАННАЯ ОСНОВНАЯ ОБЩЕОБРАЗОВАТЕЛЬНАЯ ПРОГРАММА НАЧАЛЬНОГО ОБЩЕГО ОБРАЗОВАНИЯ ОБУЧАЮЩИХСЯ С РАССТРОЙСТВАМИ АУТИСТИЧЕСКОГО СПЕКТРА	</a:t>
            </a:r>
          </a:p>
          <a:p>
            <a:r>
              <a:rPr lang="ru-RU" sz="1400" dirty="0"/>
              <a:t>Одобрена решением 22 декабря 2015 г. Протокол №4/15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ПРИМЕРНАЯ АДАПТИРОВАННАЯ ОСНОВНАЯ ОБЩЕОБРАЗОВАТЕЛЬНАЯ ПРОГРАММА НАЧАЛЬНОГО ОБЩЕГО ОБРАЗОВАНИЯ ОБУЧАЮЩИХСЯ С НАРУШЕНИЯМИ ОПОРНО-ДВИГАТЕЛЬНОГО АППАРАТА	</a:t>
            </a:r>
          </a:p>
          <a:p>
            <a:r>
              <a:rPr lang="ru-RU" sz="1400" dirty="0"/>
              <a:t>Одобрена решением от 22.12.2015 г. Протокол №4/15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ПРИМЕРНАЯ АДАПТИРОВАННАЯ ОСНОВНАЯ ОБЩЕОБРАЗОВАТЕЛЬНАЯ ПРОГРАММА НАЧАЛЬНОГО ОБЩЕГО ОБРАЗОВАНИЯ ОБУЧАЮЩИХСЯ С ЗАДЕРЖКОЙ ПСИХИЧЕСКОГО РАЗВИТИЯ	</a:t>
            </a:r>
          </a:p>
          <a:p>
            <a:r>
              <a:rPr lang="ru-RU" sz="1400" dirty="0"/>
              <a:t>Одобрена решением от 22.12.2015 г. Протокол №4/15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ПРИМЕРНАЯ АДАПТИРОВАННАЯ ОСНОВНАЯ ОБЩЕОБРАЗОВАТЕЛЬНАЯ ПРОГРАММА НАЧАЛЬНОГО ОБЩЕГО ОБРАЗОВАНИЯ ДЛЯ СЛАБОВИДЯЩИХ ОБУЧАЮЩИХСЯ	</a:t>
            </a:r>
          </a:p>
          <a:p>
            <a:r>
              <a:rPr lang="ru-RU" sz="1400" dirty="0"/>
              <a:t>Одобрена решением от 22 декабря 2015 г. Протокол №4/15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ПРИМЕРНАЯ АДАПТИРОВАННАЯ ОСНОВНАЯ ОБЩЕОБРАЗОВАТЕЛЬНАЯ ПРОГРАММА НАЧАЛЬНОГО ОБЩЕГО ОБРАЗОВАНИЯ ГЛУХИХ ОБУЧАЮЩИХСЯ	</a:t>
            </a:r>
          </a:p>
          <a:p>
            <a:r>
              <a:rPr lang="ru-RU" sz="1400" dirty="0"/>
              <a:t>Одобрена решением от 22 декабря 2015. Протокол №4/15</a:t>
            </a:r>
          </a:p>
        </p:txBody>
      </p:sp>
    </p:spTree>
    <p:extLst>
      <p:ext uri="{BB962C8B-B14F-4D97-AF65-F5344CB8AC3E}">
        <p14:creationId xmlns:p14="http://schemas.microsoft.com/office/powerpoint/2010/main" val="378999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ХАРАКТЕРИСТИКА ТРЕБОВАНИЙ </a:t>
            </a:r>
            <a:endParaRPr lang="ru-RU" alt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образовательного стандарта </a:t>
            </a:r>
            <a:endParaRPr lang="ru-RU" alt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начального общего образования обучающихся </a:t>
            </a:r>
            <a:endParaRPr lang="ru-RU" alt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ограниченными возможностями здоровья</a:t>
            </a:r>
            <a:endParaRPr lang="ru-RU" alt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25428"/>
              </p:ext>
            </p:extLst>
          </p:nvPr>
        </p:nvGraphicFramePr>
        <p:xfrm>
          <a:off x="755576" y="1821015"/>
          <a:ext cx="7704856" cy="40079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904656"/>
                <a:gridCol w="1800200"/>
              </a:tblGrid>
              <a:tr h="4595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Категория детей</a:t>
                      </a:r>
                      <a:endParaRPr lang="ru-RU" sz="18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Вариант программы</a:t>
                      </a:r>
                      <a:endParaRPr lang="ru-RU" sz="18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3198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Глухие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IV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3828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Слабослышащие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30192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Слепые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IV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2929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Слабовидящие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3560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Обучающиеся с нарушениями речи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44101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Обучающиеся с нарушениями опорно-двигательного аппарата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IV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4410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Обучающиеся с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задержкой психического развития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  <a:tr h="4410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Обучающиеся с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расстройствами аутистического спектра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III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IV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03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1162050"/>
          </a:xfrm>
        </p:spPr>
        <p:txBody>
          <a:bodyPr>
            <a:noAutofit/>
          </a:bodyPr>
          <a:lstStyle/>
          <a:p>
            <a:pPr algn="ctr"/>
            <a:r>
              <a:rPr lang="ru-RU" altLang="ru-RU" sz="1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Адаптированная основная образовательная программа и адаптированная  </a:t>
            </a:r>
            <a:br>
              <a:rPr lang="ru-RU" altLang="ru-RU" sz="1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  <a:endParaRPr lang="ru-RU" sz="1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620688"/>
            <a:ext cx="4690864" cy="55054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 письме Министерства образования и науки РФ от 19 апреля 2011 г. N 03-255 "О введении федерального государственного образовательного стандарта общего образования"</a:t>
            </a:r>
            <a:r>
              <a:rPr lang="ru-RU" dirty="0"/>
              <a:t> дано разъяснение,  что стандарт учитывает образовательные потребности детей с ограниченными возможностями здоровья. В основной образовательной программе начального и основного общего образования, которая должна быть разработана в образовательном учреждении на основе ФГОС,  можно заложить все специфические особенности обучения детей с ограниченными возможностями здоровья: увеличение сроков обучения; программу коррекционной работы; специальные пропедевтические разделы, направленные на подготовку обучающихся к освоению основной образовательной программы; особые материально-технические условия реализации основной образовательной программы и др..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538736" cy="4370164"/>
          </a:xfrm>
        </p:spPr>
        <p:txBody>
          <a:bodyPr>
            <a:normAutofit fontScale="92500"/>
          </a:bodyPr>
          <a:lstStyle/>
          <a:p>
            <a:pPr marL="0" lvl="1"/>
            <a:r>
              <a:rPr lang="ru-RU" sz="2200" dirty="0" smtClean="0"/>
              <a:t>АООП и АОП разрабатываются </a:t>
            </a:r>
            <a:r>
              <a:rPr lang="ru-RU" sz="2200" b="1" dirty="0">
                <a:solidFill>
                  <a:srgbClr val="FF0066"/>
                </a:solidFill>
              </a:rPr>
              <a:t>самостоятельно </a:t>
            </a:r>
            <a:r>
              <a:rPr lang="ru-RU" sz="2200" b="1" dirty="0" smtClean="0">
                <a:solidFill>
                  <a:srgbClr val="FF0066"/>
                </a:solidFill>
              </a:rPr>
              <a:t>(!!!)</a:t>
            </a:r>
            <a:r>
              <a:rPr lang="ru-RU" sz="2200" dirty="0" smtClean="0">
                <a:solidFill>
                  <a:srgbClr val="FF0066"/>
                </a:solidFill>
              </a:rPr>
              <a:t> </a:t>
            </a:r>
            <a:r>
              <a:rPr lang="ru-RU" sz="2200" dirty="0"/>
              <a:t>образовательной организацией с учетом федеральных государственных образовательных стандартов образования детей с ОВЗ на основании основной общеобразовательной программы и в соответствии с особыми образовательными потребностями лиц с ОВЗ.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3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9208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Зарегистрировано в Минюсте России 3 февраля 2015 г. N 35847</a:t>
            </a:r>
          </a:p>
          <a:p>
            <a:r>
              <a:rPr lang="ru-RU" dirty="0"/>
              <a:t> </a:t>
            </a:r>
          </a:p>
          <a:p>
            <a:r>
              <a:rPr lang="ru-RU" sz="1600" b="1" dirty="0"/>
              <a:t>МИНИСТЕРСТВО ОБРАЗОВАНИЯ И НАУКИ РОССИЙСКОЙ </a:t>
            </a:r>
            <a:r>
              <a:rPr lang="ru-RU" sz="1600" b="1" dirty="0" smtClean="0"/>
              <a:t>ФЕДЕРАЦИИ</a:t>
            </a:r>
          </a:p>
          <a:p>
            <a:r>
              <a:rPr lang="ru-RU" b="1" dirty="0" smtClean="0"/>
              <a:t>ПРИКАЗ</a:t>
            </a:r>
            <a:endParaRPr lang="ru-RU" dirty="0"/>
          </a:p>
          <a:p>
            <a:r>
              <a:rPr lang="ru-RU" b="1" dirty="0"/>
              <a:t>от 19 декабря 2014 г. N 1598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ОБ </a:t>
            </a:r>
            <a:r>
              <a:rPr lang="ru-RU" b="1" dirty="0" smtClean="0"/>
              <a:t>УТВЕРЖДЕНИИ</a:t>
            </a:r>
            <a:r>
              <a:rPr lang="ru-RU" dirty="0"/>
              <a:t> </a:t>
            </a:r>
            <a:r>
              <a:rPr lang="ru-RU" b="1" dirty="0" smtClean="0"/>
              <a:t>ФЕДЕРАЛЬНОГО </a:t>
            </a:r>
            <a:r>
              <a:rPr lang="ru-RU" b="1" dirty="0"/>
              <a:t>ГОСУДАРСТВЕННОГО ОБРАЗОВАТЕЛЬНОГО </a:t>
            </a:r>
            <a:r>
              <a:rPr lang="ru-RU" b="1" dirty="0" smtClean="0"/>
              <a:t>СТАНДАРТА</a:t>
            </a:r>
            <a:r>
              <a:rPr lang="ru-RU" dirty="0"/>
              <a:t> </a:t>
            </a:r>
            <a:r>
              <a:rPr lang="ru-RU" b="1" dirty="0" smtClean="0"/>
              <a:t>НАЧАЛЬНОГО </a:t>
            </a:r>
            <a:r>
              <a:rPr lang="ru-RU" b="1" dirty="0"/>
              <a:t>ОБЩЕГО ОБРАЗОВАНИЯ ОБУЧАЮЩИХСЯ С </a:t>
            </a:r>
            <a:r>
              <a:rPr lang="ru-RU" b="1" dirty="0" smtClean="0"/>
              <a:t>ОГРАНИЧЕННЫМИ</a:t>
            </a:r>
            <a:r>
              <a:rPr lang="ru-RU" dirty="0"/>
              <a:t> </a:t>
            </a:r>
            <a:r>
              <a:rPr lang="ru-RU" b="1" dirty="0" smtClean="0"/>
              <a:t>ВОЗМОЖНОСТЯМИ ЗДОРОВЬЯ (ФГОС НОО ОВЗ)</a:t>
            </a:r>
            <a:endParaRPr lang="ru-RU" dirty="0"/>
          </a:p>
        </p:txBody>
      </p:sp>
      <p:pic>
        <p:nvPicPr>
          <p:cNvPr id="3" name="Picture 6" descr="http://ylubka.caduk.ru/images/logos_final_po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26504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341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64704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u="sng" dirty="0">
                <a:solidFill>
                  <a:srgbClr val="FF0066"/>
                </a:solidFill>
              </a:rPr>
              <a:t>Важно</a:t>
            </a:r>
            <a:r>
              <a:rPr lang="ru-RU" sz="2200" i="1" dirty="0"/>
              <a:t>: представленная последовательность действий специалистов ОО возможна при наличии у ребенка, поступающего в образовательную организацию, </a:t>
            </a:r>
            <a:r>
              <a:rPr lang="ru-RU" sz="2200" i="1" dirty="0">
                <a:solidFill>
                  <a:srgbClr val="FF0066"/>
                </a:solidFill>
              </a:rPr>
              <a:t>статуса «ребенок-инвалид» и рекомендаций ИПР и/или статуса «ребенок с ОВЗ» и рекомендаций врачебной комиссии и ПМПК по организации для него специальных образовательных условий.</a:t>
            </a:r>
            <a:r>
              <a:rPr lang="ru-RU" sz="2200" i="1" dirty="0"/>
              <a:t> </a:t>
            </a:r>
            <a:endParaRPr lang="ru-RU" sz="2200" i="1" dirty="0" smtClean="0"/>
          </a:p>
          <a:p>
            <a:pPr algn="ctr"/>
            <a:r>
              <a:rPr lang="ru-RU" sz="2200" i="1" dirty="0" smtClean="0"/>
              <a:t>При </a:t>
            </a:r>
            <a:r>
              <a:rPr lang="ru-RU" sz="2200" i="1" dirty="0"/>
              <a:t>отсутствии данных рекомендаций первым шагом администрации и специалистов будет выявление ребенка с ОВЗ и проведение работы с родителями такого обучающегося с целью направления его на ПМПК. </a:t>
            </a:r>
            <a:endParaRPr lang="ru-RU" sz="2200" i="1" dirty="0" smtClean="0"/>
          </a:p>
          <a:p>
            <a:pPr algn="ctr"/>
            <a:r>
              <a:rPr lang="ru-RU" sz="2200" i="1" dirty="0" smtClean="0">
                <a:solidFill>
                  <a:srgbClr val="FF0000"/>
                </a:solidFill>
              </a:rPr>
              <a:t>При </a:t>
            </a:r>
            <a:r>
              <a:rPr lang="ru-RU" sz="2200" i="1" dirty="0">
                <a:solidFill>
                  <a:srgbClr val="FF0000"/>
                </a:solidFill>
              </a:rPr>
              <a:t>условии несогласия родителей на прохождение ПМПК и психолого-педагогическое сопровождение, такому ребенку оказываются образовательные услуги на общих основаниях.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90" y="5157192"/>
            <a:ext cx="1455973" cy="1217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6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66"/>
                </a:solidFill>
              </a:rPr>
              <a:t>Проектирование </a:t>
            </a:r>
            <a:r>
              <a:rPr lang="ru-RU" sz="2800" b="1" dirty="0" smtClean="0">
                <a:solidFill>
                  <a:srgbClr val="FF0066"/>
                </a:solidFill>
              </a:rPr>
              <a:t>АОП и АООП </a:t>
            </a:r>
            <a:r>
              <a:rPr lang="ru-RU" sz="2800" b="1" dirty="0">
                <a:solidFill>
                  <a:srgbClr val="FF0066"/>
                </a:solidFill>
              </a:rPr>
              <a:t>учащихся  с ОВЗ в образовательной организации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осуществляется в командном межведомственном (ПМПК-</a:t>
            </a:r>
            <a:r>
              <a:rPr lang="ru-RU" dirty="0" err="1"/>
              <a:t>ПМПк</a:t>
            </a:r>
            <a:r>
              <a:rPr lang="ru-RU" dirty="0"/>
              <a:t>) и междисциплинарном взаимодействии сотрудников образовательной организации – администрации, учителей и воспитателей, педагогов дополнительного образования, специалистов Службы психолого-педагогического и социального сопровождения.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FFFFFF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Индивидуальный образовательный маршрут (и – соответственно – Адаптированная (индивидуальная) образовательная программа) в рамках образовательной организации для ребенка с ОВЗ </a:t>
            </a:r>
            <a:r>
              <a:rPr lang="ru-RU" sz="3300" b="1" i="1" dirty="0">
                <a:solidFill>
                  <a:srgbClr val="FF0000"/>
                </a:solidFill>
              </a:rPr>
              <a:t>разрабатывается в несколько этапов</a:t>
            </a:r>
            <a:r>
              <a:rPr lang="ru-RU" sz="3300" dirty="0">
                <a:solidFill>
                  <a:srgbClr val="FF0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35613943"/>
              </p:ext>
            </p:extLst>
          </p:nvPr>
        </p:nvGraphicFramePr>
        <p:xfrm>
          <a:off x="1187624" y="692696"/>
          <a:ext cx="72008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88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69269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«Нельзя выводить детей туда, где их не понимают». </a:t>
            </a:r>
          </a:p>
          <a:p>
            <a:pPr algn="r"/>
            <a:r>
              <a:rPr lang="ru-RU" dirty="0"/>
              <a:t>(</a:t>
            </a:r>
            <a:r>
              <a:rPr lang="ru-RU" dirty="0" err="1"/>
              <a:t>Налбандян</a:t>
            </a:r>
            <a:r>
              <a:rPr lang="ru-RU" dirty="0"/>
              <a:t> </a:t>
            </a:r>
            <a:r>
              <a:rPr lang="ru-RU" dirty="0" smtClean="0"/>
              <a:t>О.Г., первый </a:t>
            </a:r>
            <a:r>
              <a:rPr lang="ru-RU" dirty="0"/>
              <a:t>проректор МСГИ, </a:t>
            </a:r>
          </a:p>
          <a:p>
            <a:pPr algn="r"/>
            <a:r>
              <a:rPr lang="ru-RU" dirty="0"/>
              <a:t>д</a:t>
            </a:r>
            <a:r>
              <a:rPr lang="ru-RU" dirty="0" smtClean="0"/>
              <a:t>октор физико-математических </a:t>
            </a:r>
            <a:r>
              <a:rPr lang="ru-RU" dirty="0"/>
              <a:t>наук)</a:t>
            </a:r>
          </a:p>
        </p:txBody>
      </p:sp>
      <p:pic>
        <p:nvPicPr>
          <p:cNvPr id="3" name="Рисунок 22" descr="http://msgi.info/upload/img/doc/photo-conf/0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0" y="692696"/>
            <a:ext cx="305751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медведев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56393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429000"/>
            <a:ext cx="44644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2000" i="1" dirty="0" smtClean="0">
                <a:solidFill>
                  <a:srgbClr val="FF0066"/>
                </a:solidFill>
              </a:rPr>
              <a:t>«Образование </a:t>
            </a:r>
            <a:r>
              <a:rPr kumimoji="1" lang="ru-RU" sz="2000" i="1" dirty="0">
                <a:solidFill>
                  <a:srgbClr val="FF0066"/>
                </a:solidFill>
              </a:rPr>
              <a:t>детей с особыми образовательными потребностями является одной из основных задач страны…»                          </a:t>
            </a:r>
            <a:endParaRPr kumimoji="1" lang="ru-RU" sz="2000" i="1" dirty="0" smtClean="0">
              <a:solidFill>
                <a:srgbClr val="FF0066"/>
              </a:solidFill>
            </a:endParaRPr>
          </a:p>
          <a:p>
            <a:pPr algn="r">
              <a:defRPr/>
            </a:pPr>
            <a:r>
              <a:rPr kumimoji="1" lang="ru-RU" b="1" i="1" dirty="0" smtClean="0">
                <a:solidFill>
                  <a:srgbClr val="FF0066"/>
                </a:solidFill>
              </a:rPr>
              <a:t>Из </a:t>
            </a:r>
            <a:r>
              <a:rPr kumimoji="1" lang="ru-RU" b="1" i="1" dirty="0">
                <a:solidFill>
                  <a:srgbClr val="FF0066"/>
                </a:solidFill>
              </a:rPr>
              <a:t>послания Д</a:t>
            </a:r>
            <a:r>
              <a:rPr kumimoji="1" lang="ru-RU" b="1" i="1" dirty="0" smtClean="0">
                <a:solidFill>
                  <a:srgbClr val="FF0066"/>
                </a:solidFill>
              </a:rPr>
              <a:t>. Медведева </a:t>
            </a:r>
            <a:r>
              <a:rPr kumimoji="1"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1"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kumimoji="1"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865197"/>
              </p:ext>
            </p:extLst>
          </p:nvPr>
        </p:nvGraphicFramePr>
        <p:xfrm>
          <a:off x="1043608" y="1397000"/>
          <a:ext cx="6576392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620688"/>
            <a:ext cx="5184576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FF00"/>
                </a:solidFill>
              </a:rPr>
              <a:t>Предварительный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72913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07704" y="692696"/>
            <a:ext cx="5040560" cy="590400"/>
            <a:chOff x="360040" y="964113"/>
            <a:chExt cx="5040560" cy="5904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60040" y="964113"/>
              <a:ext cx="504056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88861" y="992934"/>
              <a:ext cx="498291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21" tIns="0" rIns="190521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FF0000"/>
                  </a:solidFill>
                </a:rPr>
                <a:t>Диагностический этап</a:t>
              </a: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91417449"/>
              </p:ext>
            </p:extLst>
          </p:nvPr>
        </p:nvGraphicFramePr>
        <p:xfrm>
          <a:off x="1043608" y="1397000"/>
          <a:ext cx="6576392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179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35696" y="620688"/>
            <a:ext cx="5040560" cy="590400"/>
            <a:chOff x="360040" y="1871313"/>
            <a:chExt cx="5040560" cy="5904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60040" y="1871313"/>
              <a:ext cx="504056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88861" y="1900134"/>
              <a:ext cx="498291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21" tIns="0" rIns="190521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FFC000"/>
                  </a:solidFill>
                </a:rPr>
                <a:t>Этап разработки </a:t>
              </a:r>
              <a:endParaRPr lang="ru-RU" sz="2800" b="1" kern="1200" dirty="0">
                <a:solidFill>
                  <a:srgbClr val="FFC000"/>
                </a:solidFill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7163209"/>
              </p:ext>
            </p:extLst>
          </p:nvPr>
        </p:nvGraphicFramePr>
        <p:xfrm>
          <a:off x="683568" y="1340768"/>
          <a:ext cx="7632848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362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07704" y="548681"/>
            <a:ext cx="5040560" cy="749812"/>
            <a:chOff x="360040" y="2562489"/>
            <a:chExt cx="5040560" cy="80642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60040" y="2778513"/>
              <a:ext cx="504056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60040" y="2562489"/>
              <a:ext cx="5011739" cy="7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21" tIns="0" rIns="190521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Этап реализации 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63833386"/>
              </p:ext>
            </p:extLst>
          </p:nvPr>
        </p:nvGraphicFramePr>
        <p:xfrm>
          <a:off x="899592" y="1397000"/>
          <a:ext cx="763284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093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15616" y="544233"/>
            <a:ext cx="6912768" cy="1008112"/>
            <a:chOff x="360040" y="3685713"/>
            <a:chExt cx="5040560" cy="816877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60040" y="3685713"/>
              <a:ext cx="5040560" cy="816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99917" y="3725590"/>
              <a:ext cx="4960806" cy="737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21" tIns="0" rIns="190521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Анализ и коррекция – заключительный этап </a:t>
              </a:r>
              <a:endParaRPr lang="ru-RU" sz="28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8116430"/>
              </p:ext>
            </p:extLst>
          </p:nvPr>
        </p:nvGraphicFramePr>
        <p:xfrm>
          <a:off x="1170304" y="1397000"/>
          <a:ext cx="685808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28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Структура адаптированной основной образовательной программы начального </a:t>
            </a:r>
            <a:endParaRPr lang="ru-RU" altLang="ru-RU" sz="2800" dirty="0">
              <a:solidFill>
                <a:srgbClr val="FF0066"/>
              </a:solidFill>
            </a:endParaRPr>
          </a:p>
          <a:p>
            <a:pPr algn="ctr"/>
            <a:r>
              <a:rPr lang="ru-RU" alt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общего образования (АОП </a:t>
            </a:r>
            <a:r>
              <a:rPr lang="ru-RU" alt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НОО и АООП НОО)</a:t>
            </a:r>
            <a:endParaRPr lang="en-US" alt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dirty="0">
              <a:solidFill>
                <a:srgbClr val="4F6228"/>
              </a:solidFill>
            </a:endParaRPr>
          </a:p>
          <a:p>
            <a:pPr algn="just">
              <a:buFontTx/>
              <a:buChar char="•"/>
            </a:pPr>
            <a:r>
              <a:rPr lang="ru-RU" altLang="ru-RU" sz="2800" b="1" dirty="0">
                <a:solidFill>
                  <a:srgbClr val="103C15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en-US" altLang="ru-RU" sz="2800" b="1" dirty="0">
              <a:solidFill>
                <a:srgbClr val="103C1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ru-RU" altLang="ru-RU" sz="2800" b="1" dirty="0">
              <a:solidFill>
                <a:srgbClr val="103C15"/>
              </a:solidFill>
            </a:endParaRPr>
          </a:p>
          <a:p>
            <a:pPr algn="just">
              <a:buFontTx/>
              <a:buChar char="•"/>
            </a:pPr>
            <a:r>
              <a:rPr lang="ru-RU" altLang="ru-RU" sz="2800" b="1" dirty="0">
                <a:solidFill>
                  <a:srgbClr val="103C15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en-US" altLang="ru-RU" sz="2800" b="1" dirty="0">
              <a:solidFill>
                <a:srgbClr val="103C1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ru-RU" altLang="ru-RU" sz="2800" b="1" dirty="0">
              <a:solidFill>
                <a:srgbClr val="103C15"/>
              </a:solidFill>
            </a:endParaRPr>
          </a:p>
          <a:p>
            <a:pPr algn="just">
              <a:buFontTx/>
              <a:buChar char="•"/>
            </a:pPr>
            <a:r>
              <a:rPr lang="ru-RU" altLang="ru-RU" sz="2800" b="1" dirty="0">
                <a:solidFill>
                  <a:srgbClr val="103C15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en-US" altLang="ru-RU" sz="2800" b="1" dirty="0">
              <a:solidFill>
                <a:srgbClr val="103C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6209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4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088" y="692150"/>
            <a:ext cx="7561262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ЦЕЛЕВОЙ РАЗДЕЛ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1.1 Пояснительная записка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Составляется как в программе по ФГОС, однако указываем, что в программе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учитывается специфика психофизического развития детей с ОВЗ, их различия в стартовых возможностях обучения и разнообразие образовательных потребностей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21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1.1. ПОЯСНИТЕЛЬНАЯ ЗАПИСКА</a:t>
            </a:r>
          </a:p>
          <a:p>
            <a:pPr algn="ctr">
              <a:defRPr/>
            </a:pP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arenR"/>
              <a:defRPr/>
            </a:pPr>
            <a:r>
              <a:rPr lang="x-none" sz="2400">
                <a:latin typeface="Times New Roman" pitchFamily="18" charset="0"/>
                <a:cs typeface="Times New Roman" pitchFamily="18" charset="0"/>
              </a:rPr>
              <a:t>Нормативные акты и учебно-методические документы, на основании которых разработана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АОП. 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x-none" sz="2400">
                <a:latin typeface="Times New Roman" pitchFamily="18" charset="0"/>
                <a:cs typeface="Times New Roman" pitchFamily="18" charset="0"/>
              </a:rPr>
              <a:t>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 и задачи реализации АОП.  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Принципы и подходы к формированию АОП НОО.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характеристика программы.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Психолого-педагогическая характеристика обучающихся с ОВЗ.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Описание особых образовательных потребностей обучающихся с ОВЗ.</a:t>
            </a:r>
          </a:p>
        </p:txBody>
      </p:sp>
    </p:spTree>
    <p:extLst>
      <p:ext uri="{BB962C8B-B14F-4D97-AF65-F5344CB8AC3E}">
        <p14:creationId xmlns:p14="http://schemas.microsoft.com/office/powerpoint/2010/main" val="2160266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1.2 Планируемые результаты освоения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АОП 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НОО и АООП НОО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действий,  метапредметные результаты.</a:t>
            </a:r>
          </a:p>
          <a:p>
            <a:pPr marL="514350" indent="-514350" algn="just">
              <a:buFontTx/>
              <a:buAutoNum type="arabicParenR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Предметные результаты освоения учебных дисциплин (академические достижения).</a:t>
            </a:r>
          </a:p>
          <a:p>
            <a:pPr algn="just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Личностные результаты обучения по каждому направлению (освоение жизненной компетенции).</a:t>
            </a:r>
          </a:p>
        </p:txBody>
      </p:sp>
    </p:spTree>
    <p:extLst>
      <p:ext uri="{BB962C8B-B14F-4D97-AF65-F5344CB8AC3E}">
        <p14:creationId xmlns:p14="http://schemas.microsoft.com/office/powerpoint/2010/main" val="2154069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27088" y="620713"/>
            <a:ext cx="74898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1.3 Система оценки достижения планируемых результатов </a:t>
            </a:r>
            <a:r>
              <a:rPr lang="ru-RU" alt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освоения АОП НОО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Согласно требованиям ФГОС НОО, образовательная организация самостоятельно разрабатывает систему оценки образовательных достижений учащихся 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043608" y="2282706"/>
            <a:ext cx="7705152" cy="3816429"/>
          </a:xfrm>
          <a:prstGeom prst="rect">
            <a:avLst/>
          </a:prstGeom>
          <a:solidFill>
            <a:srgbClr val="FFFFFF"/>
          </a:solidFill>
          <a:ln>
            <a:solidFill>
              <a:srgbClr val="40CC51"/>
            </a:solidFill>
          </a:ln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Calibri" pitchFamily="34" charset="0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направлений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 целей оценочной деятельности.</a:t>
            </a: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к предметным, метапредметным и личностным результатам на данной ступени образования.</a:t>
            </a: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к использованию знаний и умений на практике.</a:t>
            </a: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к активности и самостоятельности применения знаний и умений на практике.</a:t>
            </a: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Специальные требования к развитию жизненной компетенции.</a:t>
            </a: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Формы проведения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209743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2536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ru-RU" sz="2400" b="1" i="1" dirty="0">
                <a:solidFill>
                  <a:srgbClr val="FF0066"/>
                </a:solidFill>
              </a:rPr>
              <a:t>Инклюзия</a:t>
            </a:r>
            <a:r>
              <a:rPr kumimoji="1" lang="ru-RU" altLang="ru-RU" sz="2400" b="1" dirty="0"/>
              <a:t> </a:t>
            </a:r>
            <a:r>
              <a:rPr kumimoji="1" lang="ru-RU" altLang="ru-RU" sz="2400" dirty="0"/>
              <a:t>– </a:t>
            </a:r>
            <a:r>
              <a:rPr kumimoji="1" lang="ru-RU" altLang="ru-RU" sz="2400" dirty="0">
                <a:solidFill>
                  <a:srgbClr val="000099"/>
                </a:solidFill>
              </a:rPr>
              <a:t>глубокое    погружение ребёнка в адаптированную образовательную среду и оказание ему и членам его семьи различных поддерживающих </a:t>
            </a:r>
            <a:r>
              <a:rPr kumimoji="1" lang="ru-RU" altLang="ru-RU" sz="2400" dirty="0" smtClean="0">
                <a:solidFill>
                  <a:srgbClr val="000099"/>
                </a:solidFill>
              </a:rPr>
              <a:t>услуг.</a:t>
            </a:r>
            <a:endParaRPr kumimoji="1" lang="ru-RU" altLang="ru-RU" sz="24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8114" y="2875002"/>
            <a:ext cx="7272808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Главный принцип инклюзивного образования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501008"/>
            <a:ext cx="720080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«Не ребенок подгоняется под существующие в ОО условия и нормы, а, наоборот , вся система образования  подстраивается  под потребности и возможности конкретного ребенка».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0162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10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611188" y="620688"/>
            <a:ext cx="7849244" cy="1200329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 оцениваются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через портфолио творческих работ и мониторинги, проводимые специалистами. 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11188" y="1857803"/>
            <a:ext cx="7849244" cy="2462213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Оценка метапредметных результатов</a:t>
            </a:r>
            <a:r>
              <a:rPr lang="ru-RU" altLang="ru-RU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проводится в ходе различных процедур таких, как: 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решение задач творческого и поискового характера;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учебное проектирование; 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итоговые проверочные работы; 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комплексные работы на межпредметной основе;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мониторинг сформированности основных учебных умений.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437112"/>
            <a:ext cx="6048672" cy="178510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учебной деятельности  </a:t>
            </a:r>
            <a:r>
              <a:rPr lang="ru-RU" altLang="ru-RU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предметных результатов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проводится с помощью диагностических работ (промежуточных и итоговых), направленных на определение уровня освоения темы учащимися.  </a:t>
            </a:r>
          </a:p>
        </p:txBody>
      </p:sp>
    </p:spTree>
    <p:extLst>
      <p:ext uri="{BB962C8B-B14F-4D97-AF65-F5344CB8AC3E}">
        <p14:creationId xmlns:p14="http://schemas.microsoft.com/office/powerpoint/2010/main" val="3596513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351020"/>
              </p:ext>
            </p:extLst>
          </p:nvPr>
        </p:nvGraphicFramePr>
        <p:xfrm>
          <a:off x="1043608" y="764704"/>
          <a:ext cx="7488832" cy="430607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26230"/>
                <a:gridCol w="696260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50" dirty="0" smtClean="0">
                          <a:solidFill>
                            <a:srgbClr val="FFFF00"/>
                          </a:solidFill>
                          <a:effectLst/>
                        </a:rPr>
                        <a:t>II</a:t>
                      </a:r>
                      <a:endParaRPr lang="ru-RU" sz="2800" kern="50" dirty="0">
                        <a:solidFill>
                          <a:srgbClr val="FFFF00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kern="50" dirty="0">
                          <a:solidFill>
                            <a:srgbClr val="FFFF00"/>
                          </a:solidFill>
                          <a:effectLst/>
                        </a:rPr>
                        <a:t>Содержательный </a:t>
                      </a:r>
                      <a:r>
                        <a:rPr lang="ru-RU" sz="3200" kern="50" dirty="0" smtClean="0">
                          <a:solidFill>
                            <a:srgbClr val="FFFF00"/>
                          </a:solidFill>
                          <a:effectLst/>
                        </a:rPr>
                        <a:t>раздел</a:t>
                      </a:r>
                      <a:endParaRPr lang="ru-RU" sz="3200" kern="50" dirty="0">
                        <a:solidFill>
                          <a:srgbClr val="FFFF00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4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>
                          <a:effectLst/>
                        </a:rPr>
                        <a:t>2.1.</a:t>
                      </a:r>
                      <a:endParaRPr lang="ru-RU" sz="2000" kern="5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 dirty="0">
                          <a:effectLst/>
                        </a:rPr>
                        <a:t>Программа формирования универсальных учебных действий</a:t>
                      </a:r>
                      <a:r>
                        <a:rPr lang="ru-RU" sz="2000" kern="50" dirty="0" smtClean="0">
                          <a:effectLst/>
                        </a:rPr>
                        <a:t>.</a:t>
                      </a:r>
                      <a:endParaRPr lang="ru-RU" sz="20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4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>
                          <a:effectLst/>
                        </a:rPr>
                        <a:t>2.2.</a:t>
                      </a:r>
                      <a:endParaRPr lang="ru-RU" sz="2000" kern="5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 dirty="0">
                          <a:effectLst/>
                        </a:rPr>
                        <a:t>Программа учебных предметов, курсов коррекционно-развивающей </a:t>
                      </a:r>
                      <a:r>
                        <a:rPr lang="ru-RU" sz="2000" kern="50" dirty="0" smtClean="0">
                          <a:effectLst/>
                        </a:rPr>
                        <a:t>области</a:t>
                      </a:r>
                      <a:endParaRPr lang="ru-RU" sz="20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4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>
                          <a:effectLst/>
                        </a:rPr>
                        <a:t>2.3.</a:t>
                      </a:r>
                      <a:endParaRPr lang="ru-RU" sz="2000" kern="5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 dirty="0">
                          <a:effectLst/>
                        </a:rPr>
                        <a:t>Программа духовно-нравственного развития, </a:t>
                      </a:r>
                      <a:r>
                        <a:rPr lang="ru-RU" sz="2000" kern="50" dirty="0" smtClean="0">
                          <a:effectLst/>
                        </a:rPr>
                        <a:t>воспитания</a:t>
                      </a:r>
                      <a:endParaRPr lang="ru-RU" sz="20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781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>
                          <a:effectLst/>
                        </a:rPr>
                        <a:t>2.4.</a:t>
                      </a:r>
                      <a:endParaRPr lang="ru-RU" sz="2000" kern="5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 dirty="0">
                          <a:effectLst/>
                        </a:rPr>
                        <a:t>Программа формирования экологической культуры, здорового и безопасного образа </a:t>
                      </a:r>
                      <a:r>
                        <a:rPr lang="ru-RU" sz="2000" kern="50" dirty="0" smtClean="0">
                          <a:effectLst/>
                        </a:rPr>
                        <a:t>жизни</a:t>
                      </a:r>
                      <a:endParaRPr lang="ru-RU" sz="20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4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>
                          <a:effectLst/>
                        </a:rPr>
                        <a:t>2.5.</a:t>
                      </a:r>
                      <a:endParaRPr lang="ru-RU" sz="2000" kern="5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 dirty="0">
                          <a:effectLst/>
                        </a:rPr>
                        <a:t>Программа коррекционной </a:t>
                      </a:r>
                      <a:r>
                        <a:rPr lang="ru-RU" sz="2000" kern="50" dirty="0" smtClean="0">
                          <a:effectLst/>
                        </a:rPr>
                        <a:t>работы</a:t>
                      </a:r>
                      <a:endParaRPr lang="ru-RU" sz="20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4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>
                          <a:effectLst/>
                        </a:rPr>
                        <a:t>2.6.</a:t>
                      </a:r>
                      <a:endParaRPr lang="ru-RU" sz="2000" kern="5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50" dirty="0">
                          <a:effectLst/>
                        </a:rPr>
                        <a:t>Программа внеурочной </a:t>
                      </a:r>
                      <a:r>
                        <a:rPr lang="ru-RU" sz="2000" kern="50" dirty="0" smtClean="0">
                          <a:effectLst/>
                        </a:rPr>
                        <a:t>деятельности</a:t>
                      </a:r>
                      <a:endParaRPr lang="ru-RU" sz="20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232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684213" y="476250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39750" y="765175"/>
            <a:ext cx="80645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 </a:t>
            </a:r>
          </a:p>
          <a:p>
            <a:pPr algn="ctr" eaLnBrk="1" hangingPunct="1">
              <a:defRPr/>
            </a:pPr>
            <a:endParaRPr lang="ru-RU" sz="28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Учебный план НОО (предметные и коррекционно-развивающие области, направления внеурочной деятельности).</a:t>
            </a:r>
          </a:p>
          <a:p>
            <a:pPr marL="457200" indent="-457200" algn="just" eaLnBrk="1" hangingPunct="1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Система специальных условий реализации АОП НОО (п.2.9.11 Стандарта): кадровые условия, финансово-экономические условия, материально-технические условия</a:t>
            </a:r>
          </a:p>
          <a:p>
            <a:pPr eaLnBrk="1" hangingPunct="1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09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620688"/>
            <a:ext cx="7920880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defRPr/>
            </a:pP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Учебный план </a:t>
            </a:r>
          </a:p>
          <a:p>
            <a:pPr marL="457200" indent="-457200" algn="ctr" eaLnBrk="1" hangingPunct="1">
              <a:defRPr/>
            </a:pPr>
            <a:r>
              <a:rPr lang="ru-RU" sz="2400" b="1" dirty="0">
                <a:solidFill>
                  <a:srgbClr val="103C15"/>
                </a:solidFill>
                <a:latin typeface="Times New Roman" pitchFamily="18" charset="0"/>
                <a:cs typeface="Times New Roman" pitchFamily="18" charset="0"/>
              </a:rPr>
              <a:t>(предметные и коррекционно-развивающие области, направления внеурочной деятельности</a:t>
            </a:r>
            <a:r>
              <a:rPr lang="ru-RU" sz="2400" b="1" dirty="0" smtClean="0">
                <a:solidFill>
                  <a:srgbClr val="103C15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FF0066"/>
                </a:solidFill>
              </a:rPr>
              <a:t>Учебный план </a:t>
            </a:r>
            <a:r>
              <a:rPr lang="ru-RU" sz="2000" dirty="0"/>
              <a:t>состоит из двух частей — </a:t>
            </a:r>
            <a:r>
              <a:rPr lang="ru-RU" sz="2000" dirty="0">
                <a:solidFill>
                  <a:srgbClr val="FF0066"/>
                </a:solidFill>
              </a:rPr>
              <a:t>обязательной части </a:t>
            </a:r>
            <a:r>
              <a:rPr lang="ru-RU" sz="2000" dirty="0"/>
              <a:t>и </a:t>
            </a:r>
            <a:r>
              <a:rPr lang="ru-RU" sz="2000" dirty="0">
                <a:solidFill>
                  <a:srgbClr val="FF0066"/>
                </a:solidFill>
              </a:rPr>
              <a:t>части,</a:t>
            </a:r>
          </a:p>
          <a:p>
            <a:r>
              <a:rPr lang="ru-RU" sz="2000" dirty="0">
                <a:solidFill>
                  <a:srgbClr val="FF0066"/>
                </a:solidFill>
              </a:rPr>
              <a:t>формируемой участниками образовательных отношений</a:t>
            </a:r>
          </a:p>
          <a:p>
            <a:r>
              <a:rPr lang="ru-RU" sz="2000" b="1" u="sng" dirty="0">
                <a:solidFill>
                  <a:srgbClr val="FF0066"/>
                </a:solidFill>
              </a:rPr>
              <a:t>Обязательная часть</a:t>
            </a:r>
          </a:p>
          <a:p>
            <a:r>
              <a:rPr lang="ru-RU" sz="2000" dirty="0"/>
              <a:t>Обязательная часть учебного плана определяет состав учебных</a:t>
            </a:r>
          </a:p>
          <a:p>
            <a:r>
              <a:rPr lang="ru-RU" sz="2000" dirty="0"/>
              <a:t>предметов обязательных предметных областей, которые должны быть</a:t>
            </a:r>
          </a:p>
          <a:p>
            <a:r>
              <a:rPr lang="ru-RU" sz="2000" dirty="0"/>
              <a:t>реализованы во всех образовательных организациях, реализующих АООП, </a:t>
            </a:r>
            <a:r>
              <a:rPr lang="ru-RU" sz="2000" dirty="0" smtClean="0"/>
              <a:t>и учебное </a:t>
            </a:r>
            <a:r>
              <a:rPr lang="ru-RU" sz="2000" dirty="0"/>
              <a:t>время, отводимое на их изучение по классам (годам) обучения.</a:t>
            </a:r>
          </a:p>
          <a:p>
            <a:r>
              <a:rPr lang="ru-RU" sz="2000" b="1" u="sng" dirty="0">
                <a:solidFill>
                  <a:srgbClr val="FF0066"/>
                </a:solidFill>
              </a:rPr>
              <a:t>Формируемая часть</a:t>
            </a:r>
          </a:p>
          <a:p>
            <a:r>
              <a:rPr lang="ru-RU" sz="2000" dirty="0"/>
              <a:t>В </a:t>
            </a:r>
            <a:r>
              <a:rPr lang="ru-RU" sz="2000" i="1" dirty="0"/>
              <a:t>часть, </a:t>
            </a:r>
            <a:r>
              <a:rPr lang="ru-RU" sz="2000" i="1" dirty="0">
                <a:solidFill>
                  <a:srgbClr val="FF0066"/>
                </a:solidFill>
              </a:rPr>
              <a:t>формируемую участниками образовательных отношений</a:t>
            </a:r>
            <a:r>
              <a:rPr lang="ru-RU" sz="2000" dirty="0">
                <a:solidFill>
                  <a:srgbClr val="FF0066"/>
                </a:solidFill>
              </a:rPr>
              <a:t>,</a:t>
            </a:r>
          </a:p>
          <a:p>
            <a:r>
              <a:rPr lang="ru-RU" sz="2000" i="1" dirty="0">
                <a:solidFill>
                  <a:srgbClr val="FF0066"/>
                </a:solidFill>
              </a:rPr>
              <a:t>входит внеурочная деятельность</a:t>
            </a:r>
            <a:r>
              <a:rPr lang="ru-RU" sz="2000" dirty="0"/>
              <a:t>. В соответствии с требованиями </a:t>
            </a:r>
            <a:r>
              <a:rPr lang="ru-RU" sz="2000" dirty="0" smtClean="0"/>
              <a:t>Стандарта  внеурочная </a:t>
            </a:r>
            <a:r>
              <a:rPr lang="ru-RU" sz="2000" dirty="0"/>
              <a:t>деятельность организуется по направлениям развития </a:t>
            </a:r>
            <a:r>
              <a:rPr lang="ru-RU" sz="2000" dirty="0" smtClean="0"/>
              <a:t>личности (коррекционно-развивающее</a:t>
            </a:r>
            <a:r>
              <a:rPr lang="ru-RU" sz="2000" dirty="0"/>
              <a:t>, нравственное, социальное, </a:t>
            </a:r>
            <a:r>
              <a:rPr lang="ru-RU" sz="2000" dirty="0" smtClean="0"/>
              <a:t>общекультурное, спортивно-оздоровительное</a:t>
            </a:r>
            <a:r>
              <a:rPr lang="ru-RU" sz="2000" dirty="0"/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51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</a:rPr>
              <a:t>Коррекционно-развивающая </a:t>
            </a:r>
            <a:r>
              <a:rPr lang="ru-RU" sz="2400" b="1" dirty="0" smtClean="0">
                <a:solidFill>
                  <a:srgbClr val="FF0066"/>
                </a:solidFill>
              </a:rPr>
              <a:t>область (для детей с ЗПР) </a:t>
            </a:r>
            <a:r>
              <a:rPr lang="ru-RU" sz="2400" b="1" dirty="0">
                <a:solidFill>
                  <a:srgbClr val="103C15"/>
                </a:solidFill>
              </a:rPr>
              <a:t>включает в себя </a:t>
            </a:r>
            <a:r>
              <a:rPr lang="ru-RU" sz="2400" b="1" dirty="0" smtClean="0">
                <a:solidFill>
                  <a:srgbClr val="103C15"/>
                </a:solidFill>
              </a:rPr>
              <a:t>логопедические, психокоррекционный </a:t>
            </a:r>
            <a:r>
              <a:rPr lang="ru-RU" sz="2400" b="1" dirty="0">
                <a:solidFill>
                  <a:srgbClr val="103C15"/>
                </a:solidFill>
              </a:rPr>
              <a:t>занятия и ритмику.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dirty="0" smtClean="0"/>
              <a:t>Коррекционные </a:t>
            </a:r>
            <a:r>
              <a:rPr lang="ru-RU" sz="2400" dirty="0"/>
              <a:t>курсы </a:t>
            </a:r>
            <a:r>
              <a:rPr lang="ru-RU" sz="2400" dirty="0" smtClean="0"/>
              <a:t>проводят либо </a:t>
            </a:r>
            <a:r>
              <a:rPr lang="ru-RU" sz="2400" dirty="0"/>
              <a:t>специалисты (учитель-логопед, учитель-дефектолог, </a:t>
            </a:r>
            <a:r>
              <a:rPr lang="ru-RU" sz="2400" dirty="0" smtClean="0"/>
              <a:t>педагог-психолог), либо </a:t>
            </a:r>
            <a:r>
              <a:rPr lang="ru-RU" sz="2400" dirty="0"/>
              <a:t>прошедшие соответствующую переподготовку педагоги. </a:t>
            </a:r>
            <a:endParaRPr lang="ru-RU" sz="2400" dirty="0" smtClean="0"/>
          </a:p>
          <a:p>
            <a:endParaRPr lang="ru-RU" sz="1200" dirty="0" smtClean="0"/>
          </a:p>
          <a:p>
            <a:pPr algn="r"/>
            <a:r>
              <a:rPr lang="ru-RU" sz="2400" i="1" dirty="0" smtClean="0"/>
              <a:t>Для этих категорий </a:t>
            </a:r>
            <a:r>
              <a:rPr lang="ru-RU" sz="2400" i="1" dirty="0"/>
              <a:t>специалистов обязательным требованием является </a:t>
            </a:r>
            <a:r>
              <a:rPr lang="ru-RU" sz="2400" i="1" dirty="0" smtClean="0"/>
              <a:t>прохождение профессиональной </a:t>
            </a:r>
            <a:r>
              <a:rPr lang="ru-RU" sz="2400" i="1" dirty="0"/>
              <a:t>переподготовки или курсов повышения квалификации в</a:t>
            </a:r>
          </a:p>
          <a:p>
            <a:r>
              <a:rPr lang="ru-RU" sz="2400" i="1" dirty="0"/>
              <a:t>области инклюзивного образования, подтвержденной </a:t>
            </a:r>
            <a:r>
              <a:rPr lang="ru-RU" sz="2400" i="1" dirty="0" smtClean="0"/>
              <a:t>документом установленного </a:t>
            </a:r>
            <a:r>
              <a:rPr lang="ru-RU" sz="2400" i="1" dirty="0"/>
              <a:t>образца.</a:t>
            </a:r>
          </a:p>
        </p:txBody>
      </p:sp>
    </p:spTree>
    <p:extLst>
      <p:ext uri="{BB962C8B-B14F-4D97-AF65-F5344CB8AC3E}">
        <p14:creationId xmlns:p14="http://schemas.microsoft.com/office/powerpoint/2010/main" val="3544648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13690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</a:rPr>
              <a:t>Логопедические занятия</a:t>
            </a:r>
          </a:p>
          <a:p>
            <a:pPr algn="just"/>
            <a:r>
              <a:rPr lang="ru-RU" sz="2000" b="1" i="1" u="sng" dirty="0"/>
              <a:t>Цель</a:t>
            </a:r>
            <a:r>
              <a:rPr lang="ru-RU" sz="2000" b="1" dirty="0"/>
              <a:t> </a:t>
            </a:r>
            <a:r>
              <a:rPr lang="ru-RU" sz="2000" dirty="0"/>
              <a:t>логопедических занятий состоит в диагностике, коррекции </a:t>
            </a:r>
            <a:r>
              <a:rPr lang="ru-RU" sz="2000" dirty="0" smtClean="0"/>
              <a:t>и развитии </a:t>
            </a:r>
            <a:r>
              <a:rPr lang="ru-RU" sz="2000" dirty="0"/>
              <a:t>всех сторон речи (фонетико-фонематической, </a:t>
            </a:r>
            <a:r>
              <a:rPr lang="ru-RU" sz="2000" dirty="0" smtClean="0"/>
              <a:t>лексико-грамматической</a:t>
            </a:r>
            <a:r>
              <a:rPr lang="ru-RU" sz="2000" dirty="0"/>
              <a:t>, синтаксической), связной речи; формировании </a:t>
            </a:r>
            <a:r>
              <a:rPr lang="ru-RU" sz="2000" dirty="0" smtClean="0"/>
              <a:t>навыков вербальной </a:t>
            </a:r>
            <a:r>
              <a:rPr lang="ru-RU" sz="2000" dirty="0"/>
              <a:t>коммуникации.</a:t>
            </a:r>
          </a:p>
          <a:p>
            <a:pPr algn="just"/>
            <a:r>
              <a:rPr lang="ru-RU" sz="2000" i="1" u="sng" dirty="0"/>
              <a:t>Основными </a:t>
            </a:r>
            <a:r>
              <a:rPr lang="ru-RU" sz="2000" b="1" i="1" u="sng" dirty="0"/>
              <a:t>направлениями </a:t>
            </a:r>
            <a:r>
              <a:rPr lang="ru-RU" sz="2000" i="1" u="sng" dirty="0"/>
              <a:t>логопедической работы является: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диагностика и коррекция звукопроизношения (постановка,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автоматизация и дифференциация звуков речи);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диагностика и коррекция лексической стороны речи;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диагностика и коррекция грамматического строя речи (синтаксической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структуры речевых высказываний, словоизменения и словообразования);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коррекция диалогической и формирование монологической форм речи;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развитие коммуникативной функции речи;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коррекция нарушений чтения и письма;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расширение представлений об окружающей действительности;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/>
              <a:t>развитие познавательной сферы (мышления, памяти, внимания).</a:t>
            </a:r>
          </a:p>
        </p:txBody>
      </p:sp>
    </p:spTree>
    <p:extLst>
      <p:ext uri="{BB962C8B-B14F-4D97-AF65-F5344CB8AC3E}">
        <p14:creationId xmlns:p14="http://schemas.microsoft.com/office/powerpoint/2010/main" val="698219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560840" cy="53553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66"/>
                </a:solidFill>
              </a:rPr>
              <a:t>Психокоррекционные занятия</a:t>
            </a:r>
          </a:p>
          <a:p>
            <a:r>
              <a:rPr lang="ru-RU" b="1" dirty="0"/>
              <a:t>Цель </a:t>
            </a:r>
            <a:r>
              <a:rPr lang="ru-RU" dirty="0"/>
              <a:t>психокорреционных занятий заключается в применении </a:t>
            </a:r>
            <a:r>
              <a:rPr lang="ru-RU" dirty="0" smtClean="0"/>
              <a:t>разных форм </a:t>
            </a:r>
            <a:r>
              <a:rPr lang="ru-RU" dirty="0"/>
              <a:t>взаимодействия с обучающимися, направленными на преодоление </a:t>
            </a:r>
            <a:r>
              <a:rPr lang="ru-RU" dirty="0" smtClean="0"/>
              <a:t>или ослабление </a:t>
            </a:r>
            <a:r>
              <a:rPr lang="ru-RU" dirty="0"/>
              <a:t>проблем в психическом и личностном развитии, </a:t>
            </a:r>
            <a:r>
              <a:rPr lang="ru-RU" dirty="0" smtClean="0"/>
              <a:t>гармонизацию личности </a:t>
            </a:r>
            <a:r>
              <a:rPr lang="ru-RU" dirty="0"/>
              <a:t>и межличностных отношений учащихся; </a:t>
            </a:r>
            <a:endParaRPr lang="ru-RU" dirty="0" smtClean="0"/>
          </a:p>
          <a:p>
            <a:r>
              <a:rPr lang="ru-RU" dirty="0" smtClean="0"/>
              <a:t>формирование навыков адекватного </a:t>
            </a:r>
            <a:r>
              <a:rPr lang="ru-RU" dirty="0"/>
              <a:t>поведения.</a:t>
            </a:r>
          </a:p>
          <a:p>
            <a:r>
              <a:rPr lang="ru-RU" i="1" u="sng" dirty="0"/>
              <a:t>Основные </a:t>
            </a:r>
            <a:r>
              <a:rPr lang="ru-RU" b="1" i="1" u="sng" dirty="0"/>
              <a:t>направления </a:t>
            </a:r>
            <a:r>
              <a:rPr lang="ru-RU" i="1" u="sng" dirty="0"/>
              <a:t>работы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диагностика и развитие познавательной сферы (формирование </a:t>
            </a:r>
            <a:r>
              <a:rPr lang="ru-RU" dirty="0" smtClean="0"/>
              <a:t>учебной мотивации</a:t>
            </a:r>
            <a:r>
              <a:rPr lang="ru-RU" dirty="0"/>
              <a:t>, активизация сенсорно-перцептивной, мнемической </a:t>
            </a:r>
            <a:r>
              <a:rPr lang="ru-RU" dirty="0" smtClean="0"/>
              <a:t>и мыслительной </a:t>
            </a:r>
            <a:r>
              <a:rPr lang="ru-RU" dirty="0"/>
              <a:t>деятельности);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диагностика и развитие эмоционально-личностной </a:t>
            </a:r>
            <a:r>
              <a:rPr lang="ru-RU" dirty="0" smtClean="0"/>
              <a:t>сферы (гармонизация </a:t>
            </a:r>
            <a:r>
              <a:rPr lang="ru-RU" dirty="0"/>
              <a:t>пихоэмоционального состояния, формирование </a:t>
            </a:r>
            <a:r>
              <a:rPr lang="ru-RU" dirty="0" smtClean="0"/>
              <a:t>позитивного отношения </a:t>
            </a:r>
            <a:r>
              <a:rPr lang="ru-RU" dirty="0"/>
              <a:t>к своему «Я», повышение уверенности в себе, </a:t>
            </a:r>
            <a:r>
              <a:rPr lang="ru-RU" dirty="0" smtClean="0"/>
              <a:t>развитие самостоятельности</a:t>
            </a:r>
            <a:r>
              <a:rPr lang="ru-RU" dirty="0"/>
              <a:t>, формирование навыков самоконтроля);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диагностика и развитие коммуникативной сферы и </a:t>
            </a:r>
            <a:r>
              <a:rPr lang="ru-RU" dirty="0" smtClean="0"/>
              <a:t>социальная интеграции </a:t>
            </a:r>
            <a:r>
              <a:rPr lang="ru-RU" dirty="0"/>
              <a:t>(развитие способности к эмпатии, сопереживанию);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формирование продуктивных видов взаимодействия с окружающими (в</a:t>
            </a:r>
          </a:p>
          <a:p>
            <a:r>
              <a:rPr lang="ru-RU" dirty="0"/>
              <a:t>семье, классе), повышение социального статуса ребенка в </a:t>
            </a:r>
            <a:r>
              <a:rPr lang="ru-RU" dirty="0" smtClean="0"/>
              <a:t>коллективе, формирование </a:t>
            </a:r>
            <a:r>
              <a:rPr lang="ru-RU" dirty="0"/>
              <a:t>и развитие навыков социального поведения).</a:t>
            </a:r>
          </a:p>
        </p:txBody>
      </p:sp>
    </p:spTree>
    <p:extLst>
      <p:ext uri="{BB962C8B-B14F-4D97-AF65-F5344CB8AC3E}">
        <p14:creationId xmlns:p14="http://schemas.microsoft.com/office/powerpoint/2010/main" val="106878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3"/>
            <a:ext cx="8136903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</a:rPr>
              <a:t>Ритмика</a:t>
            </a:r>
          </a:p>
          <a:p>
            <a:r>
              <a:rPr lang="ru-RU" sz="2000" b="1" dirty="0"/>
              <a:t>Целью </a:t>
            </a:r>
            <a:r>
              <a:rPr lang="ru-RU" sz="2000" dirty="0"/>
              <a:t>занятий по ритмике является развитие двигательной активности</a:t>
            </a:r>
          </a:p>
          <a:p>
            <a:r>
              <a:rPr lang="ru-RU" sz="2000" dirty="0"/>
              <a:t>ребенка в процессе восприятия </a:t>
            </a:r>
            <a:r>
              <a:rPr lang="ru-RU" sz="2000" dirty="0" smtClean="0"/>
              <a:t>музыки. На </a:t>
            </a:r>
            <a:r>
              <a:rPr lang="ru-RU" sz="2000" dirty="0"/>
              <a:t>занятиях ритмикой осуществляется коррекция </a:t>
            </a:r>
            <a:r>
              <a:rPr lang="ru-RU" sz="2000" dirty="0" smtClean="0"/>
              <a:t>недостатков двигательной, эмоционально-волевой</a:t>
            </a:r>
            <a:r>
              <a:rPr lang="ru-RU" sz="2000" dirty="0"/>
              <a:t>, познавательной сфер, которая </a:t>
            </a:r>
            <a:r>
              <a:rPr lang="ru-RU" sz="2000" dirty="0" smtClean="0"/>
              <a:t>достигается средствами </a:t>
            </a:r>
            <a:r>
              <a:rPr lang="ru-RU" sz="2000" dirty="0"/>
              <a:t>музыкально-ритмической деятельности. Занятия </a:t>
            </a:r>
            <a:r>
              <a:rPr lang="ru-RU" sz="2000" dirty="0" smtClean="0"/>
              <a:t>способствуют развитию </a:t>
            </a:r>
            <a:r>
              <a:rPr lang="ru-RU" sz="2000" dirty="0"/>
              <a:t>общей и речевой моторики, ориентировке в </a:t>
            </a:r>
            <a:r>
              <a:rPr lang="ru-RU" sz="2000" dirty="0" smtClean="0"/>
              <a:t>пространстве, укреплению </a:t>
            </a:r>
            <a:r>
              <a:rPr lang="ru-RU" sz="2000" dirty="0"/>
              <a:t>здоровья, формированию навыков здорового образа жизни </a:t>
            </a:r>
            <a:r>
              <a:rPr lang="ru-RU" sz="2000" dirty="0" smtClean="0"/>
              <a:t>у обучающихся </a:t>
            </a:r>
            <a:r>
              <a:rPr lang="ru-RU" sz="2000" dirty="0"/>
              <a:t>с умственной </a:t>
            </a:r>
            <a:r>
              <a:rPr lang="ru-RU" sz="2000" dirty="0" smtClean="0"/>
              <a:t>отсталостью </a:t>
            </a:r>
            <a:r>
              <a:rPr lang="ru-RU" sz="1400" dirty="0" smtClean="0"/>
              <a:t>(интеллектуальными нарушениями</a:t>
            </a:r>
            <a:r>
              <a:rPr lang="ru-RU" sz="1600" dirty="0"/>
              <a:t>).</a:t>
            </a:r>
          </a:p>
          <a:p>
            <a:r>
              <a:rPr lang="ru-RU" sz="2000" i="1" u="sng" dirty="0"/>
              <a:t>Основные </a:t>
            </a:r>
            <a:r>
              <a:rPr lang="ru-RU" sz="2000" b="1" i="1" u="sng" dirty="0"/>
              <a:t>направления </a:t>
            </a:r>
            <a:r>
              <a:rPr lang="ru-RU" sz="2000" i="1" u="sng" dirty="0"/>
              <a:t>работы по ритмике</a:t>
            </a:r>
            <a:r>
              <a:rPr lang="ru-RU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</a:rPr>
              <a:t>упражнения на ориентировку в пространстве;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</a:rPr>
              <a:t>ритмико-гимнастические упражнения (общеразвивающие упражнения,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упражнения на координацию движений, упражнение на расслабление мышц);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</a:rPr>
              <a:t>упражнения с детскими музыкальными инструментами;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</a:rPr>
              <a:t>игры под музыку;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</a:rPr>
              <a:t>танцевальные упражнения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2848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768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Таким образом, каждый первоклассник с ЗПР, обучающийся</a:t>
            </a:r>
          </a:p>
          <a:p>
            <a:pPr algn="just"/>
            <a:r>
              <a:rPr lang="ru-RU" sz="2000" dirty="0"/>
              <a:t>инклюзивно в общеобразовательной школе, должен получать </a:t>
            </a:r>
            <a:r>
              <a:rPr lang="ru-RU" sz="2000" dirty="0" smtClean="0"/>
              <a:t>коррекционную помощь</a:t>
            </a:r>
            <a:r>
              <a:rPr lang="ru-RU" sz="2000" dirty="0"/>
              <a:t>. Учебные предметы в 1 классе для детей с ЗПР (вариант 7.1</a:t>
            </a:r>
            <a:r>
              <a:rPr lang="ru-RU" sz="2000" dirty="0" smtClean="0"/>
              <a:t>.) полностью </a:t>
            </a:r>
            <a:r>
              <a:rPr lang="ru-RU" sz="2000" dirty="0"/>
              <a:t>соответствуют ФГОС НОО. Недельный учебный план </a:t>
            </a:r>
            <a:r>
              <a:rPr lang="ru-RU" sz="2000" dirty="0" smtClean="0"/>
              <a:t>НОО обучающихся </a:t>
            </a:r>
            <a:r>
              <a:rPr lang="ru-RU" sz="2000" dirty="0"/>
              <a:t>с ЗПР (вариант 7.2.) включает дополнительный первый класс.</a:t>
            </a:r>
          </a:p>
          <a:p>
            <a:pPr algn="just"/>
            <a:r>
              <a:rPr lang="ru-RU" sz="2000" dirty="0"/>
              <a:t>Отличия составляет наличие в Учебном плане для детей с ЗПР</a:t>
            </a:r>
          </a:p>
          <a:p>
            <a:pPr algn="just"/>
            <a:r>
              <a:rPr lang="ru-RU" sz="2000" dirty="0"/>
              <a:t>коррекционно-развивающей области, которую </a:t>
            </a:r>
            <a:r>
              <a:rPr lang="ru-RU" sz="2000" dirty="0" smtClean="0"/>
              <a:t>реализуют специалисты.</a:t>
            </a:r>
          </a:p>
          <a:p>
            <a:r>
              <a:rPr lang="ru-RU" sz="2000" b="1" dirty="0" smtClean="0">
                <a:solidFill>
                  <a:srgbClr val="FF0066"/>
                </a:solidFill>
              </a:rPr>
              <a:t>ВАЖНО:</a:t>
            </a:r>
            <a:r>
              <a:rPr lang="ru-RU" sz="2000" dirty="0" smtClean="0">
                <a:solidFill>
                  <a:srgbClr val="FF0066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При составлении учебного плана следует учитывать </a:t>
            </a:r>
            <a:r>
              <a:rPr lang="ru-RU" sz="1400" b="1" dirty="0"/>
              <a:t>САНПИН 2.4.2.3286-15</a:t>
            </a:r>
            <a:r>
              <a:rPr lang="ru-RU" sz="1400" dirty="0"/>
              <a:t> </a:t>
            </a:r>
            <a:r>
              <a:rPr lang="ru-RU" sz="1400" b="1" dirty="0"/>
              <a:t>"САНИТАРНО-ЭПИДЕМИОЛОГИЧЕСКИЕ ТРЕБОВАНИЯ К </a:t>
            </a:r>
            <a:r>
              <a:rPr lang="ru-RU" sz="1400" b="1" dirty="0" smtClean="0"/>
              <a:t>УСЛОВИЯМ</a:t>
            </a:r>
            <a:r>
              <a:rPr lang="ru-RU" sz="1400" dirty="0" smtClean="0"/>
              <a:t> </a:t>
            </a:r>
            <a:r>
              <a:rPr lang="ru-RU" sz="1400" b="1" dirty="0" smtClean="0"/>
              <a:t>И </a:t>
            </a:r>
            <a:r>
              <a:rPr lang="ru-RU" sz="1400" b="1" dirty="0"/>
              <a:t>ОРГАНИЗАЦИИ ОБУЧЕНИЯ И ВОСПИТАНИЯ В </a:t>
            </a:r>
            <a:r>
              <a:rPr lang="ru-RU" sz="1400" b="1" dirty="0" smtClean="0"/>
              <a:t>ОРГАНИЗАЦИЯХ,</a:t>
            </a:r>
            <a:r>
              <a:rPr lang="ru-RU" sz="1400" dirty="0" smtClean="0"/>
              <a:t> </a:t>
            </a:r>
            <a:r>
              <a:rPr lang="ru-RU" sz="1400" b="1" dirty="0" smtClean="0"/>
              <a:t>ОСУЩЕСТВЛЯЮЩИХ </a:t>
            </a:r>
            <a:r>
              <a:rPr lang="ru-RU" sz="1400" b="1" dirty="0"/>
              <a:t>ОБРАЗОВАТЕЛЬНУЮ </a:t>
            </a:r>
            <a:r>
              <a:rPr lang="ru-RU" sz="1400" b="1" dirty="0" smtClean="0"/>
              <a:t>ДЕЯТЕЛЬНОСТЬ</a:t>
            </a:r>
            <a:r>
              <a:rPr lang="ru-RU" sz="1400" dirty="0" smtClean="0"/>
              <a:t> </a:t>
            </a:r>
            <a:r>
              <a:rPr lang="ru-RU" sz="1400" b="1" dirty="0" smtClean="0"/>
              <a:t>ПО </a:t>
            </a:r>
            <a:r>
              <a:rPr lang="ru-RU" sz="1400" b="1" dirty="0"/>
              <a:t>АДАПТИРОВАННЫМ ОСНОВНЫМ ОБЩЕОБРАЗОВАТЕЛЬНЫМ ПРОГРАММАМ</a:t>
            </a:r>
            <a:r>
              <a:rPr lang="ru-RU" sz="1400" dirty="0"/>
              <a:t> </a:t>
            </a:r>
            <a:r>
              <a:rPr lang="ru-RU" sz="1400" b="1" dirty="0"/>
              <a:t>ДЛЯ ОБУЧАЮЩИХСЯ С ОГРАНИЧЕННЫМИ ВОЗМОЖНОСТЯМИ ЗДОРОВЬЯ"</a:t>
            </a:r>
            <a:endParaRPr lang="ru-RU" sz="1400" dirty="0"/>
          </a:p>
          <a:p>
            <a:pPr algn="r"/>
            <a:r>
              <a:rPr lang="ru-RU" sz="2000" b="1" dirty="0" smtClean="0">
                <a:solidFill>
                  <a:srgbClr val="FF0066"/>
                </a:solidFill>
              </a:rPr>
              <a:t>(</a:t>
            </a:r>
            <a:r>
              <a:rPr lang="ru-RU" sz="1400" b="1" dirty="0" smtClean="0">
                <a:solidFill>
                  <a:srgbClr val="FF0066"/>
                </a:solidFill>
              </a:rPr>
              <a:t>ПОСТАНОВЛЕНИЕ</a:t>
            </a:r>
            <a:r>
              <a:rPr lang="ru-RU" sz="1600" b="1" dirty="0" smtClean="0">
                <a:solidFill>
                  <a:srgbClr val="FF0066"/>
                </a:solidFill>
              </a:rPr>
              <a:t> от </a:t>
            </a:r>
            <a:r>
              <a:rPr lang="ru-RU" sz="1600" b="1" dirty="0">
                <a:solidFill>
                  <a:srgbClr val="FF0066"/>
                </a:solidFill>
              </a:rPr>
              <a:t>10 июля 2015 г. N </a:t>
            </a:r>
            <a:r>
              <a:rPr lang="ru-RU" sz="1600" b="1" dirty="0" smtClean="0">
                <a:solidFill>
                  <a:srgbClr val="FF0066"/>
                </a:solidFill>
              </a:rPr>
              <a:t>26 </a:t>
            </a:r>
          </a:p>
          <a:p>
            <a:pPr algn="r"/>
            <a:r>
              <a:rPr lang="ru-RU" sz="1600" b="1" dirty="0" smtClean="0">
                <a:solidFill>
                  <a:srgbClr val="FF0066"/>
                </a:solidFill>
              </a:rPr>
              <a:t>Зарегистрировано </a:t>
            </a:r>
            <a:r>
              <a:rPr lang="ru-RU" sz="1600" b="1" dirty="0">
                <a:solidFill>
                  <a:srgbClr val="FF0066"/>
                </a:solidFill>
              </a:rPr>
              <a:t>в Минюсте России 14 августа 2015 г. N </a:t>
            </a:r>
            <a:r>
              <a:rPr lang="ru-RU" sz="1600" b="1" dirty="0" smtClean="0">
                <a:solidFill>
                  <a:srgbClr val="FF0066"/>
                </a:solidFill>
              </a:rPr>
              <a:t>38528)</a:t>
            </a:r>
            <a:endParaRPr lang="ru-RU" sz="1600" b="1" dirty="0">
              <a:solidFill>
                <a:srgbClr val="FF0066"/>
              </a:solidFill>
            </a:endParaRPr>
          </a:p>
          <a:p>
            <a:pPr algn="r"/>
            <a:r>
              <a:rPr lang="ru-RU" sz="1600" b="1" i="1" u="sng" dirty="0"/>
              <a:t>8.2. Учебные занятия для обучающихся с ОВЗ организуются </a:t>
            </a:r>
            <a:endParaRPr lang="ru-RU" sz="1600" b="1" i="1" u="sng" dirty="0" smtClean="0"/>
          </a:p>
          <a:p>
            <a:pPr algn="r"/>
            <a:r>
              <a:rPr lang="ru-RU" sz="1600" b="1" i="1" u="sng" dirty="0" smtClean="0"/>
              <a:t>в </a:t>
            </a:r>
            <a:r>
              <a:rPr lang="ru-RU" sz="1600" b="1" i="1" u="sng" dirty="0"/>
              <a:t>первую смену по 5-ти дневной учебной неделе. </a:t>
            </a:r>
            <a:endParaRPr lang="ru-RU" sz="1600" b="1" i="1" u="sng" dirty="0" smtClean="0"/>
          </a:p>
          <a:p>
            <a:pPr algn="r"/>
            <a:r>
              <a:rPr lang="ru-RU" sz="1600" b="1" i="1" u="sng" dirty="0" smtClean="0"/>
              <a:t>Учебные </a:t>
            </a:r>
            <a:r>
              <a:rPr lang="ru-RU" sz="1600" b="1" i="1" u="sng" dirty="0"/>
              <a:t>занятия начинаются не ранее 8 часов.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1706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58929"/>
              </p:ext>
            </p:extLst>
          </p:nvPr>
        </p:nvGraphicFramePr>
        <p:xfrm>
          <a:off x="611558" y="1577183"/>
          <a:ext cx="8136905" cy="4691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371"/>
                <a:gridCol w="2780371"/>
                <a:gridCol w="2576163"/>
              </a:tblGrid>
              <a:tr h="401686"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Максимально допустимая недельная нагрузка в академических часах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Урочная деятельность (аудиторная недельная нагрузка)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Внеурочная деятельность </a:t>
                      </a:r>
                      <a:r>
                        <a:rPr lang="ru-RU" sz="1400" u="sng">
                          <a:effectLst/>
                        </a:rPr>
                        <a:t>&lt;***&gt;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3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Начальное общее 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84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(1 дополнительный)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2 - 4 (5 </a:t>
                      </a:r>
                      <a:r>
                        <a:rPr lang="ru-RU" sz="1400" u="sng">
                          <a:effectLst/>
                        </a:rPr>
                        <a:t>&lt;*&gt;</a:t>
                      </a:r>
                      <a:r>
                        <a:rPr lang="ru-RU" sz="1400">
                          <a:effectLst/>
                        </a:rPr>
                        <a:t>, 6 </a:t>
                      </a:r>
                      <a:r>
                        <a:rPr lang="ru-RU" sz="1400" u="sng">
                          <a:effectLst/>
                        </a:rPr>
                        <a:t>&lt;**&gt;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3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Основное общее 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84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8 - 9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3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Среднее общее 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84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10 - 11 (12)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308">
                <a:tc gridSpan="3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FF00"/>
                          </a:solidFill>
                          <a:effectLst/>
                        </a:rPr>
                        <a:t>Примечание:</a:t>
                      </a:r>
                    </a:p>
                    <a:p>
                      <a:pPr indent="19812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FF00"/>
                          </a:solidFill>
                          <a:effectLst/>
                        </a:rPr>
                        <a:t>&lt;*&gt; 5 класс - для глухих, слабослышащих и позднооглохших, слепых и слабовидящих обучающихся и обучающихся с расстройствами аутистического спектра.</a:t>
                      </a:r>
                    </a:p>
                    <a:p>
                      <a:pPr indent="19812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FF00"/>
                          </a:solidFill>
                          <a:effectLst/>
                        </a:rPr>
                        <a:t>&lt;**&gt; 6 класс - для глухих обучающихся и обучающихся с расстройствами аутистического спектра.</a:t>
                      </a:r>
                    </a:p>
                    <a:p>
                      <a:pPr indent="19812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FF00"/>
                          </a:solidFill>
                          <a:effectLst/>
                        </a:rPr>
                        <a:t>&lt;***&gt; Часы внеурочной деятельности могут быть реализованы как в течение учебной недели, так и в период каникул, в выходные и праздничные дни.</a:t>
                      </a:r>
                    </a:p>
                    <a:p>
                      <a:pPr indent="19812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FF00"/>
                          </a:solidFill>
                          <a:effectLst/>
                        </a:rPr>
                        <a:t>Часы, отведенные на внеурочную деятельность, могут </a:t>
                      </a:r>
                      <a:r>
                        <a:rPr lang="ru-RU" sz="1000" dirty="0" smtClean="0">
                          <a:solidFill>
                            <a:srgbClr val="FFFF00"/>
                          </a:solidFill>
                          <a:effectLst/>
                        </a:rPr>
                        <a:t>быть использованы для: проведения общественно полезных практик, исследовательской деятельности, реализации образовательных проектов, экскурсий, походов, соревнований, посещений театров, музеев.</a:t>
                      </a:r>
                    </a:p>
                    <a:p>
                      <a:pPr indent="198120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FF00"/>
                          </a:solidFill>
                          <a:effectLst/>
                        </a:rPr>
                        <a:t>Допускается перераспределение часов внеурочной деятельности по годам обучения в пределах одного уровня общего образования, а также их суммирование в течение учебного года.</a:t>
                      </a:r>
                      <a:endParaRPr lang="ru-RU" sz="1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3" y="438023"/>
            <a:ext cx="79928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8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indent="450850"/>
            <a:r>
              <a:rPr lang="ru-RU" sz="1400" b="1" dirty="0"/>
              <a:t>САНПИН 2.4.2.3286-15</a:t>
            </a:r>
            <a:r>
              <a:rPr lang="ru-RU" altLang="ru-RU" sz="14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П.8.4 таблица №1)</a:t>
            </a:r>
          </a:p>
          <a:p>
            <a:pPr lvl="0" indent="450850" algn="ctr"/>
            <a:r>
              <a:rPr lang="ru-RU" sz="2000" b="1" dirty="0" smtClean="0">
                <a:solidFill>
                  <a:srgbClr val="FF0066"/>
                </a:solidFill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Гигиенические требования к максимальному общему объему</a:t>
            </a:r>
            <a:r>
              <a:rPr lang="ru-RU" altLang="ru-RU" sz="2000" dirty="0">
                <a:solidFill>
                  <a:srgbClr val="FF0066"/>
                </a:solidFill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недельной нагрузки обучающихся с ОВЗ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438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i="1" dirty="0" smtClean="0">
                <a:solidFill>
                  <a:srgbClr val="FF0000"/>
                </a:solidFill>
              </a:rPr>
              <a:t>      ФЗ </a:t>
            </a:r>
            <a:r>
              <a:rPr lang="ru-RU" altLang="ru-RU" i="1" dirty="0">
                <a:solidFill>
                  <a:srgbClr val="FF0000"/>
                </a:solidFill>
              </a:rPr>
              <a:t>«Об образовании в Российской Федерации</a:t>
            </a:r>
            <a:r>
              <a:rPr lang="ru-RU" altLang="ru-RU" i="1" dirty="0" smtClean="0">
                <a:solidFill>
                  <a:srgbClr val="FF0000"/>
                </a:solidFill>
              </a:rPr>
              <a:t>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493096"/>
          </a:xfrm>
        </p:spPr>
        <p:txBody>
          <a:bodyPr>
            <a:normAutofit fontScale="85000" lnSpcReduction="20000"/>
          </a:bodyPr>
          <a:lstStyle/>
          <a:p>
            <a:pPr marL="109537" indent="0" algn="just">
              <a:buNone/>
            </a:pPr>
            <a:endParaRPr lang="ru-RU" altLang="ru-RU" b="1" dirty="0" smtClean="0">
              <a:solidFill>
                <a:srgbClr val="000099"/>
              </a:solidFill>
            </a:endParaRPr>
          </a:p>
          <a:p>
            <a:pPr marL="109537" indent="0" algn="just">
              <a:buNone/>
            </a:pPr>
            <a:r>
              <a:rPr lang="ru-RU" altLang="ru-RU" b="1" dirty="0" smtClean="0">
                <a:solidFill>
                  <a:srgbClr val="000099"/>
                </a:solidFill>
              </a:rPr>
              <a:t>Статья </a:t>
            </a:r>
            <a:r>
              <a:rPr lang="ru-RU" altLang="ru-RU" b="1" dirty="0" smtClean="0">
                <a:solidFill>
                  <a:srgbClr val="000099"/>
                </a:solidFill>
              </a:rPr>
              <a:t>2</a:t>
            </a:r>
            <a:r>
              <a:rPr lang="ru-RU" altLang="ru-RU" dirty="0" smtClean="0">
                <a:solidFill>
                  <a:srgbClr val="000099"/>
                </a:solidFill>
              </a:rPr>
              <a:t> </a:t>
            </a:r>
            <a:r>
              <a:rPr lang="ru-RU" altLang="ru-RU" b="1" dirty="0">
                <a:solidFill>
                  <a:srgbClr val="000099"/>
                </a:solidFill>
              </a:rPr>
              <a:t>п.27</a:t>
            </a:r>
            <a:r>
              <a:rPr lang="ru-RU" altLang="ru-RU" dirty="0">
                <a:solidFill>
                  <a:srgbClr val="000099"/>
                </a:solidFill>
              </a:rPr>
              <a:t> </a:t>
            </a:r>
          </a:p>
          <a:p>
            <a:pPr marL="365125" indent="-255588">
              <a:buNone/>
            </a:pPr>
            <a:r>
              <a:rPr lang="ru-RU" altLang="ru-RU" dirty="0">
                <a:solidFill>
                  <a:srgbClr val="000099"/>
                </a:solidFill>
              </a:rPr>
              <a:t>«</a:t>
            </a:r>
            <a:r>
              <a:rPr lang="ru-RU" altLang="ru-RU" b="1" i="1" dirty="0" smtClean="0">
                <a:solidFill>
                  <a:srgbClr val="000099"/>
                </a:solidFill>
              </a:rPr>
              <a:t>Инклюзивное образование</a:t>
            </a:r>
            <a:r>
              <a:rPr lang="ru-RU" altLang="ru-RU" i="1" dirty="0">
                <a:solidFill>
                  <a:srgbClr val="000099"/>
                </a:solidFill>
              </a:rPr>
              <a:t> </a:t>
            </a:r>
            <a:r>
              <a:rPr lang="ru-RU" altLang="ru-RU" i="1" dirty="0" smtClean="0">
                <a:solidFill>
                  <a:srgbClr val="000099"/>
                </a:solidFill>
              </a:rPr>
              <a:t>-</a:t>
            </a:r>
            <a:r>
              <a:rPr lang="ru-RU" altLang="ru-RU" dirty="0" smtClean="0">
                <a:solidFill>
                  <a:srgbClr val="000099"/>
                </a:solidFill>
              </a:rPr>
              <a:t>обеспечение </a:t>
            </a:r>
            <a:r>
              <a:rPr lang="ru-RU" altLang="ru-RU" dirty="0">
                <a:solidFill>
                  <a:srgbClr val="000099"/>
                </a:solidFill>
              </a:rPr>
              <a:t>равного доступа к образованию для всех обучающихся  с учетом разнообразия  особых образовательных потребностей и индивидуальных возможностей».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4176464" cy="4525963"/>
          </a:xfrm>
        </p:spPr>
        <p:txBody>
          <a:bodyPr>
            <a:normAutofit fontScale="85000" lnSpcReduction="20000"/>
          </a:bodyPr>
          <a:lstStyle/>
          <a:p>
            <a:endParaRPr lang="ru-RU" altLang="ru-RU" b="1" dirty="0" smtClean="0"/>
          </a:p>
          <a:p>
            <a:r>
              <a:rPr lang="ru-RU" altLang="ru-RU" b="1" dirty="0" smtClean="0"/>
              <a:t>Статья </a:t>
            </a:r>
            <a:r>
              <a:rPr lang="ru-RU" altLang="ru-RU" b="1" dirty="0" smtClean="0"/>
              <a:t>34 </a:t>
            </a:r>
            <a:r>
              <a:rPr lang="ru-RU" altLang="ru-RU" b="1" dirty="0"/>
              <a:t>п.2 </a:t>
            </a:r>
            <a:r>
              <a:rPr lang="ru-RU" altLang="ru-RU" dirty="0"/>
              <a:t>Обучающиеся имеют право на предоставление условий для обучения с учетом особенностей их психофизического развития и состояния здоровья, в том числе получение социально-педагогической и психологической помощи, бесплатной психолого-медико-педагогической коррекции.</a:t>
            </a:r>
          </a:p>
          <a:p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2792"/>
            <a:ext cx="1296144" cy="1372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82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00719"/>
              </p:ext>
            </p:extLst>
          </p:nvPr>
        </p:nvGraphicFramePr>
        <p:xfrm>
          <a:off x="683568" y="1264793"/>
          <a:ext cx="8064896" cy="60266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09905"/>
                <a:gridCol w="573993"/>
                <a:gridCol w="1700767"/>
                <a:gridCol w="114390"/>
                <a:gridCol w="146198"/>
                <a:gridCol w="419737"/>
                <a:gridCol w="412727"/>
                <a:gridCol w="419737"/>
                <a:gridCol w="419737"/>
                <a:gridCol w="395597"/>
                <a:gridCol w="459452"/>
                <a:gridCol w="444556"/>
                <a:gridCol w="548100"/>
              </a:tblGrid>
              <a:tr h="103431">
                <a:tc rowSpan="2" gridSpan="2">
                  <a:txBody>
                    <a:bodyPr/>
                    <a:lstStyle/>
                    <a:p>
                      <a:pPr indent="4064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Предметные</a:t>
                      </a:r>
                    </a:p>
                    <a:p>
                      <a:pPr indent="4064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области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Классы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 часов   в неделю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33258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103431">
                <a:tc rowSpan="2" gridSpan="2"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Русский язык и литературное чтение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10343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Литературное чтение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10343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Иностранный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Английский   язык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255328">
                <a:tc gridSpan="2"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Математика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и </a:t>
                      </a:r>
                      <a:r>
                        <a:rPr lang="ru-RU" sz="1000" dirty="0">
                          <a:effectLst/>
                        </a:rPr>
                        <a:t>информатика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Математика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206863">
                <a:tc gridSpan="2"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Обществознание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и </a:t>
                      </a:r>
                      <a:r>
                        <a:rPr lang="ru-RU" sz="1000" dirty="0">
                          <a:effectLst/>
                        </a:rPr>
                        <a:t>естествознание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Окружающий мир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300876">
                <a:tc gridSpan="2"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Основы религиозных</a:t>
                      </a:r>
                    </a:p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культур и светской этики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Основы религиозных культур и светской этики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103431">
                <a:tc rowSpan="2" gridSpan="2"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Искусство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2005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Изобразительное искусство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103431">
                <a:tc gridSpan="2"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206863">
                <a:tc gridSpan="2"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Физическая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культура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Физическая культура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1034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178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20058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Часть, формируемая участниками образовательных  отношений 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20058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Максимально  допустимая аудиторная недельная  нагрузка  при</a:t>
                      </a:r>
                      <a:r>
                        <a:rPr lang="ru-RU" sz="1000" kern="10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5-дневной учебной недели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178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20058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Внеурочная деятельность (включая коррекционно-развивающую область)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80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1034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</a:rPr>
                        <a:t>Коррекционно-развивающая область </a:t>
                      </a:r>
                      <a:endParaRPr lang="ru-RU" sz="10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1034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Коррекционно-развивающие занятия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1034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Занятия по развитию речи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1034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Занятия по развитию познавательных процессов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20058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Занятия по формированию навыков здорового образа жизни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200583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Коррекционно-развивающие занятия по чистописанию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200583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Развитие логического мышления и ИКТ у детей с ЗПР.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1034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Направления внеурочной деятельности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  <a:tr h="300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Спортивно-оздоровительное направление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Ритмика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200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Общекультурное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ИЗО и художественный труд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103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Духовно-нравственное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 любовью к городу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67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Социальное </a:t>
                      </a: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Школа мастеров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103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Общекультурное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мире слов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</a:tr>
              <a:tr h="2407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Максимальная учебная нагрузка на класс (всего </a:t>
                      </a:r>
                      <a:r>
                        <a:rPr lang="ru-RU" sz="1000" dirty="0" smtClean="0">
                          <a:effectLst/>
                        </a:rPr>
                        <a:t>к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финансированию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227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9" marR="39899" marT="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366539"/>
            <a:ext cx="7488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0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ПРИМЕРНЫЙ УЧЕБНЫЙ ПЛАН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«Средняя общеобразовательная школа  №77»,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реализующего  АООП НОО обучающихся  с задержкой психического развития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(для    специальных (коррекционных) 1-4 классов (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вид)) </a:t>
            </a:r>
            <a:r>
              <a:rPr lang="ru-RU" altLang="ru-RU" sz="600" dirty="0"/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2016-2017 учебный год.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00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87450" y="549275"/>
            <a:ext cx="7416998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специальных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условий реализации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АОП НОО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п.2.9.11 Стандарта) </a:t>
            </a:r>
          </a:p>
          <a:p>
            <a:pPr algn="ctr" eaLnBrk="1" hangingPunct="1"/>
            <a:endParaRPr lang="ru-RU" alt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1. Кадровые условия.</a:t>
            </a:r>
          </a:p>
          <a:p>
            <a:pPr eaLnBrk="1" hangingPunct="1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2. Финансово-экономические условия.</a:t>
            </a:r>
          </a:p>
          <a:p>
            <a:pPr eaLnBrk="1" hangingPunct="1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3. Материально-технические условия.</a:t>
            </a:r>
          </a:p>
          <a:p>
            <a:pPr eaLnBrk="1" hangingPunct="1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36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4725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66"/>
                </a:solidFill>
              </a:rPr>
              <a:t>Приведем краткое сравнительное описание Программы коррекционной работы в рамках ООП ОО и Адаптированной индивидуальной образовательной программы.</a:t>
            </a:r>
            <a:r>
              <a:rPr lang="ru-RU" sz="2400" dirty="0"/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08315"/>
              </p:ext>
            </p:extLst>
          </p:nvPr>
        </p:nvGraphicFramePr>
        <p:xfrm>
          <a:off x="827584" y="1484980"/>
          <a:ext cx="7776864" cy="4587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  <a:gridCol w="3168352"/>
                <a:gridCol w="2736304"/>
              </a:tblGrid>
              <a:tr h="270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Программа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коррекционной работы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Адаптированная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образовательная программа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Направление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деятельности в рамках реализации программы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Коррекция недостатков в физическом и психическом развитии детей с ОВЗ;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Оказание помощи в освоении ООП ОО; социальная адаптация; обеспечение условий для реализации ООП ОО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Освоение ОП на уровне, доступном ребенку; социальная адаптация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Срок</a:t>
                      </a:r>
                      <a:b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реализации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4 года – в соответствии с реализацией содержания ООП, прогнозируемого</a:t>
                      </a:r>
                      <a:b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контингента обучающихся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 год – в соответствии с рекомендациями ПМПК о создании специальных образовательных условий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Контингент</a:t>
                      </a:r>
                      <a:b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обучающихся, для которых разрабатывается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Дети  различных категорий: с ОВЗ (инвалидностью); дети,</a:t>
                      </a:r>
                      <a:b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имеющие парциальные недостатки в развитии школьно-значимых функций; слабое здоровье; находящиеся в трудной жизненной ситуации и другие.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1 ребенок из любой категории, имеющий статус «ребенок с ОВЗ»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и/или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«ребенок-инвалид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93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80556"/>
              </p:ext>
            </p:extLst>
          </p:nvPr>
        </p:nvGraphicFramePr>
        <p:xfrm>
          <a:off x="683568" y="620688"/>
          <a:ext cx="7632848" cy="4565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3855"/>
                <a:gridCol w="2902009"/>
                <a:gridCol w="2756984"/>
              </a:tblGrid>
              <a:tr h="270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Программа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коррекционной работы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Адаптированная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образовательная программа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Разрабатывается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и реализуется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Под руководством администрации ОО специалистами службы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психолого-педагогического сопровождения, учителями (воспитателями)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Под руководством администрации ОО (координатора по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инклюзии, руководителя СППС) специалистами службы психолого-педагогического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сопровождения, учителями (воспитателями) с привлечением родителей ребенка с ОВЗ в рамках деятельности </a:t>
                      </a:r>
                      <a:r>
                        <a:rPr lang="ru-RU" sz="1400" dirty="0" err="1">
                          <a:effectLst/>
                        </a:rPr>
                        <a:t>ППк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Утверждается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Управляющим Советом ОО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Директором ОО, подписывается родителями ребенка с ОВЗ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Механизм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реализации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Взаимодействие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специалистов ОО;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социальное партнерство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Взаимодействие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«мини-команде»; взаимодействие с родителями; «гибкая» система «</a:t>
                      </a:r>
                      <a:r>
                        <a:rPr lang="ru-RU" sz="1400" dirty="0" smtClean="0">
                          <a:effectLst/>
                        </a:rPr>
                        <a:t>ведения»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ребенка </a:t>
                      </a:r>
                      <a:r>
                        <a:rPr lang="ru-RU" sz="1400" dirty="0">
                          <a:effectLst/>
                        </a:rPr>
                        <a:t>в зависимости от актуальных задач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33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95721"/>
              </p:ext>
            </p:extLst>
          </p:nvPr>
        </p:nvGraphicFramePr>
        <p:xfrm>
          <a:off x="683568" y="620688"/>
          <a:ext cx="8208912" cy="441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825"/>
                <a:gridCol w="3121029"/>
                <a:gridCol w="2965058"/>
              </a:tblGrid>
              <a:tr h="270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Программа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коррекционной работы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Адаптированная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образовательная программа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Направления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коррекционной работы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Диагностическое; коррекционно-развивающее; консультативное;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информационно-просветительское; профилактическое; координационное; экспертное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Диагностическое; коррекционно-развивающее;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профилактическое, другие – в зависимости от особенностей психофизического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развития, индивидуальных возможностей обучающегося с ОВЗ (инвалидностью)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Планируемые результаты</a:t>
                      </a:r>
                      <a:b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коррекционной работы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Освоение</a:t>
                      </a:r>
                      <a:b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ООП всеми категориями детей, требующими организации</a:t>
                      </a:r>
                      <a:b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психолого-педагогического сопровождения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Положительная динамика развития ребенка; освоение</a:t>
                      </a:r>
                      <a:b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ООП на доступном уровне; положительное эмоциональное состояние ребенка, класса; удовлетворенность родителей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40" marR="3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942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4345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Таким образом, Основными механизмами достижения максимальной доступности и индивидуализации образования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различных категорий обучающихся являются: проектирование образовательного </a:t>
            </a:r>
            <a:r>
              <a:rPr lang="ru-RU" sz="2400" dirty="0" smtClean="0"/>
              <a:t>действия  </a:t>
            </a:r>
            <a:r>
              <a:rPr lang="ru-RU" sz="2400" dirty="0"/>
              <a:t>в каждой образовательной организации  и проектирование индивидуальных  образовательных маршрутов (адаптированных образовательных программ) обучающихся и воспитанников с особыми образовательными потребностями. При этом </a:t>
            </a:r>
            <a:r>
              <a:rPr lang="ru-RU" sz="2400" dirty="0">
                <a:solidFill>
                  <a:srgbClr val="FF0066"/>
                </a:solidFill>
              </a:rPr>
              <a:t>каждая адаптированная образовательная программа нацелена на </a:t>
            </a:r>
            <a:r>
              <a:rPr lang="ru-RU" sz="2400" b="1" i="1" dirty="0">
                <a:solidFill>
                  <a:srgbClr val="762FDF"/>
                </a:solidFill>
              </a:rPr>
              <a:t>«преодоление несоответствия между процессом обучения ребёнка с ОВЗ по образовательным программам начального, основного, среднего общего образования и реальными возможностями ребенка, исходя из структуры его </a:t>
            </a:r>
            <a:endParaRPr lang="ru-RU" sz="2400" b="1" i="1" dirty="0" smtClean="0">
              <a:solidFill>
                <a:srgbClr val="762FDF"/>
              </a:solidFill>
            </a:endParaRPr>
          </a:p>
          <a:p>
            <a:r>
              <a:rPr lang="ru-RU" sz="2400" b="1" i="1" dirty="0" smtClean="0">
                <a:solidFill>
                  <a:srgbClr val="762FDF"/>
                </a:solidFill>
              </a:rPr>
              <a:t>нарушения</a:t>
            </a:r>
            <a:r>
              <a:rPr lang="ru-RU" sz="2400" b="1" i="1" dirty="0">
                <a:solidFill>
                  <a:srgbClr val="762FDF"/>
                </a:solidFill>
              </a:rPr>
              <a:t>, познавательных потребностей и возможностей</a:t>
            </a:r>
            <a:r>
              <a:rPr lang="ru-RU" sz="2400" b="1" i="1" dirty="0">
                <a:solidFill>
                  <a:schemeClr val="accent2"/>
                </a:solidFill>
              </a:rPr>
              <a:t>»    </a:t>
            </a:r>
            <a:r>
              <a:rPr lang="ru-RU" b="1" i="1" dirty="0">
                <a:solidFill>
                  <a:schemeClr val="accent2"/>
                </a:solidFill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58306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Рассматривая нормативно-правовые основы реализации адаптированных образовательных программ в образовательных организациях, реализующих инклюзивную практику, сделаем акцент на трех положениях:</a:t>
            </a:r>
            <a:endParaRPr lang="ru-RU" sz="2000" dirty="0"/>
          </a:p>
          <a:p>
            <a:r>
              <a:rPr lang="ru-RU" sz="2000" b="1" dirty="0"/>
              <a:t>- </a:t>
            </a:r>
            <a:r>
              <a:rPr lang="ru-RU" sz="2000" b="1" i="1" dirty="0"/>
              <a:t>содержании Индивидуальной программы реабилитации (ИПР от МСЭ) ребенка-инвалида в части мер психолого-педагогической и социальной реабилитации;</a:t>
            </a:r>
            <a:endParaRPr lang="ru-RU" sz="2000" i="1" dirty="0"/>
          </a:p>
          <a:p>
            <a:r>
              <a:rPr lang="ru-RU" sz="2000" b="1" dirty="0"/>
              <a:t>- </a:t>
            </a:r>
            <a:r>
              <a:rPr lang="ru-RU" sz="2000" b="1" i="1" dirty="0"/>
              <a:t>разработке Психолого-медико-педагогической комиссией рекомендаций по организации специальных образовательных условий, в том числе, определении образовательной программы в зависимости от актуального состояния здоровья, индивидуальных психофизических возможностей и особенностей ребенка с ОВЗ (инвалидностью);</a:t>
            </a:r>
            <a:endParaRPr lang="ru-RU" sz="2000" i="1" dirty="0"/>
          </a:p>
          <a:p>
            <a:r>
              <a:rPr lang="ru-RU" sz="2000" b="1" dirty="0"/>
              <a:t>- </a:t>
            </a:r>
            <a:r>
              <a:rPr lang="ru-RU" sz="2000" b="1" i="1" dirty="0"/>
              <a:t>положениях Российского законодательства в области образования, касающихся реализации адаптированной образовательной программы.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878641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4605" y="255009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Жан Ванье</a:t>
            </a: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5807" y="965045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rgbClr val="0000CC"/>
                </a:solidFill>
              </a:rPr>
              <a:t>“Мы исключили эту часть людей из общества,</a:t>
            </a:r>
            <a:r>
              <a:rPr lang="en-US" altLang="ru-RU" sz="2800" b="1" i="1" dirty="0">
                <a:solidFill>
                  <a:srgbClr val="0000CC"/>
                </a:solidFill>
              </a:rPr>
              <a:t>и надо вернуть их назад, в общество, потому, что они могут нас чему-то научить</a:t>
            </a:r>
            <a:r>
              <a:rPr lang="ru-RU" altLang="ru-RU" sz="2800" b="1" i="1" dirty="0">
                <a:solidFill>
                  <a:srgbClr val="0000CC"/>
                </a:solidFill>
              </a:rPr>
              <a:t>.</a:t>
            </a:r>
            <a:r>
              <a:rPr lang="en-US" altLang="ru-RU" sz="2800" b="1" i="1" dirty="0">
                <a:solidFill>
                  <a:srgbClr val="0000CC"/>
                </a:solidFill>
              </a:rPr>
              <a:t>”</a:t>
            </a:r>
            <a:endParaRPr lang="ru-RU" alt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4" name="Picture 5" descr="MCj02889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2965593"/>
            <a:ext cx="8032602" cy="233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34000" y="2596261"/>
            <a:ext cx="166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FF0066"/>
                </a:solidFill>
                <a:latin typeface="Arial" pitchFamily="34" charset="0"/>
                <a:cs typeface="Times New Roman" pitchFamily="18" charset="0"/>
              </a:rPr>
              <a:t>«Из глубины»</a:t>
            </a:r>
            <a:endParaRPr lang="ru-RU" altLang="ru-RU" sz="1100" dirty="0">
              <a:solidFill>
                <a:srgbClr val="FF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204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Полезные </a:t>
            </a:r>
            <a:r>
              <a:rPr lang="ru-RU" b="1" dirty="0" smtClean="0">
                <a:solidFill>
                  <a:srgbClr val="FF0066"/>
                </a:solidFill>
              </a:rPr>
              <a:t>ссылки</a:t>
            </a:r>
            <a:r>
              <a:rPr lang="ru-RU" b="1" dirty="0">
                <a:solidFill>
                  <a:srgbClr val="FF0066"/>
                </a:solidFill>
              </a:rPr>
              <a:t>!</a:t>
            </a:r>
            <a:endParaRPr lang="ru-RU" dirty="0">
              <a:solidFill>
                <a:srgbClr val="FF0066"/>
              </a:solidFill>
            </a:endParaRPr>
          </a:p>
          <a:p>
            <a:r>
              <a:rPr lang="ru-RU" dirty="0"/>
              <a:t>Нормативная документация; методические информационные ресурсы Сайт Минобрнауки — http://mon.gov.ru/</a:t>
            </a:r>
          </a:p>
          <a:p>
            <a:r>
              <a:rPr lang="ru-RU" dirty="0"/>
              <a:t>«Российское образование» Федеральный портал (обо всем, что касается Российского образования — нормативные документы, новые стандарты, образовательные ресурсы и т.д.)$ www.edu.ru</a:t>
            </a:r>
          </a:p>
          <a:p>
            <a:r>
              <a:rPr lang="ru-RU" dirty="0"/>
              <a:t>Сайт Федерального института педагогических измерений (ФИПИ)</a:t>
            </a:r>
          </a:p>
          <a:p>
            <a:r>
              <a:rPr lang="ru-RU" dirty="0"/>
              <a:t>Сайт Федеральной службы по надзору в сфере образования и науки — http://obrnadzor.gov.ru</a:t>
            </a:r>
          </a:p>
          <a:p>
            <a:r>
              <a:rPr lang="ru-RU" dirty="0"/>
              <a:t>Издательский дом ПЕРВОЕ СЕНТЯБРЯ: 1september.ru</a:t>
            </a:r>
          </a:p>
          <a:p>
            <a:r>
              <a:rPr lang="ru-RU" dirty="0"/>
              <a:t>«Открытый урок» — Фестиваль педагогических идей: http://festival.1september.ru/</a:t>
            </a:r>
          </a:p>
          <a:p>
            <a:r>
              <a:rPr lang="ru-RU" dirty="0"/>
              <a:t>Сайт издательства «Просвещение» — http://www.prosv.ru/info</a:t>
            </a:r>
          </a:p>
          <a:p>
            <a:r>
              <a:rPr lang="ru-RU" dirty="0"/>
              <a:t>Федеральный центр информационно-образовательных ресурсов —http://fcior.edu.ru/</a:t>
            </a:r>
          </a:p>
          <a:p>
            <a:r>
              <a:rPr lang="ru-RU" dirty="0"/>
              <a:t>Интернет портал Про Школу — http://www.proshkolu.ru</a:t>
            </a:r>
          </a:p>
          <a:p>
            <a:r>
              <a:rPr lang="ru-RU" dirty="0"/>
              <a:t>Российский общеобразовательный портал — http://www.school.edu.ru</a:t>
            </a:r>
          </a:p>
          <a:p>
            <a:r>
              <a:rPr lang="ru-RU" dirty="0"/>
              <a:t>Единое окно доступа к образовательным ресурсам — http://window.edu.ru/</a:t>
            </a:r>
          </a:p>
          <a:p>
            <a:r>
              <a:rPr lang="ru-RU" dirty="0"/>
              <a:t>Архив учебных программ и презентаций — http://www.rusedu.ru/</a:t>
            </a:r>
          </a:p>
          <a:p>
            <a:r>
              <a:rPr lang="ru-RU" dirty="0"/>
              <a:t>12 Всероссийский Интернет — педсовет — http://pedsovet.org/</a:t>
            </a:r>
          </a:p>
          <a:p>
            <a:r>
              <a:rPr lang="ru-RU" dirty="0"/>
              <a:t>Методическая служба Издательство «Бином. Лаборатория знаний» — http://metodist.lbz.ru/</a:t>
            </a:r>
          </a:p>
          <a:p>
            <a:r>
              <a:rPr lang="ru-RU" dirty="0" err="1"/>
              <a:t>ИнтерНика</a:t>
            </a:r>
            <a:r>
              <a:rPr lang="ru-RU" dirty="0"/>
              <a:t> — открытое педагогическое объединение — http://internika.org</a:t>
            </a:r>
          </a:p>
          <a:p>
            <a:r>
              <a:rPr lang="ru-RU" dirty="0"/>
              <a:t>Сеть творческих учителей — http://www.itn.ru</a:t>
            </a:r>
          </a:p>
        </p:txBody>
      </p:sp>
    </p:spTree>
    <p:extLst>
      <p:ext uri="{BB962C8B-B14F-4D97-AF65-F5344CB8AC3E}">
        <p14:creationId xmlns:p14="http://schemas.microsoft.com/office/powerpoint/2010/main" val="946882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>
                <a:solidFill>
                  <a:srgbClr val="FF0000"/>
                </a:solidFill>
              </a:rPr>
              <a:t>Источник шаблона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 слайдов 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err="1" smtClean="0"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sz="1600" i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600" i="1" dirty="0">
                <a:latin typeface="Times New Roman" pitchFamily="18" charset="0"/>
                <a:cs typeface="Arial" pitchFamily="34" charset="0"/>
              </a:rPr>
              <a:t>Елена Алексеевна, учитель начальных классов  МАОУ лицей №</a:t>
            </a:r>
            <a:r>
              <a:rPr lang="ru-RU" sz="1600" i="1" dirty="0" smtClean="0">
                <a:latin typeface="Times New Roman" pitchFamily="18" charset="0"/>
                <a:cs typeface="Arial" pitchFamily="34" charset="0"/>
              </a:rPr>
              <a:t>21 г</a:t>
            </a:r>
            <a:r>
              <a:rPr lang="ru-RU" sz="1600" i="1" dirty="0">
                <a:latin typeface="Times New Roman" pitchFamily="18" charset="0"/>
                <a:cs typeface="Arial" pitchFamily="34" charset="0"/>
              </a:rPr>
              <a:t>. Иваново Сайт: </a:t>
            </a:r>
            <a:r>
              <a:rPr lang="en-US" sz="1600" i="1" dirty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1600" i="1" dirty="0">
                <a:latin typeface="Times New Roman" pitchFamily="18" charset="0"/>
                <a:cs typeface="Arial" pitchFamily="34" charset="0"/>
              </a:rPr>
              <a:t>   </a:t>
            </a:r>
            <a:endParaRPr lang="ru-RU" sz="1600" dirty="0" smtClean="0">
              <a:hlinkClick r:id="rId3"/>
            </a:endParaRPr>
          </a:p>
          <a:p>
            <a:pPr lvl="0"/>
            <a:r>
              <a:rPr lang="ru-RU" sz="1600" dirty="0" smtClean="0">
                <a:hlinkClick r:id="rId3"/>
              </a:rPr>
              <a:t>http://img-fotki.yandex.ru/get/5634/136487634.a3b/0_d5b7c_44e066c2_XL.png</a:t>
            </a:r>
            <a:r>
              <a:rPr lang="ru-RU" sz="1600" dirty="0" smtClean="0"/>
              <a:t>  </a:t>
            </a:r>
            <a:r>
              <a:rPr lang="ru-RU" sz="1600" i="1" dirty="0" smtClean="0"/>
              <a:t>тетрадь</a:t>
            </a:r>
          </a:p>
          <a:p>
            <a:r>
              <a:rPr lang="ru-RU" sz="1600" dirty="0" smtClean="0">
                <a:hlinkClick r:id="rId4"/>
              </a:rPr>
              <a:t>http://energyru.com/vector-clipart/objects-and-things/226-svitki-pero-chernilnica-i-knigi-v-vektore.html</a:t>
            </a:r>
            <a:r>
              <a:rPr lang="ru-RU" sz="1600" dirty="0" smtClean="0"/>
              <a:t> </a:t>
            </a:r>
          </a:p>
          <a:p>
            <a:r>
              <a:rPr lang="ru-RU" sz="1600" i="1" dirty="0" smtClean="0"/>
              <a:t>чернильница</a:t>
            </a:r>
            <a:endParaRPr lang="ru-RU" sz="1600" dirty="0" smtClean="0"/>
          </a:p>
          <a:p>
            <a:pPr lvl="0"/>
            <a:r>
              <a:rPr lang="ru-RU" sz="1600" u="sng" dirty="0" smtClean="0">
                <a:hlinkClick r:id="rId5"/>
              </a:rPr>
              <a:t>http://img-fotki.yandex.ru/get/6703/28257045.10da/0_a8af5_549a1244_XL.png</a:t>
            </a:r>
            <a:r>
              <a:rPr lang="ru-RU" sz="1600" u="sng" dirty="0" smtClean="0"/>
              <a:t> </a:t>
            </a:r>
            <a:endParaRPr lang="ru-RU" sz="1600" i="1" dirty="0" smtClean="0"/>
          </a:p>
          <a:p>
            <a:pPr lvl="0"/>
            <a:r>
              <a:rPr lang="ru-RU" sz="1600" u="sng" dirty="0" smtClean="0">
                <a:hlinkClick r:id="rId6"/>
              </a:rPr>
              <a:t>http://img-fotki.yandex.ru/get/6703/28257045.10db/0_a8b06_ba691d72_XL.png</a:t>
            </a:r>
            <a:endParaRPr lang="ru-RU" sz="1600" u="sng" dirty="0" smtClean="0"/>
          </a:p>
          <a:p>
            <a:pPr lvl="0"/>
            <a:r>
              <a:rPr lang="ru-RU" sz="1600" u="sng" dirty="0" smtClean="0">
                <a:hlinkClick r:id="rId7"/>
              </a:rPr>
              <a:t>http://img-fotki.yandex.ru/get/6429/28257045.10db/0_a8b1a_e5c00db1_XL.png</a:t>
            </a:r>
            <a:endParaRPr lang="ru-RU" sz="1600" u="sng" dirty="0" smtClean="0"/>
          </a:p>
          <a:p>
            <a:pPr lvl="0"/>
            <a:r>
              <a:rPr lang="ru-RU" sz="1600" i="1" dirty="0" smtClean="0"/>
              <a:t>зеленые ленточки</a:t>
            </a:r>
            <a:endParaRPr lang="ru-RU" sz="1600" dirty="0" smtClean="0"/>
          </a:p>
          <a:p>
            <a:r>
              <a:rPr lang="ru-RU" sz="1600" u="sng" dirty="0" smtClean="0">
                <a:hlinkClick r:id="rId8"/>
              </a:rPr>
              <a:t>http://papillondereve.p.a.pic.centerblog.net/5f5774e4.png </a:t>
            </a:r>
            <a:endParaRPr lang="ru-RU" sz="1600" u="sng" dirty="0" smtClean="0"/>
          </a:p>
          <a:p>
            <a:r>
              <a:rPr lang="ru-RU" sz="1600" i="1" dirty="0" smtClean="0"/>
              <a:t>бабочка</a:t>
            </a:r>
          </a:p>
          <a:p>
            <a:r>
              <a:rPr lang="ru-RU" sz="1600" u="sng" dirty="0" smtClean="0">
                <a:hlinkClick r:id="rId9"/>
              </a:rPr>
              <a:t>http://www.ailona.ru/_ph/97/725785527.png</a:t>
            </a:r>
            <a:endParaRPr lang="ru-RU" sz="1600" u="sng" dirty="0" smtClean="0"/>
          </a:p>
          <a:p>
            <a:r>
              <a:rPr lang="ru-RU" sz="1600" i="1" dirty="0" smtClean="0"/>
              <a:t>зеленое перо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latin typeface="Times New Roman" pitchFamily="18" charset="0"/>
              <a:cs typeface="Arial" pitchFamily="34" charset="0"/>
            </a:endParaRPr>
          </a:p>
          <a:p>
            <a:endParaRPr lang="ru-RU" sz="2400" i="1" dirty="0" smtClean="0"/>
          </a:p>
          <a:p>
            <a:pPr algn="ctr"/>
            <a:endParaRPr lang="ru-RU" sz="24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90" y="4386263"/>
            <a:ext cx="23050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>
                <a:solidFill>
                  <a:srgbClr val="FF0000"/>
                </a:solidFill>
              </a:rPr>
              <a:t>ФЗ «Об образовании </a:t>
            </a:r>
            <a:r>
              <a:rPr lang="ru-RU" alt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altLang="ru-RU" sz="4000" b="1" i="1" dirty="0" smtClean="0">
                <a:solidFill>
                  <a:srgbClr val="FF0000"/>
                </a:solidFill>
              </a:rPr>
            </a:br>
            <a:r>
              <a:rPr lang="ru-RU" altLang="ru-RU" sz="4000" b="1" i="1" dirty="0" smtClean="0">
                <a:solidFill>
                  <a:srgbClr val="FF0000"/>
                </a:solidFill>
              </a:rPr>
              <a:t>в </a:t>
            </a:r>
            <a:r>
              <a:rPr lang="ru-RU" altLang="ru-RU" sz="4000" b="1" i="1" dirty="0">
                <a:solidFill>
                  <a:srgbClr val="FF0000"/>
                </a:solidFill>
              </a:rPr>
              <a:t>Российской Федерации</a:t>
            </a:r>
            <a:r>
              <a:rPr lang="ru-RU" altLang="ru-RU" sz="4000" b="1" i="1" dirty="0" smtClean="0">
                <a:solidFill>
                  <a:srgbClr val="FF0000"/>
                </a:solidFill>
              </a:rPr>
              <a:t>»</a:t>
            </a:r>
            <a:endParaRPr lang="ru-RU" sz="31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/>
              <a:t>П.3. 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Под специальными условиями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для получения образования обучающимися с ограниченными возможностями здоровья </a:t>
            </a:r>
            <a:r>
              <a:rPr lang="ru-RU" dirty="0">
                <a:latin typeface="Times New Roman" pitchFamily="18" charset="0"/>
              </a:rPr>
              <a:t>в настоящем Федеральном законе понимаются условия обучения, воспитания и развития таких обучающихся, включающие в себя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</a:rPr>
              <a:t>использование специальных образовательных программ </a:t>
            </a:r>
            <a:r>
              <a:rPr lang="ru-RU" dirty="0">
                <a:latin typeface="Times New Roman" pitchFamily="18" charset="0"/>
              </a:rPr>
              <a:t>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</a:rPr>
              <a:t>обучающимися с ограниченными возможностями здоровья.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П.4.</a:t>
            </a:r>
            <a:r>
              <a:rPr lang="ru-RU" dirty="0"/>
              <a:t> </a:t>
            </a:r>
            <a:r>
              <a:rPr lang="ru-RU" b="1" dirty="0"/>
              <a:t>Образование обучающихся с ограниченными возможностями здоровья </a:t>
            </a:r>
            <a:r>
              <a:rPr lang="ru-RU" dirty="0"/>
              <a:t>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1196752"/>
            <a:ext cx="12747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b="1" i="1" dirty="0"/>
              <a:t>статья 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60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Arial" charset="0"/>
              </a:rPr>
              <a:t>Обязательные условия инклюзии ребенка с ограниченными возможностями здоровья в общеобразовательную среду: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12776"/>
            <a:ext cx="7344816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003366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dirty="0">
                <a:latin typeface="Arial" pitchFamily="34" charset="0"/>
              </a:rPr>
              <a:t>- желание родителей обучать своего ребенка вместе с нормально развивающимися сверстниками, стремление и готовность семьи систематически помогать ребенку в процессе обучения;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003366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dirty="0">
                <a:latin typeface="Arial" pitchFamily="34" charset="0"/>
              </a:rPr>
              <a:t>- наличие возможности подобрать ребенку тот вариант организации инклюзивного обучения, который является доступным и полезным для его развития;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003366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dirty="0">
                <a:latin typeface="Arial" pitchFamily="34" charset="0"/>
              </a:rPr>
              <a:t>- наличие возможности систематически оказывать инклюзивному ребенку необходимую ему квалифицированную специальную медико-психолого-педагогическую помощь;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003366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dirty="0">
                <a:latin typeface="Arial" pitchFamily="34" charset="0"/>
              </a:rPr>
              <a:t>- психологическая готовность ребенка с особыми образовательными потребностями к совместному обучению с нормально развивающимися сверстниками;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003366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dirty="0">
                <a:latin typeface="Arial" pitchFamily="34" charset="0"/>
              </a:rPr>
              <a:t>- готовность образовательного учреждения принять детей с ограниченными возможностями здоровья.</a:t>
            </a:r>
          </a:p>
        </p:txBody>
      </p:sp>
      <p:pic>
        <p:nvPicPr>
          <p:cNvPr id="4" name="Picture 5" descr="http://www.school-36.org/sites/default/files/inclusive/emblem_i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26404"/>
            <a:ext cx="1800200" cy="1410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5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Инклюзивная 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 </a:t>
            </a: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нужна 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всем:</a:t>
            </a:r>
            <a:endParaRPr lang="ru-RU" sz="2400" dirty="0">
              <a:solidFill>
                <a:srgbClr val="FF0066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1986810"/>
              </p:ext>
            </p:extLst>
          </p:nvPr>
        </p:nvGraphicFramePr>
        <p:xfrm>
          <a:off x="396370" y="999892"/>
          <a:ext cx="8358246" cy="502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80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012" y="76470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Программно-методическое обеспечение </a:t>
            </a:r>
            <a:r>
              <a:rPr lang="ru-RU" sz="2400" i="1" dirty="0">
                <a:solidFill>
                  <a:srgbClr val="FF0066"/>
                </a:solidFill>
              </a:rPr>
              <a:t>инклюзивного образовательного</a:t>
            </a:r>
            <a:r>
              <a:rPr lang="ru-RU" sz="2400" i="1" dirty="0"/>
              <a:t> </a:t>
            </a:r>
            <a:r>
              <a:rPr lang="ru-RU" sz="2400" i="1" dirty="0" smtClean="0">
                <a:solidFill>
                  <a:srgbClr val="FF0066"/>
                </a:solidFill>
              </a:rPr>
              <a:t>образования </a:t>
            </a:r>
            <a:r>
              <a:rPr lang="ru-RU" sz="2400" i="1" dirty="0" smtClean="0"/>
              <a:t> </a:t>
            </a:r>
            <a:r>
              <a:rPr lang="ru-RU" sz="2400" i="1" dirty="0"/>
              <a:t>отражается </a:t>
            </a:r>
            <a:r>
              <a:rPr lang="ru-RU" sz="2400" b="1" dirty="0">
                <a:solidFill>
                  <a:srgbClr val="FF0066"/>
                </a:solidFill>
              </a:rPr>
              <a:t>в трех документах:</a:t>
            </a:r>
            <a:endParaRPr lang="ru-RU" sz="2400" dirty="0">
              <a:solidFill>
                <a:srgbClr val="FF0066"/>
              </a:solidFill>
            </a:endParaRPr>
          </a:p>
          <a:p>
            <a:r>
              <a:rPr lang="ru-RU" sz="2400" dirty="0"/>
              <a:t> </a:t>
            </a:r>
            <a:r>
              <a:rPr lang="ru-RU" sz="2400" dirty="0">
                <a:solidFill>
                  <a:srgbClr val="FF0066"/>
                </a:solidFill>
              </a:rPr>
              <a:t>– </a:t>
            </a:r>
            <a:r>
              <a:rPr lang="ru-RU" sz="2400" b="1" dirty="0">
                <a:solidFill>
                  <a:srgbClr val="FF0066"/>
                </a:solidFill>
              </a:rPr>
              <a:t>программе коррекционной работы</a:t>
            </a:r>
            <a:r>
              <a:rPr lang="ru-RU" sz="2400" b="1" dirty="0"/>
              <a:t>,</a:t>
            </a:r>
            <a:r>
              <a:rPr lang="ru-RU" sz="2400" dirty="0"/>
              <a:t> являющейся составной частью основной образовательной программы, разрабатываемой образовательной организацией на основе рекомендуемого перечня общеобразовательных программ, </a:t>
            </a:r>
          </a:p>
          <a:p>
            <a:r>
              <a:rPr lang="ru-RU" sz="2400" dirty="0">
                <a:solidFill>
                  <a:srgbClr val="FF0066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66"/>
                </a:solidFill>
              </a:rPr>
              <a:t>адаптированной основной </a:t>
            </a:r>
            <a:r>
              <a:rPr lang="ru-RU" sz="2400" b="1" dirty="0" smtClean="0">
                <a:solidFill>
                  <a:srgbClr val="FF0066"/>
                </a:solidFill>
              </a:rPr>
              <a:t>образовательной </a:t>
            </a:r>
            <a:r>
              <a:rPr lang="ru-RU" sz="2400" b="1" dirty="0" smtClean="0">
                <a:solidFill>
                  <a:srgbClr val="FF0066"/>
                </a:solidFill>
              </a:rPr>
              <a:t>программе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>
                <a:solidFill>
                  <a:srgbClr val="FF0066"/>
                </a:solidFill>
              </a:rPr>
              <a:t>- </a:t>
            </a:r>
            <a:r>
              <a:rPr lang="ru-RU" sz="2400" b="1" dirty="0">
                <a:solidFill>
                  <a:srgbClr val="FF0066"/>
                </a:solidFill>
              </a:rPr>
              <a:t>адаптированной образовательной программе</a:t>
            </a:r>
            <a:r>
              <a:rPr lang="ru-RU" sz="2400" dirty="0"/>
              <a:t>, разрабатываемой с учетом индивидуальных особенностей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20338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Разработка  </a:t>
            </a:r>
            <a:r>
              <a:rPr lang="ru-RU" altLang="ru-RU" sz="31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АОП НОО </a:t>
            </a:r>
            <a:br>
              <a:rPr lang="ru-RU" altLang="ru-RU" sz="31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обучающихся с ОВЗ</a:t>
            </a:r>
            <a:r>
              <a:rPr lang="ru-RU" altLang="ru-RU" sz="3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rgbClr val="FF0000"/>
                </a:solidFill>
              </a:rPr>
              <a:t>Адаптированная основная образовательная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программа (АООП)</a:t>
            </a:r>
            <a:r>
              <a:rPr lang="ru-RU" altLang="ru-RU" sz="2000" b="1" dirty="0" smtClean="0">
                <a:solidFill>
                  <a:schemeClr val="tx2"/>
                </a:solidFill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</a:rPr>
              <a:t>– образовательная программа, адаптированная для обучения определенных категорий лиц с ограниченными возможностями здоровья, в том числе с инвалидностью, т.е. образовательная программа специальных (коррекционных) образовательных учреждений </a:t>
            </a:r>
            <a:endParaRPr lang="ru-RU" altLang="ru-RU" sz="2000" b="1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ru-RU" sz="2000" b="1" dirty="0" smtClean="0">
                <a:solidFill>
                  <a:schemeClr val="tx2"/>
                </a:solidFill>
              </a:rPr>
              <a:t>I</a:t>
            </a:r>
            <a:r>
              <a:rPr lang="ru-RU" altLang="ru-RU" sz="2000" b="1" dirty="0">
                <a:solidFill>
                  <a:schemeClr val="tx2"/>
                </a:solidFill>
              </a:rPr>
              <a:t>-</a:t>
            </a:r>
            <a:r>
              <a:rPr lang="en-US" altLang="ru-RU" sz="2000" b="1" dirty="0">
                <a:solidFill>
                  <a:schemeClr val="tx2"/>
                </a:solidFill>
              </a:rPr>
              <a:t>VIII</a:t>
            </a:r>
            <a:r>
              <a:rPr lang="ru-RU" altLang="ru-RU" sz="2000" b="1" dirty="0">
                <a:solidFill>
                  <a:schemeClr val="tx2"/>
                </a:solidFill>
              </a:rPr>
              <a:t> видов 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(</a:t>
            </a:r>
            <a:r>
              <a:rPr lang="ru-RU" altLang="ru-RU" sz="1800" b="1" dirty="0">
                <a:solidFill>
                  <a:schemeClr val="tx2"/>
                </a:solidFill>
              </a:rPr>
              <a:t>ФЗ № 273, ст.2, 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п. </a:t>
            </a:r>
            <a:r>
              <a:rPr lang="ru-RU" altLang="ru-RU" sz="1800" b="1" dirty="0">
                <a:solidFill>
                  <a:schemeClr val="tx2"/>
                </a:solidFill>
              </a:rPr>
              <a:t>28).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rgbClr val="FF0066"/>
                </a:solidFill>
              </a:rPr>
              <a:t>Разрабатывается на категорию </a:t>
            </a:r>
            <a:r>
              <a:rPr lang="ru-RU" altLang="ru-RU" sz="2000" b="1" i="1" dirty="0" smtClean="0">
                <a:solidFill>
                  <a:srgbClr val="FF0066"/>
                </a:solidFill>
              </a:rPr>
              <a:t>   детей </a:t>
            </a:r>
            <a:r>
              <a:rPr lang="ru-RU" altLang="ru-RU" sz="2000" b="1" i="1" dirty="0">
                <a:solidFill>
                  <a:srgbClr val="FF0066"/>
                </a:solidFill>
              </a:rPr>
              <a:t>(класс</a:t>
            </a:r>
            <a:r>
              <a:rPr lang="ru-RU" altLang="ru-RU" sz="2000" b="1" i="1" dirty="0">
                <a:solidFill>
                  <a:srgbClr val="FF0066"/>
                </a:solidFill>
                <a:latin typeface="Century Schoolbook" pitchFamily="18" charset="0"/>
              </a:rPr>
              <a:t>)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3884240" cy="4608512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Century Schoolbook" pitchFamily="18" charset="0"/>
              </a:rPr>
              <a:t>Адаптированная образовательная </a:t>
            </a:r>
            <a:r>
              <a:rPr lang="ru-RU" alt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программа (АОП)</a:t>
            </a:r>
            <a:r>
              <a:rPr lang="ru-RU" altLang="ru-RU" b="1" i="1" dirty="0" smtClean="0"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ru-RU" altLang="ru-RU" b="1" dirty="0">
                <a:solidFill>
                  <a:schemeClr val="tx2"/>
                </a:solidFill>
                <a:latin typeface="Century Schoolbook" pitchFamily="18" charset="0"/>
              </a:rPr>
              <a:t>– это образовательная программа, адаптированная для обучения ребенка с ОВЗ (в том числе с инвалидностью), разрабатывается на базе основной общеобразовательной программы, с учетом адаптированной основной образовательной программы и в соответствии с  психофизическими особенностями и особыми образовательными потребностями категории лиц с ОВЗ.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ru-RU" b="1" i="1" dirty="0">
                <a:solidFill>
                  <a:srgbClr val="FF0066"/>
                </a:solidFill>
                <a:latin typeface="Century Schoolbook" pitchFamily="18" charset="0"/>
              </a:rPr>
              <a:t>Разрабатывается на конкретного ребенка с учетом </a:t>
            </a:r>
            <a:r>
              <a:rPr lang="ru-RU" altLang="ru-RU" b="1" i="1" dirty="0" smtClean="0">
                <a:solidFill>
                  <a:srgbClr val="FF0066"/>
                </a:solidFill>
                <a:latin typeface="Century Schoolbook" pitchFamily="18" charset="0"/>
              </a:rPr>
              <a:t>индивидуальной программы реабилитации</a:t>
            </a:r>
            <a:endParaRPr lang="ru-RU" altLang="ru-RU" b="1" i="1" dirty="0">
              <a:solidFill>
                <a:srgbClr val="FF0066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724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3300</Words>
  <Application>Microsoft Office PowerPoint</Application>
  <PresentationFormat>Экран (4:3)</PresentationFormat>
  <Paragraphs>723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      ФЗ «Об образовании в Российской Федерации»</vt:lpstr>
      <vt:lpstr>ФЗ «Об образовании  в Российской Федерации»</vt:lpstr>
      <vt:lpstr>Презентация PowerPoint</vt:lpstr>
      <vt:lpstr>Презентация PowerPoint</vt:lpstr>
      <vt:lpstr>Презентация PowerPoint</vt:lpstr>
      <vt:lpstr> Разработка  АОП НОО  для обучающихся с ОВЗ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Адаптированная основная образовательная программа и адаптированная   образовательная программа</vt:lpstr>
      <vt:lpstr>Презентация PowerPoint</vt:lpstr>
      <vt:lpstr>Презентация PowerPoint</vt:lpstr>
      <vt:lpstr>Проектирование АОП и АООП учащихся  с ОВЗ в образовательной организации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Ковалева Людмила</cp:lastModifiedBy>
  <cp:revision>64</cp:revision>
  <dcterms:created xsi:type="dcterms:W3CDTF">2013-08-18T05:10:05Z</dcterms:created>
  <dcterms:modified xsi:type="dcterms:W3CDTF">2016-06-16T01:30:03Z</dcterms:modified>
</cp:coreProperties>
</file>