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21"/>
  </p:notesMasterIdLst>
  <p:sldIdLst>
    <p:sldId id="259" r:id="rId4"/>
    <p:sldId id="289" r:id="rId5"/>
    <p:sldId id="280" r:id="rId6"/>
    <p:sldId id="272" r:id="rId7"/>
    <p:sldId id="271" r:id="rId8"/>
    <p:sldId id="283" r:id="rId9"/>
    <p:sldId id="285" r:id="rId10"/>
    <p:sldId id="291" r:id="rId11"/>
    <p:sldId id="277" r:id="rId12"/>
    <p:sldId id="278" r:id="rId13"/>
    <p:sldId id="296" r:id="rId14"/>
    <p:sldId id="297" r:id="rId15"/>
    <p:sldId id="279" r:id="rId16"/>
    <p:sldId id="286" r:id="rId17"/>
    <p:sldId id="266" r:id="rId18"/>
    <p:sldId id="269" r:id="rId19"/>
    <p:sldId id="290" r:id="rId20"/>
  </p:sldIdLst>
  <p:sldSz cx="9144000" cy="6858000" type="screen4x3"/>
  <p:notesSz cx="6797675" cy="9928225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2012-2013 уч.г.</c:v>
                </c:pt>
                <c:pt idx="1">
                  <c:v>2013-2014 уч.г.</c:v>
                </c:pt>
                <c:pt idx="2">
                  <c:v>2014-2015 уч.г.</c:v>
                </c:pt>
                <c:pt idx="3">
                  <c:v>2015-2016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0.46</c:v>
                </c:pt>
                <c:pt idx="1">
                  <c:v>0.49</c:v>
                </c:pt>
                <c:pt idx="2">
                  <c:v>0.51</c:v>
                </c:pt>
                <c:pt idx="3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0359488"/>
        <c:axId val="220359096"/>
        <c:axId val="0"/>
      </c:bar3DChart>
      <c:catAx>
        <c:axId val="22035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0359096"/>
        <c:crosses val="autoZero"/>
        <c:auto val="1"/>
        <c:lblAlgn val="ctr"/>
        <c:lblOffset val="100"/>
        <c:noMultiLvlLbl val="0"/>
      </c:catAx>
      <c:valAx>
        <c:axId val="2203590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203594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E0CC8-CE39-4012-B0FF-A6049E992D59}" type="datetimeFigureOut">
              <a:rPr lang="ru-RU" smtClean="0"/>
              <a:pPr/>
              <a:t>20.06.2016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55676-540C-44C3-B0F4-90D66F7A0B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9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7887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6492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7182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61465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67757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9579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798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20894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039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1498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1647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9736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8407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405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165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745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0224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4913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8848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0111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07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553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5457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6486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3073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975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877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4895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150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5998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1281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811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374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7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2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C8077A-92EC-4F0E-9237-DE01560403E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20.06.2016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9D9974-7948-4223-B99A-B360FD371D07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microsoft.com/office/2007/relationships/hdphoto" Target="../media/hdphoto3.wdp"/><Relationship Id="rId26" Type="http://schemas.openxmlformats.org/officeDocument/2006/relationships/image" Target="../media/image48.jpeg"/><Relationship Id="rId3" Type="http://schemas.openxmlformats.org/officeDocument/2006/relationships/image" Target="../media/image31.jpeg"/><Relationship Id="rId21" Type="http://schemas.openxmlformats.org/officeDocument/2006/relationships/image" Target="../media/image43.jpeg"/><Relationship Id="rId34" Type="http://schemas.openxmlformats.org/officeDocument/2006/relationships/image" Target="../media/image56.jpe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17" Type="http://schemas.openxmlformats.org/officeDocument/2006/relationships/image" Target="../media/image41.png"/><Relationship Id="rId25" Type="http://schemas.openxmlformats.org/officeDocument/2006/relationships/image" Target="../media/image47.jpeg"/><Relationship Id="rId33" Type="http://schemas.openxmlformats.org/officeDocument/2006/relationships/image" Target="../media/image55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0.jpeg"/><Relationship Id="rId20" Type="http://schemas.microsoft.com/office/2007/relationships/hdphoto" Target="../media/hdphoto4.wdp"/><Relationship Id="rId29" Type="http://schemas.openxmlformats.org/officeDocument/2006/relationships/image" Target="../media/image51.jpeg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6.jpeg"/><Relationship Id="rId24" Type="http://schemas.openxmlformats.org/officeDocument/2006/relationships/image" Target="../media/image46.jpeg"/><Relationship Id="rId32" Type="http://schemas.openxmlformats.org/officeDocument/2006/relationships/image" Target="../media/image54.jpeg"/><Relationship Id="rId5" Type="http://schemas.openxmlformats.org/officeDocument/2006/relationships/image" Target="../media/image32.jpeg"/><Relationship Id="rId15" Type="http://schemas.openxmlformats.org/officeDocument/2006/relationships/image" Target="../media/image39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microsoft.com/office/2007/relationships/hdphoto" Target="../media/hdphoto2.wdp"/><Relationship Id="rId19" Type="http://schemas.openxmlformats.org/officeDocument/2006/relationships/image" Target="../media/image42.png"/><Relationship Id="rId31" Type="http://schemas.openxmlformats.org/officeDocument/2006/relationships/image" Target="../media/image53.jpeg"/><Relationship Id="rId4" Type="http://schemas.openxmlformats.org/officeDocument/2006/relationships/image" Target="../media/image1.jpeg"/><Relationship Id="rId9" Type="http://schemas.openxmlformats.org/officeDocument/2006/relationships/image" Target="../media/image35.png"/><Relationship Id="rId14" Type="http://schemas.openxmlformats.org/officeDocument/2006/relationships/hyperlink" Target="&#1052;&#1040;&#1054;&#1059;%20&#1057;&#1054;&#1064;%2099.mp4" TargetMode="External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Relationship Id="rId30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wiki.iteach.ru/images/4/4f/Ikt1.jpg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alreader.kms.ru/sites/default/files/images/456.jpg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7772400" cy="147002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Информационная образовательная среда «Цифровая школа»</a:t>
            </a:r>
            <a:endParaRPr lang="ru-RU" sz="44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278059" y="6305079"/>
            <a:ext cx="4954460" cy="552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МАОУ «СОШ №99» г. Новокузнецк</a:t>
            </a:r>
          </a:p>
        </p:txBody>
      </p:sp>
      <p:pic>
        <p:nvPicPr>
          <p:cNvPr id="8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500958" y="214290"/>
            <a:ext cx="1396878" cy="12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r="13782" b="3464"/>
          <a:stretch/>
        </p:blipFill>
        <p:spPr bwMode="auto">
          <a:xfrm>
            <a:off x="1475656" y="2348880"/>
            <a:ext cx="6192688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03557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686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Качество образования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7858766"/>
              </p:ext>
            </p:extLst>
          </p:nvPr>
        </p:nvGraphicFramePr>
        <p:xfrm>
          <a:off x="179512" y="1700808"/>
          <a:ext cx="8640960" cy="369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578464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457" y="1268760"/>
            <a:ext cx="7707086" cy="517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1590" y="188640"/>
            <a:ext cx="8952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Стипендиаты премии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Губернатора Кемеровской области А. Г. Тулеева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8756123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фотки\люба\jcBbP5e2CgM.jpg"/>
          <p:cNvPicPr>
            <a:picLocks noChangeAspect="1" noChangeArrowheads="1"/>
          </p:cNvPicPr>
          <p:nvPr/>
        </p:nvPicPr>
        <p:blipFill rotWithShape="1">
          <a:blip r:embed="rId2" cstate="print"/>
          <a:srcRect l="12690" r="16789"/>
          <a:stretch/>
        </p:blipFill>
        <p:spPr bwMode="auto">
          <a:xfrm>
            <a:off x="348541" y="1844824"/>
            <a:ext cx="1888327" cy="2845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993297" y="469047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350" b="1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Носонова</a:t>
            </a:r>
            <a:r>
              <a:rPr lang="ru-RU" sz="1350" b="1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endParaRPr lang="ru-RU" sz="1350" b="1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49" y="2420888"/>
            <a:ext cx="1753508" cy="26299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2703" y="5133375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350" b="1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Филатова </a:t>
            </a:r>
            <a:r>
              <a:rPr lang="ru-RU" sz="1350" b="1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  <a:endParaRPr lang="ru-RU" sz="1350" b="1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02" y="2416836"/>
            <a:ext cx="1756639" cy="2634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03921" y="5144777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350" b="1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Алтухова </a:t>
            </a:r>
            <a:r>
              <a:rPr lang="ru-RU" sz="1350" b="1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Карина</a:t>
            </a:r>
            <a:endParaRPr lang="ru-RU" sz="1350" b="1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4" y="2416835"/>
            <a:ext cx="1775180" cy="26624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50734" y="515617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350" b="1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Сметанин</a:t>
            </a:r>
            <a:r>
              <a:rPr lang="ru-RU" sz="1350" b="1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</a:t>
            </a:r>
            <a:endParaRPr lang="ru-RU" sz="1350" b="1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55457" y="1559534"/>
            <a:ext cx="2160240" cy="5309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2583" y="1043922"/>
            <a:ext cx="2160240" cy="5309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0"/>
            <a:ext cx="8952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Медалисты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79871754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Рейтинг ЕГЭ среди СОШ  </a:t>
            </a:r>
            <a:b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г. Новокузнецка, 2015 г.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18712" r="63365" b="37453"/>
          <a:stretch/>
        </p:blipFill>
        <p:spPr bwMode="auto">
          <a:xfrm>
            <a:off x="1763689" y="2060848"/>
            <a:ext cx="6048662" cy="438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9" y="3501008"/>
            <a:ext cx="6033867" cy="43204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9907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22821" r="59426" b="47857"/>
          <a:stretch/>
        </p:blipFill>
        <p:spPr bwMode="auto">
          <a:xfrm>
            <a:off x="280123" y="1831266"/>
            <a:ext cx="825231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653136"/>
            <a:ext cx="8208912" cy="36004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8735" y="116766"/>
            <a:ext cx="865575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Рейтинг эффективности среди ОУ Кемеровской области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36558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59263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Достижения МАОУ «СОШ №99»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126" name="Picture 6" descr="C:\Users\User\AppData\Local\Temp\золотая медаль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" b="3761"/>
          <a:stretch/>
        </p:blipFill>
        <p:spPr bwMode="auto">
          <a:xfrm>
            <a:off x="212332" y="3078390"/>
            <a:ext cx="1152128" cy="1647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8155495" y="63228"/>
            <a:ext cx="988505" cy="86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93" t="12893" r="15813" b="26783"/>
          <a:stretch/>
        </p:blipFill>
        <p:spPr>
          <a:xfrm>
            <a:off x="4599354" y="1157422"/>
            <a:ext cx="985510" cy="1408721"/>
          </a:xfrm>
          <a:prstGeom prst="rect">
            <a:avLst/>
          </a:prstGeom>
        </p:spPr>
      </p:pic>
      <p:pic>
        <p:nvPicPr>
          <p:cNvPr id="4098" name="Picture 2" descr="H:\Диплом Золотая медаль Ярмарка 2014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9"/>
          <a:stretch/>
        </p:blipFill>
        <p:spPr bwMode="auto">
          <a:xfrm>
            <a:off x="2966741" y="971874"/>
            <a:ext cx="1380617" cy="1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диплом Учитель перед именем твоим 2014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"/>
          <a:stretch/>
        </p:blipFill>
        <p:spPr bwMode="auto">
          <a:xfrm rot="10800000">
            <a:off x="2530736" y="3110237"/>
            <a:ext cx="1232243" cy="16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0" b="96911" l="7458" r="9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24" t="75531" r="47682" b="1983"/>
          <a:stretch/>
        </p:blipFill>
        <p:spPr>
          <a:xfrm>
            <a:off x="6181057" y="3444571"/>
            <a:ext cx="832849" cy="832849"/>
          </a:xfrm>
          <a:prstGeom prst="rect">
            <a:avLst/>
          </a:prstGeom>
        </p:spPr>
      </p:pic>
      <p:pic>
        <p:nvPicPr>
          <p:cNvPr id="2050" name="Picture 2" descr="J:\медаль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78" y="3485465"/>
            <a:ext cx="834114" cy="8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J:\медаль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02" y="3467522"/>
            <a:ext cx="834114" cy="8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447"/>
          <a:stretch/>
        </p:blipFill>
        <p:spPr>
          <a:xfrm>
            <a:off x="6015297" y="966872"/>
            <a:ext cx="1355910" cy="19126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3" t="4683" r="51265" b="53171"/>
          <a:stretch/>
        </p:blipFill>
        <p:spPr>
          <a:xfrm>
            <a:off x="7618613" y="1082616"/>
            <a:ext cx="638039" cy="1435588"/>
          </a:xfrm>
          <a:prstGeom prst="rect">
            <a:avLst/>
          </a:prstGeom>
        </p:spPr>
      </p:pic>
      <p:pic>
        <p:nvPicPr>
          <p:cNvPr id="18" name="Picture 2" descr="Лицей - среди 100 лучших школ России &quot;Кировец&quot;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87" y="1401102"/>
            <a:ext cx="930330" cy="8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1539" r="11202" b="8574"/>
          <a:stretch/>
        </p:blipFill>
        <p:spPr>
          <a:xfrm rot="16200000">
            <a:off x="7395529" y="2880059"/>
            <a:ext cx="1216398" cy="17382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C:\Users\203\Desktop\фото 2014\шевченко\DSC_3247.JPG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4181" r="7379" b="7230"/>
          <a:stretch/>
        </p:blipFill>
        <p:spPr bwMode="auto">
          <a:xfrm rot="16200000">
            <a:off x="128311" y="1251363"/>
            <a:ext cx="1720560" cy="12208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20" b="96911" l="7458" r="93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9881" r="51399" b="29085"/>
          <a:stretch/>
        </p:blipFill>
        <p:spPr>
          <a:xfrm>
            <a:off x="4778209" y="3087803"/>
            <a:ext cx="1295589" cy="16410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212332" y="5059124"/>
            <a:ext cx="8660504" cy="1713020"/>
            <a:chOff x="424561" y="4765871"/>
            <a:chExt cx="6536856" cy="1971872"/>
          </a:xfrm>
        </p:grpSpPr>
        <p:pic>
          <p:nvPicPr>
            <p:cNvPr id="4103" name="Picture 7" descr="H:\грамоты\Диплом Элита российского образования.jpe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"/>
            <a:stretch/>
          </p:blipFill>
          <p:spPr bwMode="auto">
            <a:xfrm rot="19688259">
              <a:off x="424561" y="5072376"/>
              <a:ext cx="1100597" cy="1657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 descr="C:\Users\User\AppData\Local\Temp\диплом полимедиа.jpe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3" t="5302" r="9452" b="5695"/>
            <a:stretch/>
          </p:blipFill>
          <p:spPr bwMode="auto">
            <a:xfrm rot="20404978">
              <a:off x="703397" y="5021241"/>
              <a:ext cx="965241" cy="1528150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J:\ГРАМОТЫ\грамоты учителей\лысова 5.jpe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2" b="5346"/>
            <a:stretch/>
          </p:blipFill>
          <p:spPr bwMode="auto">
            <a:xfrm rot="20754327">
              <a:off x="956696" y="4918688"/>
              <a:ext cx="1083549" cy="152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3" b="2309"/>
            <a:stretch/>
          </p:blipFill>
          <p:spPr>
            <a:xfrm rot="21212551">
              <a:off x="1225981" y="4960792"/>
              <a:ext cx="1047131" cy="1530987"/>
            </a:xfrm>
            <a:prstGeom prst="rect">
              <a:avLst/>
            </a:prstGeom>
          </p:spPr>
        </p:pic>
        <p:pic>
          <p:nvPicPr>
            <p:cNvPr id="21" name="Picture 4" descr="J:\ГРАМОТЫ\грамоты учителей\лысова 3.jpe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3" b="2372"/>
            <a:stretch/>
          </p:blipFill>
          <p:spPr bwMode="auto">
            <a:xfrm>
              <a:off x="1548071" y="4881338"/>
              <a:ext cx="1050857" cy="1518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" r="4584"/>
            <a:stretch/>
          </p:blipFill>
          <p:spPr>
            <a:xfrm>
              <a:off x="1773300" y="4825000"/>
              <a:ext cx="1034992" cy="1585680"/>
            </a:xfrm>
            <a:prstGeom prst="rect">
              <a:avLst/>
            </a:prstGeom>
          </p:spPr>
        </p:pic>
        <p:pic>
          <p:nvPicPr>
            <p:cNvPr id="31" name="Picture 5" descr="C:\Users\User\AppData\Local\Temp\Диплом Элита российского образования.jpeg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1" b="2597"/>
            <a:stretch/>
          </p:blipFill>
          <p:spPr bwMode="auto">
            <a:xfrm>
              <a:off x="2158302" y="4819585"/>
              <a:ext cx="1155076" cy="154318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C:\Users\User\AppData\Local\Temp\Сертификат Скрипцовой Н.П..jpeg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0"/>
            <a:stretch/>
          </p:blipFill>
          <p:spPr bwMode="auto">
            <a:xfrm>
              <a:off x="2597389" y="4809737"/>
              <a:ext cx="1134302" cy="1530673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:\грамоты\грамота 1.jpeg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" t="1157" r="4434" b="2333"/>
            <a:stretch/>
          </p:blipFill>
          <p:spPr bwMode="auto">
            <a:xfrm>
              <a:off x="2969604" y="4766956"/>
              <a:ext cx="1161080" cy="15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2"/>
            <a:stretch/>
          </p:blipFill>
          <p:spPr>
            <a:xfrm>
              <a:off x="3356239" y="4786204"/>
              <a:ext cx="1123414" cy="1537248"/>
            </a:xfrm>
            <a:prstGeom prst="rect">
              <a:avLst/>
            </a:prstGeom>
          </p:spPr>
        </p:pic>
        <p:pic>
          <p:nvPicPr>
            <p:cNvPr id="23" name="Picture 6" descr="J:\ГРАМОТЫ\грамоты учителей\шух.jpe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" b="1986"/>
            <a:stretch/>
          </p:blipFill>
          <p:spPr bwMode="auto">
            <a:xfrm>
              <a:off x="3731108" y="4765871"/>
              <a:ext cx="1148122" cy="1549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User\AppData\Local\Temp\Бл.письмо Скрипцовой Н.П. за регион семинар.jpeg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649" b="3367"/>
            <a:stretch/>
          </p:blipFill>
          <p:spPr bwMode="auto">
            <a:xfrm>
              <a:off x="4208056" y="4784339"/>
              <a:ext cx="1154015" cy="154318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C:\Users\User\AppData\Local\Temp\Диплом Элита российского образования.jpeg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1" b="2597"/>
            <a:stretch/>
          </p:blipFill>
          <p:spPr bwMode="auto">
            <a:xfrm>
              <a:off x="4573841" y="4806126"/>
              <a:ext cx="1155076" cy="1543187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" descr="J:\ГРАМОТЫ\грамоты учителей\лысова 5.jpe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42" b="5346"/>
            <a:stretch/>
          </p:blipFill>
          <p:spPr bwMode="auto">
            <a:xfrm rot="497378">
              <a:off x="4897668" y="4854394"/>
              <a:ext cx="1083549" cy="152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H:\грамоты\грамота 3.jpeg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4" b="2969"/>
            <a:stretch/>
          </p:blipFill>
          <p:spPr bwMode="auto">
            <a:xfrm rot="1123548">
              <a:off x="5318171" y="4936019"/>
              <a:ext cx="1210550" cy="160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578">
              <a:off x="5840037" y="5123591"/>
              <a:ext cx="1121380" cy="16141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8469990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759959" y="44624"/>
            <a:ext cx="1396878" cy="12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3782" b="3464"/>
          <a:stretch/>
        </p:blipFill>
        <p:spPr bwMode="auto">
          <a:xfrm>
            <a:off x="1331640" y="476672"/>
            <a:ext cx="6103107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8731" y="4869160"/>
            <a:ext cx="5816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Если мы будем учить сегодня так,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мы учили вчера, 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 украдём у детей завтра»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0013" y="623731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Джон </a:t>
            </a:r>
            <a:r>
              <a:rPr lang="ru-RU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Дьюи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249182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107504" y="2204864"/>
            <a:ext cx="9036496" cy="1800200"/>
          </a:xfrm>
          <a:prstGeom prst="ribbon2">
            <a:avLst>
              <a:gd name="adj1" fmla="val 18183"/>
              <a:gd name="adj2" fmla="val 75000"/>
            </a:avLst>
          </a:prstGeom>
          <a:ln>
            <a:solidFill>
              <a:srgbClr val="0099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6000768"/>
            <a:ext cx="6224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Franklin Gothic Book"/>
              </a:rPr>
              <a:t>МАОУ «СОШ №99» г. Новокузнецк</a:t>
            </a:r>
          </a:p>
        </p:txBody>
      </p:sp>
      <p:pic>
        <p:nvPicPr>
          <p:cNvPr id="9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929587" y="63227"/>
            <a:ext cx="1214414" cy="10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33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4800" y="260648"/>
            <a:ext cx="8686800" cy="103475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Franklin Gothic Medium"/>
                <a:ea typeface="+mj-ea"/>
                <a:cs typeface="+mj-cs"/>
              </a:rPr>
              <a:t>ФГОС</a:t>
            </a:r>
            <a:endParaRPr kumimoji="0" lang="ru-RU" sz="4400" b="1" i="0" u="none" strike="noStrike" kern="1200" cap="none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16349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26. Информационно-методические условия реализации основной образовательной программы общего образования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должны обеспечиваться современной </a:t>
            </a:r>
            <a:r>
              <a:rPr kumimoji="0" lang="ru-RU" sz="32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информационно-образовательной средой.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89270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r="4153" b="18123"/>
          <a:stretch/>
        </p:blipFill>
        <p:spPr>
          <a:xfrm>
            <a:off x="460375" y="620688"/>
            <a:ext cx="8330009" cy="6027603"/>
          </a:xfrm>
          <a:prstGeom prst="rect">
            <a:avLst/>
          </a:prstGeom>
        </p:spPr>
      </p:pic>
      <p:sp>
        <p:nvSpPr>
          <p:cNvPr id="4" name="AutoShape 2" descr="http://school-mmm.ucoz.ru/IMG_2123_re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5" name="AutoShape 4" descr="http://school-mmm.ucoz.ru/IMG_2123_re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6" name="AutoShape 6" descr="http://school-mmm.ucoz.ru/IMG_2123_re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  <a:latin typeface="Constantia"/>
            </a:endParaRPr>
          </a:p>
        </p:txBody>
      </p:sp>
      <p:pic>
        <p:nvPicPr>
          <p:cNvPr id="8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-108520" y="-26125"/>
            <a:ext cx="1788725" cy="15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7401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3" y="980728"/>
            <a:ext cx="8809037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8453" y="20808"/>
            <a:ext cx="8929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Оснащение 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5" y="980729"/>
            <a:ext cx="4100530" cy="281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9089"/>
            <a:ext cx="4068847" cy="27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5" y="3640163"/>
            <a:ext cx="4100530" cy="30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6573"/>
            <a:ext cx="4068847" cy="303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867307" y="-6118"/>
            <a:ext cx="1185842" cy="10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0646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3" y="980728"/>
            <a:ext cx="8809037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5" descr="http://wiki.iteach.ru/images/4/4f/Ik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942390" cy="262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alreader.kms.ru/sites/default/files/images/45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49" y="1120825"/>
            <a:ext cx="3857082" cy="259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8453" y="20808"/>
            <a:ext cx="8929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Оснащение 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13227" r="22303" b="18347"/>
          <a:stretch/>
        </p:blipFill>
        <p:spPr bwMode="auto">
          <a:xfrm>
            <a:off x="456910" y="1193508"/>
            <a:ext cx="3899065" cy="264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G:\DCIM\115D5100\DSC_01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-990" r="1965" b="2617"/>
          <a:stretch>
            <a:fillRect/>
          </a:stretch>
        </p:blipFill>
        <p:spPr bwMode="auto">
          <a:xfrm>
            <a:off x="4813749" y="3926272"/>
            <a:ext cx="3794927" cy="263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3938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2134" y="116632"/>
            <a:ext cx="8864362" cy="64807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80421" y="2837510"/>
            <a:ext cx="2193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ИОС </a:t>
            </a:r>
          </a:p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ученика</a:t>
            </a:r>
            <a:endParaRPr lang="ru-RU" sz="3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  <p:pic>
        <p:nvPicPr>
          <p:cNvPr id="1028" name="Picture 4" descr="Ученые: около 40% родителей учатся пользоваться гаджетами у детей :: NewRbk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448272" cy="168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азвитие ребенка, развивающие игры для дет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4924"/>
            <a:ext cx="248280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Центр Деловой Информации. Бизнес-новости Пскова и области. / ЦД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38" y="4786670"/>
            <a:ext cx="2448272" cy="153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Дети, которые используют электронные ридеры, хуже усваивают прочитанный материал- Новости OPEN.B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10510" b="10314"/>
          <a:stretch/>
        </p:blipFill>
        <p:spPr bwMode="auto">
          <a:xfrm>
            <a:off x="395536" y="4797151"/>
            <a:ext cx="2448272" cy="160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imagenestop.com/el/el-mundo-en-el-futuro-303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2039" r="6259" b="8601"/>
          <a:stretch/>
        </p:blipFill>
        <p:spPr bwMode="auto">
          <a:xfrm>
            <a:off x="3580421" y="4783198"/>
            <a:ext cx="2448272" cy="162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Ново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8268"/>
            <a:ext cx="2440592" cy="164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аботаем с интерактивной доско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38" y="2636912"/>
            <a:ext cx="2448272" cy="154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Интерактивный умк - системный интегратор традиционных и цифровых учебных материалов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22080" r="6420" b="3538"/>
          <a:stretch/>
        </p:blipFill>
        <p:spPr bwMode="auto">
          <a:xfrm>
            <a:off x="3443075" y="399359"/>
            <a:ext cx="2448272" cy="169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028693" y="3169259"/>
            <a:ext cx="199491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694441" y="4215481"/>
            <a:ext cx="220232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flipH="1">
            <a:off x="3243584" y="3169259"/>
            <a:ext cx="199491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 flipV="1">
            <a:off x="4655008" y="2195047"/>
            <a:ext cx="220232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8703828">
            <a:off x="5665078" y="2505761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2896172" flipH="1">
            <a:off x="3595541" y="2413174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8703828" flipH="1" flipV="1">
            <a:off x="3780839" y="3994763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3316993">
            <a:off x="5593989" y="3922547"/>
            <a:ext cx="206451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4694441" y="4142293"/>
            <a:ext cx="220232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flipH="1">
            <a:off x="3243584" y="3096071"/>
            <a:ext cx="199491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6200000" flipV="1">
            <a:off x="4655008" y="2121859"/>
            <a:ext cx="220232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8703828">
            <a:off x="5665078" y="2432573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2896172" flipH="1">
            <a:off x="3595541" y="2339986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8703828" flipH="1" flipV="1">
            <a:off x="3673148" y="3913577"/>
            <a:ext cx="217298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3316993">
            <a:off x="5593989" y="3849359"/>
            <a:ext cx="206451" cy="66349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164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759959" y="44624"/>
            <a:ext cx="1396878" cy="12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3782" b="3464"/>
          <a:stretch/>
        </p:blipFill>
        <p:spPr bwMode="auto">
          <a:xfrm>
            <a:off x="179512" y="332656"/>
            <a:ext cx="8712967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54660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8951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Информационная образовательная среда «Цифровая школа»</a:t>
            </a:r>
            <a:endParaRPr lang="ru-RU" sz="36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17807" r="776" b="232"/>
          <a:stretch/>
        </p:blipFill>
        <p:spPr bwMode="auto">
          <a:xfrm>
            <a:off x="539552" y="1484784"/>
            <a:ext cx="8208912" cy="515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7759959" y="44624"/>
            <a:ext cx="1396878" cy="12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" y="5891944"/>
            <a:ext cx="1270774" cy="92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70898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102" y="748831"/>
            <a:ext cx="8868441" cy="6109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92826" y="2598202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Администрация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1788" y="2598202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Родители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1788" y="3495675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Педагоги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2826" y="3501761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Учащиеся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912339" y="3165394"/>
            <a:ext cx="1523757" cy="28803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39174" y="3165394"/>
            <a:ext cx="0" cy="28803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7" idx="3"/>
            <a:endCxn id="8" idx="1"/>
          </p:cNvCxnSpPr>
          <p:nvPr/>
        </p:nvCxnSpPr>
        <p:spPr>
          <a:xfrm>
            <a:off x="4403956" y="3747703"/>
            <a:ext cx="488870" cy="608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637140" y="3130205"/>
            <a:ext cx="0" cy="29176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3901606" y="1515688"/>
            <a:ext cx="1404156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Школа </a:t>
            </a:r>
            <a:r>
              <a:rPr lang="en-US" sz="1200" dirty="0" smtClean="0"/>
              <a:t>IT</a:t>
            </a:r>
            <a:r>
              <a:rPr lang="ru-RU" sz="1200" dirty="0" smtClean="0"/>
              <a:t>-педагога</a:t>
            </a:r>
            <a:endParaRPr lang="ru-RU" sz="1200" dirty="0"/>
          </a:p>
        </p:txBody>
      </p:sp>
      <p:sp>
        <p:nvSpPr>
          <p:cNvPr id="28" name="Овал 27"/>
          <p:cNvSpPr/>
          <p:nvPr/>
        </p:nvSpPr>
        <p:spPr>
          <a:xfrm>
            <a:off x="5019094" y="1609456"/>
            <a:ext cx="1440160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Учебные кабинеты</a:t>
            </a:r>
            <a:endParaRPr lang="ru-RU" sz="1200" dirty="0"/>
          </a:p>
        </p:txBody>
      </p:sp>
      <p:sp>
        <p:nvSpPr>
          <p:cNvPr id="29" name="Овал 28"/>
          <p:cNvSpPr/>
          <p:nvPr/>
        </p:nvSpPr>
        <p:spPr>
          <a:xfrm>
            <a:off x="6151502" y="1914602"/>
            <a:ext cx="1499342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Мобильные медиа комплексы</a:t>
            </a:r>
            <a:endParaRPr lang="ru-RU" sz="1200" dirty="0"/>
          </a:p>
        </p:txBody>
      </p:sp>
      <p:sp>
        <p:nvSpPr>
          <p:cNvPr id="30" name="Овал 29"/>
          <p:cNvSpPr/>
          <p:nvPr/>
        </p:nvSpPr>
        <p:spPr>
          <a:xfrm>
            <a:off x="6834312" y="2463545"/>
            <a:ext cx="1499342" cy="720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Газета 99% успеха</a:t>
            </a:r>
            <a:endParaRPr lang="ru-RU" sz="1200" dirty="0"/>
          </a:p>
        </p:txBody>
      </p:sp>
      <p:sp>
        <p:nvSpPr>
          <p:cNvPr id="31" name="Овал 30"/>
          <p:cNvSpPr/>
          <p:nvPr/>
        </p:nvSpPr>
        <p:spPr>
          <a:xfrm>
            <a:off x="7104472" y="3027623"/>
            <a:ext cx="1499342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Видео студия </a:t>
            </a:r>
          </a:p>
          <a:p>
            <a:pPr algn="ctr"/>
            <a:r>
              <a:rPr lang="ru-RU" sz="1200" dirty="0" smtClean="0"/>
              <a:t>«99 канал»</a:t>
            </a:r>
            <a:endParaRPr lang="ru-RU" sz="1200" dirty="0"/>
          </a:p>
        </p:txBody>
      </p:sp>
      <p:sp>
        <p:nvSpPr>
          <p:cNvPr id="32" name="Овал 31"/>
          <p:cNvSpPr/>
          <p:nvPr/>
        </p:nvSpPr>
        <p:spPr>
          <a:xfrm>
            <a:off x="7104472" y="3683782"/>
            <a:ext cx="1499342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База данных ОУ</a:t>
            </a:r>
            <a:endParaRPr lang="ru-RU" sz="1200" dirty="0"/>
          </a:p>
        </p:txBody>
      </p:sp>
      <p:sp>
        <p:nvSpPr>
          <p:cNvPr id="33" name="Овал 32"/>
          <p:cNvSpPr/>
          <p:nvPr/>
        </p:nvSpPr>
        <p:spPr>
          <a:xfrm>
            <a:off x="6566860" y="4248917"/>
            <a:ext cx="1499342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Медиатека</a:t>
            </a:r>
            <a:endParaRPr lang="ru-RU" sz="1200" dirty="0"/>
          </a:p>
        </p:txBody>
      </p:sp>
      <p:sp>
        <p:nvSpPr>
          <p:cNvPr id="34" name="Овал 33"/>
          <p:cNvSpPr/>
          <p:nvPr/>
        </p:nvSpPr>
        <p:spPr>
          <a:xfrm>
            <a:off x="5942361" y="4722462"/>
            <a:ext cx="1499342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Школьная библиотека</a:t>
            </a:r>
            <a:endParaRPr lang="ru-RU" sz="1200" dirty="0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3912339" y="3136072"/>
            <a:ext cx="1523757" cy="31735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4986783" y="5114114"/>
            <a:ext cx="1625610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Электронная школа 2.0</a:t>
            </a:r>
            <a:endParaRPr lang="ru-RU" sz="1200" dirty="0"/>
          </a:p>
        </p:txBody>
      </p:sp>
      <p:sp>
        <p:nvSpPr>
          <p:cNvPr id="51" name="Овал 50"/>
          <p:cNvSpPr/>
          <p:nvPr/>
        </p:nvSpPr>
        <p:spPr>
          <a:xfrm>
            <a:off x="1451416" y="4434736"/>
            <a:ext cx="1631585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Школа </a:t>
            </a:r>
            <a:r>
              <a:rPr lang="en-US" sz="1200" dirty="0" smtClean="0"/>
              <a:t>IT</a:t>
            </a:r>
            <a:r>
              <a:rPr lang="ru-RU" sz="1200" dirty="0" smtClean="0"/>
              <a:t>-безопасности</a:t>
            </a:r>
            <a:endParaRPr lang="ru-RU" sz="1200" dirty="0"/>
          </a:p>
        </p:txBody>
      </p:sp>
      <p:sp>
        <p:nvSpPr>
          <p:cNvPr id="52" name="Овал 51"/>
          <p:cNvSpPr/>
          <p:nvPr/>
        </p:nvSpPr>
        <p:spPr>
          <a:xfrm>
            <a:off x="915358" y="3271281"/>
            <a:ext cx="1499342" cy="720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Сайт школы</a:t>
            </a:r>
            <a:endParaRPr lang="ru-RU" sz="1200" dirty="0"/>
          </a:p>
        </p:txBody>
      </p:sp>
      <p:sp>
        <p:nvSpPr>
          <p:cNvPr id="53" name="Овал 52"/>
          <p:cNvSpPr/>
          <p:nvPr/>
        </p:nvSpPr>
        <p:spPr>
          <a:xfrm>
            <a:off x="971600" y="2589330"/>
            <a:ext cx="1499342" cy="720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Совет старшеклассников</a:t>
            </a:r>
            <a:endParaRPr lang="ru-RU" sz="1200" dirty="0"/>
          </a:p>
        </p:txBody>
      </p:sp>
      <p:sp>
        <p:nvSpPr>
          <p:cNvPr id="54" name="Овал 53"/>
          <p:cNvSpPr/>
          <p:nvPr/>
        </p:nvSpPr>
        <p:spPr>
          <a:xfrm>
            <a:off x="2643813" y="1571605"/>
            <a:ext cx="1499342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АРМ учителя</a:t>
            </a:r>
            <a:endParaRPr lang="ru-RU" sz="1200" dirty="0"/>
          </a:p>
        </p:txBody>
      </p:sp>
      <p:sp>
        <p:nvSpPr>
          <p:cNvPr id="55" name="Овал 54"/>
          <p:cNvSpPr/>
          <p:nvPr/>
        </p:nvSpPr>
        <p:spPr>
          <a:xfrm>
            <a:off x="1583659" y="1969496"/>
            <a:ext cx="1499342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АРМ администратора</a:t>
            </a:r>
            <a:endParaRPr lang="ru-RU" sz="1200" dirty="0"/>
          </a:p>
        </p:txBody>
      </p:sp>
      <p:sp>
        <p:nvSpPr>
          <p:cNvPr id="56" name="Овал 55"/>
          <p:cNvSpPr/>
          <p:nvPr/>
        </p:nvSpPr>
        <p:spPr>
          <a:xfrm>
            <a:off x="417291" y="853955"/>
            <a:ext cx="8452062" cy="556337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 стрелкой 69"/>
          <p:cNvCxnSpPr/>
          <p:nvPr/>
        </p:nvCxnSpPr>
        <p:spPr>
          <a:xfrm>
            <a:off x="4403956" y="2850230"/>
            <a:ext cx="488870" cy="608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1140214" y="3869707"/>
            <a:ext cx="1631586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Электронное расписание</a:t>
            </a:r>
            <a:endParaRPr lang="ru-RU" sz="12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5436096" y="820310"/>
            <a:ext cx="1512168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Связь с другими ОУ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304012" y="815521"/>
            <a:ext cx="1512168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СМИ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881316" y="5906585"/>
            <a:ext cx="1512168" cy="5040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Сетевые конкурсы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380312" y="1319577"/>
            <a:ext cx="151216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Сетевые проекты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77717" y="5168309"/>
            <a:ext cx="1512168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Дистанционные олимпиады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84130" y="1425634"/>
            <a:ext cx="1512168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Дистанционное образование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507376" y="4963914"/>
            <a:ext cx="1512168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Социальные партнёры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2" name="Заголовок 1"/>
          <p:cNvSpPr>
            <a:spLocks noGrp="1"/>
          </p:cNvSpPr>
          <p:nvPr>
            <p:ph type="title"/>
          </p:nvPr>
        </p:nvSpPr>
        <p:spPr>
          <a:xfrm>
            <a:off x="182553" y="45583"/>
            <a:ext cx="8686800" cy="838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ИОС «Цифровая школа»</a:t>
            </a:r>
            <a:endParaRPr lang="ru-RU" sz="4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3" name="Picture 3" descr="F:\Для Лотуса\Attachments_zerkalo-id@mail.ru_2012-04-19_13-15-10\99 школа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2235" r="6873" b="5127"/>
          <a:stretch/>
        </p:blipFill>
        <p:spPr bwMode="auto">
          <a:xfrm>
            <a:off x="8200250" y="29830"/>
            <a:ext cx="879997" cy="7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83"/>
          <p:cNvSpPr/>
          <p:nvPr/>
        </p:nvSpPr>
        <p:spPr>
          <a:xfrm>
            <a:off x="2441942" y="2072389"/>
            <a:ext cx="4526344" cy="27620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512430"/>
              </a:avLst>
            </a:prstTxWarp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Внутреннее информационное пространство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2027477" y="1324366"/>
            <a:ext cx="5423835" cy="24321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Внешнее информационное пространство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507376" y="5906585"/>
            <a:ext cx="1371781" cy="2520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Polimedia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662726" y="5545262"/>
            <a:ext cx="1371781" cy="2664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Panasonic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7247516" y="6214247"/>
            <a:ext cx="1371781" cy="2515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Cassio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7078842" y="6563912"/>
            <a:ext cx="1371781" cy="196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МАОУ ДПО ИПК</a:t>
            </a:r>
            <a:endParaRPr lang="ru-RU" sz="1200" dirty="0">
              <a:solidFill>
                <a:srgbClr val="002060"/>
              </a:solidFill>
            </a:endParaRPr>
          </a:p>
        </p:txBody>
      </p:sp>
      <p:cxnSp>
        <p:nvCxnSpPr>
          <p:cNvPr id="92" name="Прямая со стрелкой 91"/>
          <p:cNvCxnSpPr/>
          <p:nvPr/>
        </p:nvCxnSpPr>
        <p:spPr>
          <a:xfrm flipH="1">
            <a:off x="6863485" y="5612641"/>
            <a:ext cx="720498" cy="104694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4157164" y="5496651"/>
            <a:ext cx="1499342" cy="7200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Школьный музей</a:t>
            </a:r>
            <a:endParaRPr lang="ru-RU" sz="1200" dirty="0"/>
          </a:p>
        </p:txBody>
      </p:sp>
      <p:sp>
        <p:nvSpPr>
          <p:cNvPr id="49" name="Овал 48"/>
          <p:cNvSpPr/>
          <p:nvPr/>
        </p:nvSpPr>
        <p:spPr>
          <a:xfrm>
            <a:off x="3016879" y="5318435"/>
            <a:ext cx="1499342" cy="7200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Локальная сеть</a:t>
            </a:r>
            <a:endParaRPr lang="ru-RU" sz="1200" dirty="0"/>
          </a:p>
        </p:txBody>
      </p:sp>
      <p:sp>
        <p:nvSpPr>
          <p:cNvPr id="50" name="Овал 49"/>
          <p:cNvSpPr/>
          <p:nvPr/>
        </p:nvSpPr>
        <p:spPr>
          <a:xfrm>
            <a:off x="2267208" y="4883325"/>
            <a:ext cx="1499342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Интернет-доступ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2350005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47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4.0"/>
  <p:tag name="PPVERSION" val="14.0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Ответить сейчас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"/>
  <p:tag name="INCORRECTPOINTVALUE" val="0"/>
  <p:tag name="REALTIMEBACKUP" val="False"/>
  <p:tag name="REALTIMEBACKUPPATH" val="(Нет)"/>
  <p:tag name="ZEROBASED" val="False"/>
  <p:tag name="AUTOADJUSTPARTRANGE" val="True"/>
  <p:tag name="CHARTSCALE" val="True"/>
  <p:tag name="ADVANCEDSETTINGSVIEW" val="Tru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201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</vt:lpstr>
      <vt:lpstr>Calibri</vt:lpstr>
      <vt:lpstr>Century Schoolbook</vt:lpstr>
      <vt:lpstr>Constantia</vt:lpstr>
      <vt:lpstr>Franklin Gothic Book</vt:lpstr>
      <vt:lpstr>Franklin Gothic Medium</vt:lpstr>
      <vt:lpstr>Georgia</vt:lpstr>
      <vt:lpstr>Times New Roman</vt:lpstr>
      <vt:lpstr>Trebuchet MS</vt:lpstr>
      <vt:lpstr>Wingdings</vt:lpstr>
      <vt:lpstr>Wingdings 2</vt:lpstr>
      <vt:lpstr>Воздушный поток</vt:lpstr>
      <vt:lpstr>1_Воздушный поток</vt:lpstr>
      <vt:lpstr>3_Воздушный поток</vt:lpstr>
      <vt:lpstr>Информационная образовательная среда «Цифровая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Информационная образовательная среда «Цифровая школа»</vt:lpstr>
      <vt:lpstr>ИОС «Цифровая школа»</vt:lpstr>
      <vt:lpstr>Качество образования</vt:lpstr>
      <vt:lpstr>Презентация PowerPoint</vt:lpstr>
      <vt:lpstr>Презентация PowerPoint</vt:lpstr>
      <vt:lpstr>Рейтинг ЕГЭ среди СОШ   г. Новокузнецка, 2015 г.</vt:lpstr>
      <vt:lpstr>Презентация PowerPoint</vt:lpstr>
      <vt:lpstr>Достижения МАОУ «СОШ №99»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Информационная образовательная среда «Цифровая школа»</dc:title>
  <dc:creator>User</dc:creator>
  <cp:lastModifiedBy>222</cp:lastModifiedBy>
  <cp:revision>88</cp:revision>
  <cp:lastPrinted>2014-09-05T08:34:03Z</cp:lastPrinted>
  <dcterms:created xsi:type="dcterms:W3CDTF">2014-04-03T13:42:11Z</dcterms:created>
  <dcterms:modified xsi:type="dcterms:W3CDTF">2016-06-20T09:21:57Z</dcterms:modified>
</cp:coreProperties>
</file>