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</p:sldMasterIdLst>
  <p:notesMasterIdLst>
    <p:notesMasterId r:id="rId21"/>
  </p:notesMasterIdLst>
  <p:sldIdLst>
    <p:sldId id="259" r:id="rId4"/>
    <p:sldId id="289" r:id="rId5"/>
    <p:sldId id="280" r:id="rId6"/>
    <p:sldId id="272" r:id="rId7"/>
    <p:sldId id="271" r:id="rId8"/>
    <p:sldId id="283" r:id="rId9"/>
    <p:sldId id="285" r:id="rId10"/>
    <p:sldId id="291" r:id="rId11"/>
    <p:sldId id="277" r:id="rId12"/>
    <p:sldId id="278" r:id="rId13"/>
    <p:sldId id="296" r:id="rId14"/>
    <p:sldId id="297" r:id="rId15"/>
    <p:sldId id="279" r:id="rId16"/>
    <p:sldId id="286" r:id="rId17"/>
    <p:sldId id="266" r:id="rId18"/>
    <p:sldId id="269" r:id="rId19"/>
    <p:sldId id="290" r:id="rId20"/>
  </p:sldIdLst>
  <p:sldSz cx="9144000" cy="6858000" type="screen4x3"/>
  <p:notesSz cx="6797675" cy="9928225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2012-2013 уч.г.</c:v>
                </c:pt>
                <c:pt idx="1">
                  <c:v>2013-2014 уч.г.</c:v>
                </c:pt>
                <c:pt idx="2">
                  <c:v>2014-2015 уч.г.</c:v>
                </c:pt>
                <c:pt idx="3">
                  <c:v>2015-2016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0.46</c:v>
                </c:pt>
                <c:pt idx="1">
                  <c:v>0.49</c:v>
                </c:pt>
                <c:pt idx="2">
                  <c:v>0.51</c:v>
                </c:pt>
                <c:pt idx="3">
                  <c:v>0.52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0359488"/>
        <c:axId val="220359096"/>
        <c:axId val="0"/>
      </c:bar3DChart>
      <c:catAx>
        <c:axId val="220359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0359096"/>
        <c:crosses val="autoZero"/>
        <c:auto val="1"/>
        <c:lblAlgn val="ctr"/>
        <c:lblOffset val="100"/>
        <c:noMultiLvlLbl val="0"/>
      </c:catAx>
      <c:valAx>
        <c:axId val="2203590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2035948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E0CC8-CE39-4012-B0FF-A6049E992D59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55676-540C-44C3-B0F4-90D66F7A0B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998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17887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96492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371827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1465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677577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29579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07985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20894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30039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61498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21647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19736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984079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140571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74165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6745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002249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64913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88489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0111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407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61553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05457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06486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83073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2975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4877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64895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515071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15998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41281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81171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374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78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trips dir="r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62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strips dir="r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C8077A-92EC-4F0E-9237-DE01560403E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20.06.2016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9D9974-7948-4223-B99A-B360FD371D0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9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strips dir="r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8.jpeg"/><Relationship Id="rId18" Type="http://schemas.microsoft.com/office/2007/relationships/hdphoto" Target="../media/hdphoto3.wdp"/><Relationship Id="rId26" Type="http://schemas.openxmlformats.org/officeDocument/2006/relationships/image" Target="../media/image48.jpeg"/><Relationship Id="rId3" Type="http://schemas.openxmlformats.org/officeDocument/2006/relationships/image" Target="../media/image31.jpeg"/><Relationship Id="rId21" Type="http://schemas.openxmlformats.org/officeDocument/2006/relationships/image" Target="../media/image43.jpeg"/><Relationship Id="rId34" Type="http://schemas.openxmlformats.org/officeDocument/2006/relationships/image" Target="../media/image56.jpeg"/><Relationship Id="rId7" Type="http://schemas.openxmlformats.org/officeDocument/2006/relationships/image" Target="../media/image33.jpeg"/><Relationship Id="rId12" Type="http://schemas.openxmlformats.org/officeDocument/2006/relationships/image" Target="../media/image37.jpeg"/><Relationship Id="rId17" Type="http://schemas.openxmlformats.org/officeDocument/2006/relationships/image" Target="../media/image41.png"/><Relationship Id="rId25" Type="http://schemas.openxmlformats.org/officeDocument/2006/relationships/image" Target="../media/image47.jpeg"/><Relationship Id="rId33" Type="http://schemas.openxmlformats.org/officeDocument/2006/relationships/image" Target="../media/image5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0.jpeg"/><Relationship Id="rId20" Type="http://schemas.microsoft.com/office/2007/relationships/hdphoto" Target="../media/hdphoto4.wdp"/><Relationship Id="rId29" Type="http://schemas.openxmlformats.org/officeDocument/2006/relationships/image" Target="../media/image51.jpeg"/><Relationship Id="rId1" Type="http://schemas.openxmlformats.org/officeDocument/2006/relationships/tags" Target="../tags/tag5.xml"/><Relationship Id="rId6" Type="http://schemas.microsoft.com/office/2007/relationships/hdphoto" Target="../media/hdphoto1.wdp"/><Relationship Id="rId11" Type="http://schemas.openxmlformats.org/officeDocument/2006/relationships/image" Target="../media/image36.jpeg"/><Relationship Id="rId24" Type="http://schemas.openxmlformats.org/officeDocument/2006/relationships/image" Target="../media/image46.jpeg"/><Relationship Id="rId32" Type="http://schemas.openxmlformats.org/officeDocument/2006/relationships/image" Target="../media/image54.jpeg"/><Relationship Id="rId5" Type="http://schemas.openxmlformats.org/officeDocument/2006/relationships/image" Target="../media/image32.jpeg"/><Relationship Id="rId15" Type="http://schemas.openxmlformats.org/officeDocument/2006/relationships/image" Target="../media/image39.jpeg"/><Relationship Id="rId23" Type="http://schemas.openxmlformats.org/officeDocument/2006/relationships/image" Target="../media/image45.jpeg"/><Relationship Id="rId28" Type="http://schemas.openxmlformats.org/officeDocument/2006/relationships/image" Target="../media/image50.jpeg"/><Relationship Id="rId10" Type="http://schemas.microsoft.com/office/2007/relationships/hdphoto" Target="../media/hdphoto2.wdp"/><Relationship Id="rId19" Type="http://schemas.openxmlformats.org/officeDocument/2006/relationships/image" Target="../media/image42.png"/><Relationship Id="rId31" Type="http://schemas.openxmlformats.org/officeDocument/2006/relationships/image" Target="../media/image53.jpeg"/><Relationship Id="rId4" Type="http://schemas.openxmlformats.org/officeDocument/2006/relationships/image" Target="../media/image1.jpeg"/><Relationship Id="rId9" Type="http://schemas.openxmlformats.org/officeDocument/2006/relationships/image" Target="../media/image35.png"/><Relationship Id="rId14" Type="http://schemas.openxmlformats.org/officeDocument/2006/relationships/hyperlink" Target="&#1052;&#1040;&#1054;&#1059;%20&#1057;&#1054;&#1064;%2099.mp4" TargetMode="External"/><Relationship Id="rId22" Type="http://schemas.openxmlformats.org/officeDocument/2006/relationships/image" Target="../media/image44.jpeg"/><Relationship Id="rId27" Type="http://schemas.openxmlformats.org/officeDocument/2006/relationships/image" Target="../media/image49.jpeg"/><Relationship Id="rId30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wiki.iteach.ru/images/4/4f/Ikt1.jpg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alreader.kms.ru/sites/default/files/images/456.jpg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23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7772400" cy="1470025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44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Информационная образовательная среда «Цифровая школа»</a:t>
            </a:r>
            <a:endParaRPr lang="ru-RU" sz="44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278059" y="6305079"/>
            <a:ext cx="4954460" cy="552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МАОУ «СОШ №99» г. Новокузнецк</a:t>
            </a:r>
          </a:p>
        </p:txBody>
      </p:sp>
      <p:pic>
        <p:nvPicPr>
          <p:cNvPr id="8" name="Picture 3" descr="F:\Для Лотуса\Attachments_zerkalo-id@mail.ru_2012-04-19_13-15-10\99 школа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52235" r="6873" b="5127"/>
          <a:stretch/>
        </p:blipFill>
        <p:spPr bwMode="auto">
          <a:xfrm>
            <a:off x="7500958" y="214290"/>
            <a:ext cx="1396878" cy="122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2" r="13782" b="3464"/>
          <a:stretch/>
        </p:blipFill>
        <p:spPr bwMode="auto">
          <a:xfrm>
            <a:off x="1475656" y="2348880"/>
            <a:ext cx="6192688" cy="40324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403557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Качество образования</a:t>
            </a:r>
            <a:endParaRPr lang="ru-RU" sz="36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87858766"/>
              </p:ext>
            </p:extLst>
          </p:nvPr>
        </p:nvGraphicFramePr>
        <p:xfrm>
          <a:off x="179512" y="1700808"/>
          <a:ext cx="8640960" cy="3691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578464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457" y="1268760"/>
            <a:ext cx="7707086" cy="5177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91590" y="188640"/>
            <a:ext cx="89524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Стипендиаты премии </a:t>
            </a:r>
          </a:p>
          <a:p>
            <a:pPr algn="ctr"/>
            <a:r>
              <a:rPr lang="ru-RU" sz="2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Губернатора Кемеровской области А. Г. Тулеева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18756123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фотки\люба\jcBbP5e2CgM.jpg"/>
          <p:cNvPicPr>
            <a:picLocks noChangeAspect="1" noChangeArrowheads="1"/>
          </p:cNvPicPr>
          <p:nvPr/>
        </p:nvPicPr>
        <p:blipFill rotWithShape="1">
          <a:blip r:embed="rId2" cstate="print"/>
          <a:srcRect l="12690" r="16789"/>
          <a:stretch/>
        </p:blipFill>
        <p:spPr bwMode="auto">
          <a:xfrm>
            <a:off x="348541" y="1844824"/>
            <a:ext cx="1888327" cy="28450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993297" y="4690471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350" b="1" kern="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Носонова</a:t>
            </a:r>
            <a:r>
              <a:rPr lang="ru-RU" sz="135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</a:t>
            </a:r>
            <a:endParaRPr lang="ru-RU" sz="1350" b="1" kern="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949" y="2420888"/>
            <a:ext cx="1753508" cy="26299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703" y="5133375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35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Филатова </a:t>
            </a:r>
            <a:r>
              <a:rPr lang="ru-RU" sz="135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Анна</a:t>
            </a:r>
            <a:endParaRPr lang="ru-RU" sz="1350" b="1" kern="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602" y="2416836"/>
            <a:ext cx="1756639" cy="26340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03921" y="5144777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35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Алтухова </a:t>
            </a:r>
            <a:r>
              <a:rPr lang="ru-RU" sz="135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Карина</a:t>
            </a:r>
            <a:endParaRPr lang="ru-RU" sz="1350" b="1" kern="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44" y="2416835"/>
            <a:ext cx="1775180" cy="266245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50734" y="5156179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350" b="1" kern="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Сметанин</a:t>
            </a:r>
            <a:r>
              <a:rPr lang="ru-RU" sz="135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Павел</a:t>
            </a:r>
            <a:endParaRPr lang="ru-RU" sz="1350" b="1" kern="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55457" y="1559534"/>
            <a:ext cx="2160240" cy="53097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2014 год</a:t>
            </a:r>
            <a:endParaRPr lang="ru-RU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2583" y="1043922"/>
            <a:ext cx="2160240" cy="53097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2013 год</a:t>
            </a:r>
            <a:endParaRPr lang="ru-RU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7504" y="0"/>
            <a:ext cx="89524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Медалисты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79871754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Рейтинг ЕГЭ среди СОШ  </a:t>
            </a:r>
            <a:br>
              <a:rPr lang="ru-RU" sz="3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</a:br>
            <a:r>
              <a:rPr lang="ru-RU" sz="3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г. Новокузнецка, 2015 г.</a:t>
            </a:r>
            <a:endParaRPr lang="ru-RU" sz="36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" t="18712" r="63365" b="37453"/>
          <a:stretch/>
        </p:blipFill>
        <p:spPr bwMode="auto">
          <a:xfrm>
            <a:off x="1763689" y="2060848"/>
            <a:ext cx="6048662" cy="438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9" y="3501008"/>
            <a:ext cx="6033867" cy="43204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99071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" t="22821" r="59426" b="47857"/>
          <a:stretch/>
        </p:blipFill>
        <p:spPr bwMode="auto">
          <a:xfrm>
            <a:off x="280123" y="1831266"/>
            <a:ext cx="8252317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4653136"/>
            <a:ext cx="8208912" cy="36004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08735" y="116766"/>
            <a:ext cx="8655753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Рейтинг эффективности среди ОУ Кемеровской области</a:t>
            </a:r>
            <a:endParaRPr lang="ru-RU" sz="36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9365587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9263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Достижения МАОУ «СОШ №99»</a:t>
            </a:r>
            <a:endParaRPr lang="ru-RU" sz="36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5126" name="Picture 6" descr="C:\Users\User\AppData\Local\Temp\золотая медаль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7" b="3761"/>
          <a:stretch/>
        </p:blipFill>
        <p:spPr bwMode="auto">
          <a:xfrm>
            <a:off x="212332" y="3078390"/>
            <a:ext cx="1152128" cy="1647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F:\Для Лотуса\Attachments_zerkalo-id@mail.ru_2012-04-19_13-15-10\99 школа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52235" r="6873" b="5127"/>
          <a:stretch/>
        </p:blipFill>
        <p:spPr bwMode="auto">
          <a:xfrm>
            <a:off x="8155495" y="63228"/>
            <a:ext cx="988505" cy="86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3" t="12893" r="15813" b="26783"/>
          <a:stretch/>
        </p:blipFill>
        <p:spPr>
          <a:xfrm>
            <a:off x="4599354" y="1157422"/>
            <a:ext cx="985510" cy="1408721"/>
          </a:xfrm>
          <a:prstGeom prst="rect">
            <a:avLst/>
          </a:prstGeom>
        </p:spPr>
      </p:pic>
      <p:pic>
        <p:nvPicPr>
          <p:cNvPr id="4098" name="Picture 2" descr="H:\Диплом Золотая медаль Ярмарка 2014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9"/>
          <a:stretch/>
        </p:blipFill>
        <p:spPr bwMode="auto">
          <a:xfrm>
            <a:off x="2966741" y="971874"/>
            <a:ext cx="1380617" cy="197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:\диплом Учитель перед именем твоим 2014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6"/>
          <a:stretch/>
        </p:blipFill>
        <p:spPr bwMode="auto">
          <a:xfrm rot="10800000">
            <a:off x="2530736" y="3110237"/>
            <a:ext cx="1232243" cy="169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20" b="96911" l="7458" r="93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24" t="75531" r="47682" b="1983"/>
          <a:stretch/>
        </p:blipFill>
        <p:spPr>
          <a:xfrm>
            <a:off x="6181057" y="3444571"/>
            <a:ext cx="832849" cy="832849"/>
          </a:xfrm>
          <a:prstGeom prst="rect">
            <a:avLst/>
          </a:prstGeom>
        </p:spPr>
      </p:pic>
      <p:pic>
        <p:nvPicPr>
          <p:cNvPr id="2050" name="Picture 2" descr="J:\медаль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878" y="3485465"/>
            <a:ext cx="834114" cy="83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J:\медаль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802" y="3467522"/>
            <a:ext cx="834114" cy="83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t="1447"/>
          <a:stretch/>
        </p:blipFill>
        <p:spPr>
          <a:xfrm>
            <a:off x="6015297" y="966872"/>
            <a:ext cx="1355910" cy="191265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3" t="4683" r="51265" b="53171"/>
          <a:stretch/>
        </p:blipFill>
        <p:spPr>
          <a:xfrm>
            <a:off x="7618613" y="1082616"/>
            <a:ext cx="638039" cy="1435588"/>
          </a:xfrm>
          <a:prstGeom prst="rect">
            <a:avLst/>
          </a:prstGeom>
        </p:spPr>
      </p:pic>
      <p:pic>
        <p:nvPicPr>
          <p:cNvPr id="18" name="Picture 2" descr="Лицей - среди 100 лучших школ России &quot;Кировец&quot;">
            <a:hlinkClick r:id="rId14" action="ppaction://hlinkfil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87" y="1401102"/>
            <a:ext cx="930330" cy="85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1539" r="11202" b="8574"/>
          <a:stretch/>
        </p:blipFill>
        <p:spPr>
          <a:xfrm rot="16200000">
            <a:off x="7395529" y="2880059"/>
            <a:ext cx="1216398" cy="173821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 descr="C:\Users\203\Desktop\фото 2014\шевченко\DSC_3247.JPG"/>
          <p:cNvPicPr/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04" t="4181" r="7379" b="7230"/>
          <a:stretch/>
        </p:blipFill>
        <p:spPr bwMode="auto">
          <a:xfrm rot="16200000">
            <a:off x="128311" y="1251363"/>
            <a:ext cx="1720560" cy="122083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020" b="96911" l="7458" r="93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86" t="9881" r="51399" b="29085"/>
          <a:stretch/>
        </p:blipFill>
        <p:spPr>
          <a:xfrm>
            <a:off x="4778209" y="3087803"/>
            <a:ext cx="1295589" cy="164108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9" name="Группа 8"/>
          <p:cNvGrpSpPr/>
          <p:nvPr/>
        </p:nvGrpSpPr>
        <p:grpSpPr>
          <a:xfrm>
            <a:off x="212332" y="5059124"/>
            <a:ext cx="8660504" cy="1713020"/>
            <a:chOff x="424561" y="4765871"/>
            <a:chExt cx="6536856" cy="1971872"/>
          </a:xfrm>
        </p:grpSpPr>
        <p:pic>
          <p:nvPicPr>
            <p:cNvPr id="4103" name="Picture 7" descr="H:\грамоты\Диплом Элита российского образования.jpeg"/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45"/>
            <a:stretch/>
          </p:blipFill>
          <p:spPr bwMode="auto">
            <a:xfrm rot="19688259">
              <a:off x="424561" y="5072376"/>
              <a:ext cx="1100597" cy="16575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9" name="Picture 9" descr="C:\Users\User\AppData\Local\Temp\диплом полимедиа.jpeg"/>
            <p:cNvPicPr>
              <a:picLocks noChangeAspect="1" noChangeArrowheads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3" t="5302" r="9452" b="5695"/>
            <a:stretch/>
          </p:blipFill>
          <p:spPr bwMode="auto">
            <a:xfrm rot="20404978">
              <a:off x="703397" y="5021241"/>
              <a:ext cx="965241" cy="1528150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5" descr="J:\ГРАМОТЫ\грамоты учителей\лысова 5.jpeg"/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42" b="5346"/>
            <a:stretch/>
          </p:blipFill>
          <p:spPr bwMode="auto">
            <a:xfrm rot="20754327">
              <a:off x="956696" y="4918688"/>
              <a:ext cx="1083549" cy="1526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43" b="2309"/>
            <a:stretch/>
          </p:blipFill>
          <p:spPr>
            <a:xfrm rot="21212551">
              <a:off x="1225981" y="4960792"/>
              <a:ext cx="1047131" cy="1530987"/>
            </a:xfrm>
            <a:prstGeom prst="rect">
              <a:avLst/>
            </a:prstGeom>
          </p:spPr>
        </p:pic>
        <p:pic>
          <p:nvPicPr>
            <p:cNvPr id="21" name="Picture 4" descr="J:\ГРАМОТЫ\грамоты учителей\лысова 3.jpeg"/>
            <p:cNvPicPr>
              <a:picLocks noChangeAspect="1" noChangeArrowheads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03" b="2372"/>
            <a:stretch/>
          </p:blipFill>
          <p:spPr bwMode="auto">
            <a:xfrm>
              <a:off x="1548071" y="4881338"/>
              <a:ext cx="1050857" cy="1518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5" r="4584"/>
            <a:stretch/>
          </p:blipFill>
          <p:spPr>
            <a:xfrm>
              <a:off x="1773300" y="4825000"/>
              <a:ext cx="1034992" cy="1585680"/>
            </a:xfrm>
            <a:prstGeom prst="rect">
              <a:avLst/>
            </a:prstGeom>
          </p:spPr>
        </p:pic>
        <p:pic>
          <p:nvPicPr>
            <p:cNvPr id="31" name="Picture 5" descr="C:\Users\User\AppData\Local\Temp\Диплом Элита российского образования.jpeg"/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51" b="2597"/>
            <a:stretch/>
          </p:blipFill>
          <p:spPr bwMode="auto">
            <a:xfrm>
              <a:off x="2158302" y="4819585"/>
              <a:ext cx="1155076" cy="1543187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0" descr="C:\Users\User\AppData\Local\Temp\Сертификат Скрипцовой Н.П..jpeg"/>
            <p:cNvPicPr>
              <a:picLocks noChangeAspect="1" noChangeArrowheads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20"/>
            <a:stretch/>
          </p:blipFill>
          <p:spPr bwMode="auto">
            <a:xfrm>
              <a:off x="2597389" y="4809737"/>
              <a:ext cx="1134302" cy="1530673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" descr="H:\грамоты\грамота 1.jpeg"/>
            <p:cNvPicPr>
              <a:picLocks noChangeAspect="1" noChangeArrowheads="1"/>
            </p:cNvPicPr>
            <p:nvPr/>
          </p:nvPicPr>
          <p:blipFill rotWithShape="1"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1" t="1157" r="4434" b="2333"/>
            <a:stretch/>
          </p:blipFill>
          <p:spPr bwMode="auto">
            <a:xfrm>
              <a:off x="2969604" y="4766956"/>
              <a:ext cx="1161080" cy="1548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72"/>
            <a:stretch/>
          </p:blipFill>
          <p:spPr>
            <a:xfrm>
              <a:off x="3356239" y="4786204"/>
              <a:ext cx="1123414" cy="1537248"/>
            </a:xfrm>
            <a:prstGeom prst="rect">
              <a:avLst/>
            </a:prstGeom>
          </p:spPr>
        </p:pic>
        <p:pic>
          <p:nvPicPr>
            <p:cNvPr id="23" name="Picture 6" descr="J:\ГРАМОТЫ\грамоты учителей\шух.jpeg"/>
            <p:cNvPicPr>
              <a:picLocks noChangeAspect="1" noChangeArrowheads="1"/>
            </p:cNvPicPr>
            <p:nvPr/>
          </p:nvPicPr>
          <p:blipFill rotWithShape="1"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77" b="1986"/>
            <a:stretch/>
          </p:blipFill>
          <p:spPr bwMode="auto">
            <a:xfrm>
              <a:off x="3731108" y="4765871"/>
              <a:ext cx="1148122" cy="1549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C:\Users\User\AppData\Local\Temp\Бл.письмо Скрипцовой Н.П. за регион семинар.jpeg"/>
            <p:cNvPicPr>
              <a:picLocks noChangeAspect="1" noChangeArrowheads="1"/>
            </p:cNvPicPr>
            <p:nvPr/>
          </p:nvPicPr>
          <p:blipFill rotWithShape="1"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4649" b="3367"/>
            <a:stretch/>
          </p:blipFill>
          <p:spPr bwMode="auto">
            <a:xfrm>
              <a:off x="4208056" y="4784339"/>
              <a:ext cx="1154015" cy="1543187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5" descr="C:\Users\User\AppData\Local\Temp\Диплом Элита российского образования.jpeg"/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51" b="2597"/>
            <a:stretch/>
          </p:blipFill>
          <p:spPr bwMode="auto">
            <a:xfrm>
              <a:off x="4573841" y="4806126"/>
              <a:ext cx="1155076" cy="1543187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5" descr="J:\ГРАМОТЫ\грамоты учителей\лысова 5.jpeg"/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42" b="5346"/>
            <a:stretch/>
          </p:blipFill>
          <p:spPr bwMode="auto">
            <a:xfrm rot="497378">
              <a:off x="4897668" y="4854394"/>
              <a:ext cx="1083549" cy="1526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" descr="H:\грамоты\грамота 3.jpeg"/>
            <p:cNvPicPr>
              <a:picLocks noChangeAspect="1" noChangeArrowheads="1"/>
            </p:cNvPicPr>
            <p:nvPr/>
          </p:nvPicPr>
          <p:blipFill rotWithShape="1"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14" b="2969"/>
            <a:stretch/>
          </p:blipFill>
          <p:spPr bwMode="auto">
            <a:xfrm rot="1123548">
              <a:off x="5318171" y="4936019"/>
              <a:ext cx="1210550" cy="1607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67578">
              <a:off x="5840037" y="5123591"/>
              <a:ext cx="1121380" cy="161415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28469990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Для Лотуса\Attachments_zerkalo-id@mail.ru_2012-04-19_13-15-10\99 школа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52235" r="6873" b="5127"/>
          <a:stretch/>
        </p:blipFill>
        <p:spPr bwMode="auto">
          <a:xfrm>
            <a:off x="7759959" y="44624"/>
            <a:ext cx="1396878" cy="122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6" r="13782" b="3464"/>
          <a:stretch/>
        </p:blipFill>
        <p:spPr bwMode="auto">
          <a:xfrm>
            <a:off x="1331640" y="476672"/>
            <a:ext cx="6103107" cy="3816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8731" y="4869160"/>
            <a:ext cx="58160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Если мы будем учить сегодня так, </a:t>
            </a:r>
          </a:p>
          <a:p>
            <a:pPr algn="ctr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как мы учили вчера, </a:t>
            </a:r>
          </a:p>
          <a:p>
            <a:pPr algn="ctr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мы украдём у детей завтра»</a:t>
            </a:r>
            <a:endParaRPr lang="ru-RU" sz="2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20013" y="6237312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Джон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Дьюи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2491827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107504" y="2204864"/>
            <a:ext cx="9036496" cy="1800200"/>
          </a:xfrm>
          <a:prstGeom prst="ribbon2">
            <a:avLst>
              <a:gd name="adj1" fmla="val 18183"/>
              <a:gd name="adj2" fmla="val 75000"/>
            </a:avLst>
          </a:prstGeom>
          <a:ln>
            <a:solidFill>
              <a:srgbClr val="0099F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6000768"/>
            <a:ext cx="6224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Franklin Gothic Book"/>
              </a:rPr>
              <a:t>МАОУ «СОШ №99» г. Новокузнецк</a:t>
            </a:r>
          </a:p>
        </p:txBody>
      </p:sp>
      <p:pic>
        <p:nvPicPr>
          <p:cNvPr id="9" name="Picture 3" descr="F:\Для Лотуса\Attachments_zerkalo-id@mail.ru_2012-04-19_13-15-10\99 школа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52235" r="6873" b="5127"/>
          <a:stretch/>
        </p:blipFill>
        <p:spPr bwMode="auto">
          <a:xfrm>
            <a:off x="7929587" y="63227"/>
            <a:ext cx="1214414" cy="106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433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4800" y="260648"/>
            <a:ext cx="8686800" cy="103475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normalizeH="0" baseline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Franklin Gothic Medium"/>
                <a:ea typeface="+mj-ea"/>
                <a:cs typeface="+mj-cs"/>
              </a:rPr>
              <a:t>ФГОС</a:t>
            </a:r>
            <a:endParaRPr kumimoji="0" lang="ru-RU" sz="4400" b="1" i="0" u="none" strike="noStrike" kern="1200" cap="none" normalizeH="0" baseline="0" noProof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uLnTx/>
              <a:uFillTx/>
              <a:latin typeface="Franklin Gothic Medium"/>
              <a:ea typeface="+mj-ea"/>
              <a:cs typeface="+mj-cs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16349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26. Информационно-методические условия реализации основной образовательной программы общего образования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должны обеспечиваться современной </a:t>
            </a:r>
            <a:r>
              <a:rPr kumimoji="0" lang="ru-RU" sz="32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информационно-образовательной средой.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89270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9" r="4153" b="18123"/>
          <a:stretch/>
        </p:blipFill>
        <p:spPr>
          <a:xfrm>
            <a:off x="460375" y="620688"/>
            <a:ext cx="8330009" cy="6027603"/>
          </a:xfrm>
          <a:prstGeom prst="rect">
            <a:avLst/>
          </a:prstGeom>
        </p:spPr>
      </p:pic>
      <p:sp>
        <p:nvSpPr>
          <p:cNvPr id="4" name="AutoShape 2" descr="http://school-mmm.ucoz.ru/IMG_2123_resiz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5" name="AutoShape 4" descr="http://school-mmm.ucoz.ru/IMG_2123_resiz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6" name="AutoShape 6" descr="http://school-mmm.ucoz.ru/IMG_2123_resiz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latin typeface="Constantia"/>
            </a:endParaRPr>
          </a:p>
        </p:txBody>
      </p:sp>
      <p:pic>
        <p:nvPicPr>
          <p:cNvPr id="8" name="Picture 3" descr="F:\Для Лотуса\Attachments_zerkalo-id@mail.ru_2012-04-19_13-15-10\99 школа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52235" r="6873" b="5127"/>
          <a:stretch/>
        </p:blipFill>
        <p:spPr bwMode="auto">
          <a:xfrm>
            <a:off x="-108520" y="-26125"/>
            <a:ext cx="1788725" cy="157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97401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53" y="980728"/>
            <a:ext cx="8809037" cy="57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18453" y="20808"/>
            <a:ext cx="892971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Оснащение 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55" y="980729"/>
            <a:ext cx="4100530" cy="281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09089"/>
            <a:ext cx="4068847" cy="27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55" y="3640163"/>
            <a:ext cx="4100530" cy="309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56573"/>
            <a:ext cx="4068847" cy="303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F:\Для Лотуса\Attachments_zerkalo-id@mail.ru_2012-04-19_13-15-10\99 школа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52235" r="6873" b="5127"/>
          <a:stretch/>
        </p:blipFill>
        <p:spPr bwMode="auto">
          <a:xfrm>
            <a:off x="7867307" y="-6118"/>
            <a:ext cx="1185842" cy="104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50646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53" y="980728"/>
            <a:ext cx="8809037" cy="57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6" name="Picture 5" descr="http://wiki.iteach.ru/images/4/4f/Ikt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3942390" cy="2625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http://alreader.kms.ru/sites/default/files/images/45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49" y="1120825"/>
            <a:ext cx="3857082" cy="2593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18453" y="20808"/>
            <a:ext cx="892971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Оснащение 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6" t="13227" r="22303" b="18347"/>
          <a:stretch/>
        </p:blipFill>
        <p:spPr bwMode="auto">
          <a:xfrm>
            <a:off x="456910" y="1193508"/>
            <a:ext cx="3899065" cy="264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G:\DCIM\115D5100\DSC_015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3" t="-990" r="1965" b="2617"/>
          <a:stretch>
            <a:fillRect/>
          </a:stretch>
        </p:blipFill>
        <p:spPr bwMode="auto">
          <a:xfrm>
            <a:off x="4813749" y="3926272"/>
            <a:ext cx="3794927" cy="263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93938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2134" y="116632"/>
            <a:ext cx="8864362" cy="64807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80421" y="2837510"/>
            <a:ext cx="219330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ИОС </a:t>
            </a:r>
          </a:p>
          <a:p>
            <a:r>
              <a:rPr lang="ru-RU" sz="3600" b="1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ученика</a:t>
            </a:r>
            <a:endParaRPr lang="ru-RU" sz="3600" b="1" cap="all" dirty="0">
              <a:ln w="0"/>
              <a:gradFill flip="none">
                <a:gsLst>
                  <a:gs pos="0">
                    <a:srgbClr val="4F81BD">
                      <a:tint val="75000"/>
                      <a:shade val="75000"/>
                      <a:satMod val="170000"/>
                    </a:srgbClr>
                  </a:gs>
                  <a:gs pos="49000">
                    <a:srgbClr val="4F81BD">
                      <a:tint val="88000"/>
                      <a:shade val="65000"/>
                      <a:satMod val="172000"/>
                    </a:srgbClr>
                  </a:gs>
                  <a:gs pos="50000">
                    <a:srgbClr val="4F81BD">
                      <a:shade val="65000"/>
                      <a:satMod val="130000"/>
                    </a:srgbClr>
                  </a:gs>
                  <a:gs pos="92000">
                    <a:srgbClr val="4F81BD">
                      <a:shade val="50000"/>
                      <a:satMod val="120000"/>
                    </a:srgbClr>
                  </a:gs>
                  <a:gs pos="100000">
                    <a:srgbClr val="4F81BD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/>
            </a:endParaRPr>
          </a:p>
        </p:txBody>
      </p:sp>
      <p:pic>
        <p:nvPicPr>
          <p:cNvPr id="1028" name="Picture 4" descr="Ученые: около 40% родителей учатся пользоваться гаджетами у детей :: NewRbk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448272" cy="1688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Развитие ребенка, развивающие игры для дете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44924"/>
            <a:ext cx="2482802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Центр Деловой Информации. Бизнес-новости Пскова и области. / ЦДИ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38" y="4786670"/>
            <a:ext cx="2448272" cy="1537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Дети, которые используют электронные ридеры, хуже усваивают прочитанный материал- Новости OPEN.BY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2" t="10510" b="10314"/>
          <a:stretch/>
        </p:blipFill>
        <p:spPr bwMode="auto">
          <a:xfrm>
            <a:off x="395536" y="4797151"/>
            <a:ext cx="2448272" cy="1606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imagenestop.com/el/el-mundo-en-el-futuro-3039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" t="2039" r="6259" b="8601"/>
          <a:stretch/>
        </p:blipFill>
        <p:spPr bwMode="auto">
          <a:xfrm>
            <a:off x="3580421" y="4783198"/>
            <a:ext cx="2448272" cy="1620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Новост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8268"/>
            <a:ext cx="2440592" cy="1648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Работаем с интерактивной доской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38" y="2636912"/>
            <a:ext cx="2448272" cy="154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Интерактивный умк - системный интегратор традиционных и цифровых учебных материалов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22080" r="6420" b="3538"/>
          <a:stretch/>
        </p:blipFill>
        <p:spPr bwMode="auto">
          <a:xfrm>
            <a:off x="3443075" y="399359"/>
            <a:ext cx="2448272" cy="1693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6028693" y="3169259"/>
            <a:ext cx="199491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4694441" y="4215481"/>
            <a:ext cx="220232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flipH="1">
            <a:off x="3243584" y="3169259"/>
            <a:ext cx="199491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6200000" flipV="1">
            <a:off x="4655008" y="2195047"/>
            <a:ext cx="220232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8703828">
            <a:off x="5665078" y="2505761"/>
            <a:ext cx="217298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2896172" flipH="1">
            <a:off x="3595541" y="2413174"/>
            <a:ext cx="217298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8703828" flipH="1" flipV="1">
            <a:off x="3780839" y="3994763"/>
            <a:ext cx="217298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3316993">
            <a:off x="5593989" y="3922547"/>
            <a:ext cx="206451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4694441" y="4142293"/>
            <a:ext cx="220232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flipH="1">
            <a:off x="3243584" y="3096071"/>
            <a:ext cx="199491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6200000" flipV="1">
            <a:off x="4655008" y="2121859"/>
            <a:ext cx="220232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8703828">
            <a:off x="5665078" y="2432573"/>
            <a:ext cx="217298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2896172" flipH="1">
            <a:off x="3595541" y="2339986"/>
            <a:ext cx="217298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18703828" flipH="1" flipV="1">
            <a:off x="3673148" y="3913577"/>
            <a:ext cx="217298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3316993">
            <a:off x="5593989" y="3849359"/>
            <a:ext cx="206451" cy="663498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164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Для Лотуса\Attachments_zerkalo-id@mail.ru_2012-04-19_13-15-10\99 школа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52235" r="6873" b="5127"/>
          <a:stretch/>
        </p:blipFill>
        <p:spPr bwMode="auto">
          <a:xfrm>
            <a:off x="7759959" y="44624"/>
            <a:ext cx="1396878" cy="122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6" r="13782" b="3464"/>
          <a:stretch/>
        </p:blipFill>
        <p:spPr bwMode="auto">
          <a:xfrm>
            <a:off x="179512" y="332656"/>
            <a:ext cx="8712967" cy="63367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7546601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8951"/>
            <a:ext cx="820891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Информационная образовательная среда «Цифровая школа»</a:t>
            </a:r>
            <a:endParaRPr lang="ru-RU" sz="36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17807" r="776" b="232"/>
          <a:stretch/>
        </p:blipFill>
        <p:spPr bwMode="auto">
          <a:xfrm>
            <a:off x="539552" y="1484784"/>
            <a:ext cx="8208912" cy="5154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F:\Для Лотуса\Attachments_zerkalo-id@mail.ru_2012-04-19_13-15-10\99 школа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52235" r="6873" b="5127"/>
          <a:stretch/>
        </p:blipFill>
        <p:spPr bwMode="auto">
          <a:xfrm>
            <a:off x="7759959" y="44624"/>
            <a:ext cx="1396878" cy="122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" y="5891944"/>
            <a:ext cx="1270774" cy="929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470898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9102" y="748831"/>
            <a:ext cx="8868441" cy="61091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92826" y="2598202"/>
            <a:ext cx="151216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Администрация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1788" y="2598202"/>
            <a:ext cx="151216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Родители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1788" y="3495675"/>
            <a:ext cx="151216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Педагоги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92826" y="3501761"/>
            <a:ext cx="151216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Учащиеся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912339" y="3165394"/>
            <a:ext cx="1523757" cy="288032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739174" y="3165394"/>
            <a:ext cx="0" cy="288032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7" idx="3"/>
            <a:endCxn id="8" idx="1"/>
          </p:cNvCxnSpPr>
          <p:nvPr/>
        </p:nvCxnSpPr>
        <p:spPr>
          <a:xfrm>
            <a:off x="4403956" y="3747703"/>
            <a:ext cx="488870" cy="6086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637140" y="3130205"/>
            <a:ext cx="0" cy="291768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3901606" y="1515688"/>
            <a:ext cx="1404156" cy="7200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Школа </a:t>
            </a:r>
            <a:r>
              <a:rPr lang="en-US" sz="1200" dirty="0" smtClean="0"/>
              <a:t>IT</a:t>
            </a:r>
            <a:r>
              <a:rPr lang="ru-RU" sz="1200" dirty="0" smtClean="0"/>
              <a:t>-педагога</a:t>
            </a:r>
            <a:endParaRPr lang="ru-RU" sz="1200" dirty="0"/>
          </a:p>
        </p:txBody>
      </p:sp>
      <p:sp>
        <p:nvSpPr>
          <p:cNvPr id="28" name="Овал 27"/>
          <p:cNvSpPr/>
          <p:nvPr/>
        </p:nvSpPr>
        <p:spPr>
          <a:xfrm>
            <a:off x="5019094" y="1609456"/>
            <a:ext cx="1440160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Учебные кабинеты</a:t>
            </a:r>
            <a:endParaRPr lang="ru-RU" sz="1200" dirty="0"/>
          </a:p>
        </p:txBody>
      </p:sp>
      <p:sp>
        <p:nvSpPr>
          <p:cNvPr id="29" name="Овал 28"/>
          <p:cNvSpPr/>
          <p:nvPr/>
        </p:nvSpPr>
        <p:spPr>
          <a:xfrm>
            <a:off x="6151502" y="1914602"/>
            <a:ext cx="1499342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Мобильные медиа комплексы</a:t>
            </a:r>
            <a:endParaRPr lang="ru-RU" sz="1200" dirty="0"/>
          </a:p>
        </p:txBody>
      </p:sp>
      <p:sp>
        <p:nvSpPr>
          <p:cNvPr id="30" name="Овал 29"/>
          <p:cNvSpPr/>
          <p:nvPr/>
        </p:nvSpPr>
        <p:spPr>
          <a:xfrm>
            <a:off x="6834312" y="2463545"/>
            <a:ext cx="1499342" cy="7200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Газета 99% успеха</a:t>
            </a:r>
            <a:endParaRPr lang="ru-RU" sz="1200" dirty="0"/>
          </a:p>
        </p:txBody>
      </p:sp>
      <p:sp>
        <p:nvSpPr>
          <p:cNvPr id="31" name="Овал 30"/>
          <p:cNvSpPr/>
          <p:nvPr/>
        </p:nvSpPr>
        <p:spPr>
          <a:xfrm>
            <a:off x="7104472" y="3027623"/>
            <a:ext cx="149934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Видео студия </a:t>
            </a:r>
          </a:p>
          <a:p>
            <a:pPr algn="ctr"/>
            <a:r>
              <a:rPr lang="ru-RU" sz="1200" dirty="0" smtClean="0"/>
              <a:t>«99 канал»</a:t>
            </a:r>
            <a:endParaRPr lang="ru-RU" sz="1200" dirty="0"/>
          </a:p>
        </p:txBody>
      </p:sp>
      <p:sp>
        <p:nvSpPr>
          <p:cNvPr id="32" name="Овал 31"/>
          <p:cNvSpPr/>
          <p:nvPr/>
        </p:nvSpPr>
        <p:spPr>
          <a:xfrm>
            <a:off x="7104472" y="3683782"/>
            <a:ext cx="1499342" cy="7200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База данных ОУ</a:t>
            </a:r>
            <a:endParaRPr lang="ru-RU" sz="1200" dirty="0"/>
          </a:p>
        </p:txBody>
      </p:sp>
      <p:sp>
        <p:nvSpPr>
          <p:cNvPr id="33" name="Овал 32"/>
          <p:cNvSpPr/>
          <p:nvPr/>
        </p:nvSpPr>
        <p:spPr>
          <a:xfrm>
            <a:off x="6566860" y="4248917"/>
            <a:ext cx="1499342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Медиатека</a:t>
            </a:r>
            <a:endParaRPr lang="ru-RU" sz="1200" dirty="0"/>
          </a:p>
        </p:txBody>
      </p:sp>
      <p:sp>
        <p:nvSpPr>
          <p:cNvPr id="34" name="Овал 33"/>
          <p:cNvSpPr/>
          <p:nvPr/>
        </p:nvSpPr>
        <p:spPr>
          <a:xfrm>
            <a:off x="5942361" y="4722462"/>
            <a:ext cx="1499342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Школьная библиотека</a:t>
            </a:r>
            <a:endParaRPr lang="ru-RU" sz="1200" dirty="0"/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3912339" y="3136072"/>
            <a:ext cx="1523757" cy="317354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4986783" y="5114114"/>
            <a:ext cx="1625610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Электронная школа 2.0</a:t>
            </a:r>
            <a:endParaRPr lang="ru-RU" sz="1200" dirty="0"/>
          </a:p>
        </p:txBody>
      </p:sp>
      <p:sp>
        <p:nvSpPr>
          <p:cNvPr id="51" name="Овал 50"/>
          <p:cNvSpPr/>
          <p:nvPr/>
        </p:nvSpPr>
        <p:spPr>
          <a:xfrm>
            <a:off x="1451416" y="4434736"/>
            <a:ext cx="1631585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Школа </a:t>
            </a:r>
            <a:r>
              <a:rPr lang="en-US" sz="1200" dirty="0" smtClean="0"/>
              <a:t>IT</a:t>
            </a:r>
            <a:r>
              <a:rPr lang="ru-RU" sz="1200" dirty="0" smtClean="0"/>
              <a:t>-безопасности</a:t>
            </a:r>
            <a:endParaRPr lang="ru-RU" sz="1200" dirty="0"/>
          </a:p>
        </p:txBody>
      </p:sp>
      <p:sp>
        <p:nvSpPr>
          <p:cNvPr id="52" name="Овал 51"/>
          <p:cNvSpPr/>
          <p:nvPr/>
        </p:nvSpPr>
        <p:spPr>
          <a:xfrm>
            <a:off x="915358" y="3271281"/>
            <a:ext cx="1499342" cy="7200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Сайт школы</a:t>
            </a:r>
            <a:endParaRPr lang="ru-RU" sz="1200" dirty="0"/>
          </a:p>
        </p:txBody>
      </p:sp>
      <p:sp>
        <p:nvSpPr>
          <p:cNvPr id="53" name="Овал 52"/>
          <p:cNvSpPr/>
          <p:nvPr/>
        </p:nvSpPr>
        <p:spPr>
          <a:xfrm>
            <a:off x="971600" y="2589330"/>
            <a:ext cx="149934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Совет старшеклассников</a:t>
            </a:r>
            <a:endParaRPr lang="ru-RU" sz="1200" dirty="0"/>
          </a:p>
        </p:txBody>
      </p:sp>
      <p:sp>
        <p:nvSpPr>
          <p:cNvPr id="54" name="Овал 53"/>
          <p:cNvSpPr/>
          <p:nvPr/>
        </p:nvSpPr>
        <p:spPr>
          <a:xfrm>
            <a:off x="2643813" y="1571605"/>
            <a:ext cx="1499342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АРМ учителя</a:t>
            </a:r>
            <a:endParaRPr lang="ru-RU" sz="1200" dirty="0"/>
          </a:p>
        </p:txBody>
      </p:sp>
      <p:sp>
        <p:nvSpPr>
          <p:cNvPr id="55" name="Овал 54"/>
          <p:cNvSpPr/>
          <p:nvPr/>
        </p:nvSpPr>
        <p:spPr>
          <a:xfrm>
            <a:off x="1583659" y="1969496"/>
            <a:ext cx="1499342" cy="7200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АРМ администратора</a:t>
            </a:r>
            <a:endParaRPr lang="ru-RU" sz="1200" dirty="0"/>
          </a:p>
        </p:txBody>
      </p:sp>
      <p:sp>
        <p:nvSpPr>
          <p:cNvPr id="56" name="Овал 55"/>
          <p:cNvSpPr/>
          <p:nvPr/>
        </p:nvSpPr>
        <p:spPr>
          <a:xfrm>
            <a:off x="417291" y="853955"/>
            <a:ext cx="8452062" cy="5563378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0" name="Прямая со стрелкой 69"/>
          <p:cNvCxnSpPr/>
          <p:nvPr/>
        </p:nvCxnSpPr>
        <p:spPr>
          <a:xfrm>
            <a:off x="4403956" y="2850230"/>
            <a:ext cx="488870" cy="6086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Овал 73"/>
          <p:cNvSpPr/>
          <p:nvPr/>
        </p:nvSpPr>
        <p:spPr>
          <a:xfrm>
            <a:off x="1140214" y="3869707"/>
            <a:ext cx="1631586" cy="7200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Электронное расписание</a:t>
            </a:r>
            <a:endParaRPr lang="ru-RU" sz="12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5436096" y="820310"/>
            <a:ext cx="151216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Связь с другими ОУ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2304012" y="815521"/>
            <a:ext cx="1512168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СМИ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881316" y="5906585"/>
            <a:ext cx="151216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Сетевые конкурсы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7380312" y="1319577"/>
            <a:ext cx="151216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Сетевые проекты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77717" y="5168309"/>
            <a:ext cx="1512168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Дистанционные олимпиады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84130" y="1425634"/>
            <a:ext cx="1512168" cy="504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Дистанционное образование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507376" y="4963914"/>
            <a:ext cx="151216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Социальные партнёры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2" name="Заголовок 1"/>
          <p:cNvSpPr>
            <a:spLocks noGrp="1"/>
          </p:cNvSpPr>
          <p:nvPr>
            <p:ph type="title"/>
          </p:nvPr>
        </p:nvSpPr>
        <p:spPr>
          <a:xfrm>
            <a:off x="182553" y="45583"/>
            <a:ext cx="8686800" cy="838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ИОС «Цифровая школа»</a:t>
            </a:r>
            <a:endParaRPr lang="ru-RU" sz="40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83" name="Picture 3" descr="F:\Для Лотуса\Attachments_zerkalo-id@mail.ru_2012-04-19_13-15-10\99 школа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52235" r="6873" b="5127"/>
          <a:stretch/>
        </p:blipFill>
        <p:spPr bwMode="auto">
          <a:xfrm>
            <a:off x="8200250" y="29830"/>
            <a:ext cx="879997" cy="77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Прямоугольник 83"/>
          <p:cNvSpPr/>
          <p:nvPr/>
        </p:nvSpPr>
        <p:spPr>
          <a:xfrm>
            <a:off x="2441942" y="2072389"/>
            <a:ext cx="4526344" cy="276207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0512430"/>
              </a:avLst>
            </a:prstTxWarp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Внутреннее информационное пространство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2027477" y="1324366"/>
            <a:ext cx="5423835" cy="243212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Внешнее информационное пространство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7507376" y="5906585"/>
            <a:ext cx="1371781" cy="2520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2060"/>
                </a:solidFill>
              </a:rPr>
              <a:t>Polimedia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7662726" y="5545262"/>
            <a:ext cx="1371781" cy="2664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Panasonic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7247516" y="6214247"/>
            <a:ext cx="1371781" cy="25150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Cassio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7078842" y="6563912"/>
            <a:ext cx="1371781" cy="196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МАОУ ДПО ИПК</a:t>
            </a:r>
            <a:endParaRPr lang="ru-RU" sz="1200" dirty="0">
              <a:solidFill>
                <a:srgbClr val="002060"/>
              </a:solidFill>
            </a:endParaRPr>
          </a:p>
        </p:txBody>
      </p:sp>
      <p:cxnSp>
        <p:nvCxnSpPr>
          <p:cNvPr id="92" name="Прямая со стрелкой 91"/>
          <p:cNvCxnSpPr/>
          <p:nvPr/>
        </p:nvCxnSpPr>
        <p:spPr>
          <a:xfrm flipH="1">
            <a:off x="6863485" y="5612641"/>
            <a:ext cx="720498" cy="1046944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4157164" y="5496651"/>
            <a:ext cx="1499342" cy="7200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Школьный музей</a:t>
            </a:r>
            <a:endParaRPr lang="ru-RU" sz="1200" dirty="0"/>
          </a:p>
        </p:txBody>
      </p:sp>
      <p:sp>
        <p:nvSpPr>
          <p:cNvPr id="49" name="Овал 48"/>
          <p:cNvSpPr/>
          <p:nvPr/>
        </p:nvSpPr>
        <p:spPr>
          <a:xfrm>
            <a:off x="3016879" y="5318435"/>
            <a:ext cx="1499342" cy="7200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Локальная сеть</a:t>
            </a:r>
            <a:endParaRPr lang="ru-RU" sz="1200" dirty="0"/>
          </a:p>
        </p:txBody>
      </p:sp>
      <p:sp>
        <p:nvSpPr>
          <p:cNvPr id="50" name="Овал 49"/>
          <p:cNvSpPr/>
          <p:nvPr/>
        </p:nvSpPr>
        <p:spPr>
          <a:xfrm>
            <a:off x="2267208" y="4883325"/>
            <a:ext cx="1499342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Интернет-доступ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023500055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4" grpId="0"/>
      <p:bldP spid="85" grpId="0"/>
      <p:bldP spid="86" grpId="0" animBg="1"/>
      <p:bldP spid="87" grpId="0" animBg="1"/>
      <p:bldP spid="88" grpId="0" animBg="1"/>
      <p:bldP spid="89" grpId="0" animBg="1"/>
      <p:bldP spid="47" grpId="0" animBg="1"/>
      <p:bldP spid="49" grpId="0" animBg="1"/>
      <p:bldP spid="5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2008"/>
  <p:tag name="POWERPOINTVERSION" val="14.0"/>
  <p:tag name="PPVERSION" val="14.0"/>
  <p:tag name="DELIMITERS" val="3.1"/>
  <p:tag name="SHOWBARVISIBLE" val="True"/>
  <p:tag name="EXPANDSHOWBAR" val="True"/>
  <p:tag name="USESECONDARYMONITOR" val="True"/>
  <p:tag name="SAVECSVWITHSESSION" val="True"/>
  <p:tag name="CSVFORMAT" val="0"/>
  <p:tag name="BULLETTYPE" val="3"/>
  <p:tag name="ANSWERNOWSTYLE" val="-1"/>
  <p:tag name="ANSWERNOWTEXT" val="Ответить сейчас"/>
  <p:tag name="COUNTDOWNSTYLE" val="-1"/>
  <p:tag name="RESPCOUNTERSTYLE" val="-1"/>
  <p:tag name="RESPCOUNTERFORMAT" val="0"/>
  <p:tag name="RESPTABLESTYLE" val="-1"/>
  <p:tag name="COUNTDOWNSECONDS" val="10"/>
  <p:tag name="INPUTSOURCE" val="1"/>
  <p:tag name="NUMRESPONSES" val="1"/>
  <p:tag name="ALLOWDUPLICATES" val="False"/>
  <p:tag name="BACKUPSESSIONS" val="True"/>
  <p:tag name="BACKUPMAINTENANCE" val="7"/>
  <p:tag name="CHARTVALUEFORMAT" val="0%"/>
  <p:tag name="AUTOADVANCE" val="False"/>
  <p:tag name="REVIEWONLY" val="False"/>
  <p:tag name="ROTATIONINTERVAL" val="2"/>
  <p:tag name="AUTOUPDATEALIASES" val="True"/>
  <p:tag name="STDCHART" val="1"/>
  <p:tag name="RACEENDPOINTS" val="100"/>
  <p:tag name="RACERSMAXDISPLAYED" val="5"/>
  <p:tag name="RACEANIMATIONSPEED" val="3"/>
  <p:tag name="SKIPREMAININGRACESLIDES" val="True"/>
  <p:tag name="PARTICIPANTSINLEADERBOARD" val="5"/>
  <p:tag name="TEAMSINLEADERBOARD" val="5"/>
  <p:tag name="MAXRESPONDERS" val="5"/>
  <p:tag name="BUBBLENAMEVISIBLE" val="True"/>
  <p:tag name="BUBBLESIZEVISIBLE" val="True"/>
  <p:tag name="BUBBLEVALUEFORMAT" val="0.0"/>
  <p:tag name="BUBBLEGROUPING" val="3"/>
  <p:tag name="DEFAULTNUMTEAMS" val="5"/>
  <p:tag name="CUSTOMGRIDBACKCOLOR" val="-722948"/>
  <p:tag name="CUSTOMCELLFORECOLOR" val="-16777216"/>
  <p:tag name="CUSTOMCELLBACKCOLOR1" val="-657956"/>
  <p:tag name="CUSTOMCELLBACKCOLOR2" val="-13395457"/>
  <p:tag name="CUSTOMCELLBACKCOLOR3" val="-268652"/>
  <p:tag name="CUSTOMCELLBACKCOLOR4" val="-8355712"/>
  <p:tag name="USESCHEMECOLORS" val="True"/>
  <p:tag name="DISPLAYNAME" val="True"/>
  <p:tag name="DISPLAYDEVICENUMBER" val="True"/>
  <p:tag name="DISPLAYDEVICEID" val="True"/>
  <p:tag name="GRIDOPACITY" val="90"/>
  <p:tag name="GRIDROTATIONINTERVAL" val="2"/>
  <p:tag name="AUTOSIZEGRID" val="True"/>
  <p:tag name="GRIDSIZE" val="{Width=800, Height=600}"/>
  <p:tag name="GRIDPOSITION" val="1"/>
  <p:tag name="POLLINGCYCLE" val="2"/>
  <p:tag name="CHARTCOLORS" val="0"/>
  <p:tag name="CHARTLABELS" val="1"/>
  <p:tag name="RESETCHARTS" val="True"/>
  <p:tag name="INCLUDENONRESPONDERS" val="False"/>
  <p:tag name="MULTIRESPDIVISOR" val="1"/>
  <p:tag name="PARTLISTDEFAULT" val="1"/>
  <p:tag name="INCLUDEPPT" val="True"/>
  <p:tag name="ALLOWUSERFEEDBACK" val="True"/>
  <p:tag name="CORRECTPOINTVALUE" val="1"/>
  <p:tag name="INCORRECTPOINTVALUE" val="0"/>
  <p:tag name="REALTIMEBACKUP" val="False"/>
  <p:tag name="REALTIMEBACKUPPATH" val="(Нет)"/>
  <p:tag name="ZEROBASED" val="False"/>
  <p:tag name="AUTOADJUSTPARTRANGE" val="True"/>
  <p:tag name="CHARTSCALE" val="True"/>
  <p:tag name="ADVANCEDSETTINGSVIEW" val="True"/>
  <p:tag name="FIBDISPLAYRESULTS" val="True"/>
  <p:tag name="FIBNUMRESULTS" val="5"/>
  <p:tag name="FIBINCLUDEOTHER" val="True"/>
  <p:tag name="FIBDISPLAYKEYWORDS" val="True"/>
  <p:tag name="PRRESPONSE1" val="10"/>
  <p:tag name="PRRESPONSE2" val="9"/>
  <p:tag name="PRRESPONSE3" val="8"/>
  <p:tag name="PRRESPONSE4" val="7"/>
  <p:tag name="PRRESPONSE5" val="6"/>
  <p:tag name="PRRESPONSE6" val="5"/>
  <p:tag name="PRRESPONSE7" val="4"/>
  <p:tag name="PRRESPONSE8" val="3"/>
  <p:tag name="PRRESPONSE9" val="2"/>
  <p:tag name="PRRESPONSE10" val="1"/>
  <p:tag name="SHOWFLASHWARNING" val="True"/>
  <p:tag name="ALWAYSOPENPOLL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</TotalTime>
  <Words>201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31" baseType="lpstr">
      <vt:lpstr>Arial</vt:lpstr>
      <vt:lpstr>Calibri</vt:lpstr>
      <vt:lpstr>Century Schoolbook</vt:lpstr>
      <vt:lpstr>Constantia</vt:lpstr>
      <vt:lpstr>Franklin Gothic Book</vt:lpstr>
      <vt:lpstr>Franklin Gothic Medium</vt:lpstr>
      <vt:lpstr>Georgia</vt:lpstr>
      <vt:lpstr>Times New Roman</vt:lpstr>
      <vt:lpstr>Trebuchet MS</vt:lpstr>
      <vt:lpstr>Wingdings</vt:lpstr>
      <vt:lpstr>Wingdings 2</vt:lpstr>
      <vt:lpstr>Воздушный поток</vt:lpstr>
      <vt:lpstr>1_Воздушный поток</vt:lpstr>
      <vt:lpstr>3_Воздушный поток</vt:lpstr>
      <vt:lpstr>Информационная образовательная среда «Цифровая школа»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Информационная образовательная среда «Цифровая школа»</vt:lpstr>
      <vt:lpstr>ИОС «Цифровая школа»</vt:lpstr>
      <vt:lpstr>Качество образования</vt:lpstr>
      <vt:lpstr>Презентация PowerPoint</vt:lpstr>
      <vt:lpstr>Презентация PowerPoint</vt:lpstr>
      <vt:lpstr>Рейтинг ЕГЭ среди СОШ   г. Новокузнецка, 2015 г.</vt:lpstr>
      <vt:lpstr>Презентация PowerPoint</vt:lpstr>
      <vt:lpstr>Достижения МАОУ «СОШ №99»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образовательная среда «Цифровая школа»</dc:title>
  <dc:creator>User</dc:creator>
  <cp:lastModifiedBy>222</cp:lastModifiedBy>
  <cp:revision>88</cp:revision>
  <cp:lastPrinted>2014-09-05T08:34:03Z</cp:lastPrinted>
  <dcterms:created xsi:type="dcterms:W3CDTF">2014-04-03T13:42:11Z</dcterms:created>
  <dcterms:modified xsi:type="dcterms:W3CDTF">2016-06-20T09:21:57Z</dcterms:modified>
</cp:coreProperties>
</file>