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0"/>
  </p:notesMasterIdLst>
  <p:sldIdLst>
    <p:sldId id="285" r:id="rId2"/>
    <p:sldId id="287" r:id="rId3"/>
    <p:sldId id="291" r:id="rId4"/>
    <p:sldId id="256" r:id="rId5"/>
    <p:sldId id="260" r:id="rId6"/>
    <p:sldId id="262" r:id="rId7"/>
    <p:sldId id="264" r:id="rId8"/>
    <p:sldId id="263" r:id="rId9"/>
    <p:sldId id="259" r:id="rId10"/>
    <p:sldId id="268" r:id="rId11"/>
    <p:sldId id="269" r:id="rId12"/>
    <p:sldId id="258" r:id="rId13"/>
    <p:sldId id="283" r:id="rId14"/>
    <p:sldId id="270" r:id="rId15"/>
    <p:sldId id="271" r:id="rId16"/>
    <p:sldId id="272" r:id="rId17"/>
    <p:sldId id="273" r:id="rId18"/>
    <p:sldId id="281" r:id="rId19"/>
    <p:sldId id="289" r:id="rId20"/>
    <p:sldId id="276" r:id="rId21"/>
    <p:sldId id="274" r:id="rId22"/>
    <p:sldId id="279" r:id="rId23"/>
    <p:sldId id="282" r:id="rId24"/>
    <p:sldId id="277" r:id="rId25"/>
    <p:sldId id="278" r:id="rId26"/>
    <p:sldId id="265" r:id="rId27"/>
    <p:sldId id="288" r:id="rId28"/>
    <p:sldId id="29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5203" autoAdjust="0"/>
  </p:normalViewPr>
  <p:slideViewPr>
    <p:cSldViewPr snapToGrid="0" showGuides="1">
      <p:cViewPr varScale="1">
        <p:scale>
          <a:sx n="82" d="100"/>
          <a:sy n="82" d="100"/>
        </p:scale>
        <p:origin x="90" y="31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г.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20-30 лет</c:v>
                </c:pt>
                <c:pt idx="1">
                  <c:v>31-35 лет</c:v>
                </c:pt>
                <c:pt idx="2">
                  <c:v>36-45 лет</c:v>
                </c:pt>
                <c:pt idx="3">
                  <c:v>46-55 лет</c:v>
                </c:pt>
                <c:pt idx="4">
                  <c:v>56-60 лет</c:v>
                </c:pt>
                <c:pt idx="5">
                  <c:v>Более 60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8.7100000000000009</c:v>
                </c:pt>
                <c:pt idx="1">
                  <c:v>9.8699999999999992</c:v>
                </c:pt>
                <c:pt idx="2">
                  <c:v>21.62</c:v>
                </c:pt>
                <c:pt idx="3">
                  <c:v>29.54</c:v>
                </c:pt>
                <c:pt idx="4">
                  <c:v>15.83</c:v>
                </c:pt>
                <c:pt idx="5">
                  <c:v>14.43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г.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20-30 лет</c:v>
                </c:pt>
                <c:pt idx="1">
                  <c:v>31-35 лет</c:v>
                </c:pt>
                <c:pt idx="2">
                  <c:v>36-45 лет</c:v>
                </c:pt>
                <c:pt idx="3">
                  <c:v>46-55 лет</c:v>
                </c:pt>
                <c:pt idx="4">
                  <c:v>56-60 лет</c:v>
                </c:pt>
                <c:pt idx="5">
                  <c:v>Более 60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9.61</c:v>
                </c:pt>
                <c:pt idx="1">
                  <c:v>7.61</c:v>
                </c:pt>
                <c:pt idx="2">
                  <c:v>23.12</c:v>
                </c:pt>
                <c:pt idx="3">
                  <c:v>29.56</c:v>
                </c:pt>
                <c:pt idx="4">
                  <c:v>15.14</c:v>
                </c:pt>
                <c:pt idx="5">
                  <c:v>14.96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2407904"/>
        <c:axId val="192406336"/>
      </c:barChart>
      <c:catAx>
        <c:axId val="19240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406336"/>
        <c:crosses val="autoZero"/>
        <c:auto val="1"/>
        <c:lblAlgn val="ctr"/>
        <c:lblOffset val="100"/>
        <c:noMultiLvlLbl val="0"/>
      </c:catAx>
      <c:valAx>
        <c:axId val="192406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40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01.09.2014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0-3 года</c:v>
                </c:pt>
                <c:pt idx="1">
                  <c:v>3-5 лет</c:v>
                </c:pt>
                <c:pt idx="2">
                  <c:v>5-10 лет</c:v>
                </c:pt>
                <c:pt idx="3">
                  <c:v>10-25 лет</c:v>
                </c:pt>
                <c:pt idx="4">
                  <c:v>более 25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6.58</c:v>
                </c:pt>
                <c:pt idx="1">
                  <c:v>2.92</c:v>
                </c:pt>
                <c:pt idx="2">
                  <c:v>5.48</c:v>
                </c:pt>
                <c:pt idx="3">
                  <c:v>35.26</c:v>
                </c:pt>
                <c:pt idx="4">
                  <c:v>49.76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01.09.2015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0-3 года</c:v>
                </c:pt>
                <c:pt idx="1">
                  <c:v>3-5 лет</c:v>
                </c:pt>
                <c:pt idx="2">
                  <c:v>5-10 лет</c:v>
                </c:pt>
                <c:pt idx="3">
                  <c:v>10-25 лет</c:v>
                </c:pt>
                <c:pt idx="4">
                  <c:v>более 25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7.45</c:v>
                </c:pt>
                <c:pt idx="1">
                  <c:v>4.12</c:v>
                </c:pt>
                <c:pt idx="2">
                  <c:v>4.54</c:v>
                </c:pt>
                <c:pt idx="3">
                  <c:v>34.65</c:v>
                </c:pt>
                <c:pt idx="4">
                  <c:v>49.24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2409472"/>
        <c:axId val="192409864"/>
      </c:barChart>
      <c:catAx>
        <c:axId val="1924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409864"/>
        <c:crosses val="autoZero"/>
        <c:auto val="1"/>
        <c:lblAlgn val="ctr"/>
        <c:lblOffset val="100"/>
        <c:noMultiLvlLbl val="0"/>
      </c:catAx>
      <c:valAx>
        <c:axId val="192409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40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87401678542858E-2"/>
          <c:y val="0.11352768811955762"/>
          <c:w val="0.92809814779642186"/>
          <c:h val="0.78561517782568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01.09.2014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Высшее</c:v>
                </c:pt>
                <c:pt idx="1">
                  <c:v>Неполное высшее </c:v>
                </c:pt>
                <c:pt idx="2">
                  <c:v>Среднее профессиональное</c:v>
                </c:pt>
                <c:pt idx="3">
                  <c:v>Начальное профессиональное</c:v>
                </c:pt>
                <c:pt idx="4">
                  <c:v>Среднее (полное)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1611</c:v>
                </c:pt>
                <c:pt idx="1">
                  <c:v>9</c:v>
                </c:pt>
                <c:pt idx="2">
                  <c:v>21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01.09.2015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Высшее</c:v>
                </c:pt>
                <c:pt idx="1">
                  <c:v>Неполное высшее </c:v>
                </c:pt>
                <c:pt idx="2">
                  <c:v>Среднее профессиональное</c:v>
                </c:pt>
                <c:pt idx="3">
                  <c:v>Начальное профессиональное</c:v>
                </c:pt>
                <c:pt idx="4">
                  <c:v>Среднее (полное)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1614</c:v>
                </c:pt>
                <c:pt idx="1">
                  <c:v>13</c:v>
                </c:pt>
                <c:pt idx="2">
                  <c:v>22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2406728"/>
        <c:axId val="192407120"/>
      </c:barChart>
      <c:catAx>
        <c:axId val="19240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407120"/>
        <c:crosses val="autoZero"/>
        <c:auto val="1"/>
        <c:lblAlgn val="ctr"/>
        <c:lblOffset val="100"/>
        <c:noMultiLvlLbl val="0"/>
      </c:catAx>
      <c:valAx>
        <c:axId val="19240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40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06249999999999E-2"/>
          <c:y val="0.17596264911647089"/>
          <c:w val="0.94509374999999995"/>
          <c:h val="0.76796322785659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01.09.2014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имеют категорию</c:v>
                </c:pt>
                <c:pt idx="1">
                  <c:v>имеют высшую кв. категорию</c:v>
                </c:pt>
                <c:pt idx="2">
                  <c:v>имеют первую кв. категорию</c:v>
                </c:pt>
                <c:pt idx="3">
                  <c:v>имеют второую кв. категорию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83.01</c:v>
                </c:pt>
                <c:pt idx="1">
                  <c:v>40.44</c:v>
                </c:pt>
                <c:pt idx="2">
                  <c:v>38</c:v>
                </c:pt>
                <c:pt idx="3">
                  <c:v>4.57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01.09.2015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имеют категорию</c:v>
                </c:pt>
                <c:pt idx="1">
                  <c:v>имеют высшую кв. категорию</c:v>
                </c:pt>
                <c:pt idx="2">
                  <c:v>имеют первую кв. категорию</c:v>
                </c:pt>
                <c:pt idx="3">
                  <c:v>имеют второую кв. категорию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81.59</c:v>
                </c:pt>
                <c:pt idx="1">
                  <c:v>43.13</c:v>
                </c:pt>
                <c:pt idx="2">
                  <c:v>36.04</c:v>
                </c:pt>
                <c:pt idx="3">
                  <c:v>2.42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94199472"/>
        <c:axId val="194198296"/>
      </c:barChart>
      <c:catAx>
        <c:axId val="19419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198296"/>
        <c:crosses val="autoZero"/>
        <c:auto val="1"/>
        <c:lblAlgn val="ctr"/>
        <c:lblOffset val="100"/>
        <c:noMultiLvlLbl val="0"/>
      </c:catAx>
      <c:valAx>
        <c:axId val="194198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19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41326279527556"/>
          <c:y val="0.32202514013132749"/>
          <c:w val="0.17216651834009242"/>
          <c:h val="0.15330528146006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E77C3-5604-4F51-85C3-3256715CD043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EA4A0-A15E-40D4-A6C3-C5BBD2D9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8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4E1C9-FB79-4555-92F0-3AB38D6D06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4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A4A0-A15E-40D4-A6C3-C5BBD2D9D5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3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A4A0-A15E-40D4-A6C3-C5BBD2D9D50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10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A4A0-A15E-40D4-A6C3-C5BBD2D9D50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3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4E1C9-FB79-4555-92F0-3AB38D6D06F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9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8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0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33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3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985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0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0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1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4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7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6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9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8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2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7FC8-3EA3-4EA1-B765-C154504094A5}" type="datetimeFigureOut">
              <a:rPr lang="ru-RU" smtClean="0"/>
              <a:t>16.06.2016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9ECBF3-8CC6-4358-917A-841F7482D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pk.kuz-edu.ru/index.php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64368" y="211015"/>
            <a:ext cx="6337373" cy="37279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</a:t>
            </a: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школьного математического образования на территории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 области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6971" y="4660434"/>
            <a:ext cx="6847326" cy="142384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Трушкина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П.,  методист  кафедры естественнонаучных и математических дисциплин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29" y="106392"/>
            <a:ext cx="4426080" cy="66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339" y="218132"/>
            <a:ext cx="7491046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учителей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(%)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981071"/>
              </p:ext>
            </p:extLst>
          </p:nvPr>
        </p:nvGraphicFramePr>
        <p:xfrm>
          <a:off x="248088" y="1628810"/>
          <a:ext cx="11144023" cy="478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7" y="39178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00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148" y="406399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учителей математики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(в %)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570021"/>
              </p:ext>
            </p:extLst>
          </p:nvPr>
        </p:nvGraphicFramePr>
        <p:xfrm>
          <a:off x="666140" y="2148865"/>
          <a:ext cx="111934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" y="184739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5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353" y="316523"/>
            <a:ext cx="9073662" cy="11957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учителей Кемеровской области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(кол-во чел.)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451064"/>
              </p:ext>
            </p:extLst>
          </p:nvPr>
        </p:nvGraphicFramePr>
        <p:xfrm>
          <a:off x="1735015" y="1555506"/>
          <a:ext cx="10140462" cy="529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1" y="119584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 учителей математики Кемеровской области (%)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8" y="0"/>
            <a:ext cx="1882182" cy="15896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53979855"/>
              </p:ext>
            </p:extLst>
          </p:nvPr>
        </p:nvGraphicFramePr>
        <p:xfrm>
          <a:off x="1574799" y="2133599"/>
          <a:ext cx="10508344" cy="462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118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5187"/>
            <a:ext cx="9066212" cy="209564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реализации концепции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разделе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работников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60" y="2133600"/>
            <a:ext cx="11343052" cy="3833446"/>
          </a:xfrm>
        </p:spPr>
        <p:txBody>
          <a:bodyPr>
            <a:noAutofit/>
          </a:bodyPr>
          <a:lstStyle/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программ повышения квалификации и программ профессиональной переподготовки для учителей математики.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программ по актуальным вопросам преподавания математики в современных условиях</a:t>
            </a:r>
          </a:p>
          <a:p>
            <a:pPr lvl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модели дистанционного повышения квалификации учителей математики.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проблемных, постоянно-действующих семинаров для учителей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математикипо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актуальным проблемам математического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5" name="Рисунок 4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" y="184739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313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46" y="294471"/>
            <a:ext cx="9730154" cy="16339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ПК кафедры естественнонаучных и математических дисциплин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КРИПКиПРО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учителей математики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795" y="1928447"/>
            <a:ext cx="10843845" cy="46540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«Теория и практика преподавания математики в условиях перехода на ФГОС основного общего образования» (96-120 часов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профильного обучения: теория и практика преподавания математики» (96-120 часов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методика решения задач повышенного уровня в рамках подготовки учащихся к ЕГЭ и ОГЭ по математике» (72 часа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 </a:t>
            </a:r>
          </a:p>
          <a:p>
            <a:pPr marL="0" indent="0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преподавания математики и информатики в условиях реализации ФГОС общего образования» (96-120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часов)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преподавания математики и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ФГОС общего образования» (96-120 часов)</a:t>
            </a:r>
          </a:p>
        </p:txBody>
      </p:sp>
      <p:pic>
        <p:nvPicPr>
          <p:cNvPr id="5" name="Рисунок 4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" y="162968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10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32" y="178632"/>
            <a:ext cx="8911687" cy="17556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учителей математики общеобразовательных учреждений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 области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прошедших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КРИПКиПРО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(2014/2015 и 2015/2016 уч.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87838"/>
              </p:ext>
            </p:extLst>
          </p:nvPr>
        </p:nvGraphicFramePr>
        <p:xfrm>
          <a:off x="973015" y="2095178"/>
          <a:ext cx="9753599" cy="400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399"/>
                <a:gridCol w="2438400"/>
              </a:tblGrid>
              <a:tr h="1628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100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100 часов (профильный уровень)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91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2014/2015 уч. г.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 уч. г.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2014/2015 уч. г.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 уч. г.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2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чел.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чел.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чел.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чел.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118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с дистанционной формой обучения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2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чел.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чел.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" y="0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02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обучавшихся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областных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семинаров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КРИПКиПРО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20373"/>
              </p:ext>
            </p:extLst>
          </p:nvPr>
        </p:nvGraphicFramePr>
        <p:xfrm>
          <a:off x="1582614" y="2028092"/>
          <a:ext cx="9800496" cy="258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124"/>
                <a:gridCol w="2450124"/>
                <a:gridCol w="2450124"/>
                <a:gridCol w="24501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участников семинаров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использованием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вебинаров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системой ВКС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 уч.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 уч.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8" y="0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7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617" y="295864"/>
            <a:ext cx="8911687" cy="7474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семинаров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64" y="960733"/>
            <a:ext cx="11734125" cy="554055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</a:pP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математике  в условиях реализации ФГОС ОО</a:t>
            </a:r>
          </a:p>
          <a:p>
            <a:pPr>
              <a:lnSpc>
                <a:spcPct val="107000"/>
              </a:lnSpc>
            </a:pP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в подходах к обучению математике в условиях реализации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развития математического образования</a:t>
            </a:r>
          </a:p>
          <a:p>
            <a:pPr>
              <a:lnSpc>
                <a:spcPct val="107000"/>
              </a:lnSpc>
            </a:pP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образовательных ресурсов как способ повышения технологической компетентности  учителя математики</a:t>
            </a:r>
          </a:p>
          <a:p>
            <a:pPr algn="just">
              <a:lnSpc>
                <a:spcPct val="107000"/>
              </a:lnSpc>
            </a:pP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урочной и внеурочной  деятельности по математике в  условиях реализации ФГОС ОО</a:t>
            </a:r>
          </a:p>
          <a:p>
            <a:pPr algn="just">
              <a:lnSpc>
                <a:spcPct val="107000"/>
              </a:lnSpc>
            </a:pP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математике  в условиях реализации ФГОС ОО и  Концепции 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математического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just">
              <a:lnSpc>
                <a:spcPct val="107000"/>
              </a:lnSpc>
            </a:pP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и проблемы обучения математике в условиях реализации требований ФГОС  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ФГОС ОО: опыт, проблемы, перспективы</a:t>
            </a:r>
          </a:p>
          <a:p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геометрических задач  повышенного уровня сложности на итоговой аттестации по математике</a:t>
            </a:r>
          </a:p>
          <a:p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решения задач с  параметрами на итоговой аттестации по математике</a:t>
            </a:r>
          </a:p>
          <a:p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подготовки к итоговой  аттестации по математике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992" y="59850"/>
            <a:ext cx="1403210" cy="1219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21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467" y="0"/>
            <a:ext cx="8911687" cy="72934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58226" y="825700"/>
            <a:ext cx="4681090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5286" y="1660721"/>
            <a:ext cx="11048999" cy="48146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«Педагогические таланты Кузбасса», «ИТ-педагог ХХ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века, «Новая волна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РПМО учителей математики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практики работы «Школы молодого учителя» в рамках деятельности РПМО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региональных конференций (симпозиумов, конгрессов) в направлении школьного математического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реализация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для учителей математики «Школа Пифагора»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2016-2020 гг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олимпиады для учителей математики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КРИПКиПРО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2016-2020 гг.)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825" y="1264555"/>
            <a:ext cx="11873517" cy="377762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кадрами в рамках реализации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школьного 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КРИПКиПРО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r>
              <a:rPr lang="ru-RU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Трушкина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Петровна,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кафедры естественнонаучных дисциплин </a:t>
            </a:r>
            <a:r>
              <a:rPr lang="ru-RU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КРИПКиПРО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(г. Кемерово)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учителей математики при подготовке обучающихся к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ЕГЭ».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Кондратенко Лариса Николаевна,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н,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теории и методики общего образования МАОУ ДПО «ИПК»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Новокузнецк)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«Информационная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как условие реализации ФГОС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ООО». 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Скрипцова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Нина Петровна,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директор, учитель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математики,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Ремезова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Александровна,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УВР, учитель математики МАОУ «СОШ № 99» (г. Новокузнецк)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обучения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математике».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Алескерова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Раиса Михайловна,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МАОУ «Средняя общеобразовательная школа № 1» (г. Мыски)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«Индивидуальный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ученика в 10-11 классе (из опыта работы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)». 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Елескина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Николаевна, 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МБОУ Киселевского городского округа «Лицей № 1» (г. Киселёвск)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1" y="0"/>
            <a:ext cx="1904999" cy="1516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664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402" y="295863"/>
            <a:ext cx="8911687" cy="13688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конкурсов профессионального мастерства из числа педагогических работников, организаций, осуществляющих образовательную деятельность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017373"/>
              </p:ext>
            </p:extLst>
          </p:nvPr>
        </p:nvGraphicFramePr>
        <p:xfrm>
          <a:off x="874713" y="2331720"/>
          <a:ext cx="10515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работники, принявшие участие в конкурсах, чел.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уровня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Регионального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уровня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уровня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2014/2015 уч.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 уч.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" y="162968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246" y="565495"/>
            <a:ext cx="1009784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математики – победители регионального этапа Всероссийского конкурса «Учитель года»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539" y="2256693"/>
            <a:ext cx="10515600" cy="406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Наконешнюк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Валерьевна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«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Новосафоновской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Прокопьевского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Елескина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Николаевна,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Киселевского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«Лицей № 1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Перфильев Александр Николаевич,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«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Промышленновская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56»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Промышленная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Олеся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57»,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Прокопьевский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</a:p>
        </p:txBody>
      </p:sp>
      <p:pic>
        <p:nvPicPr>
          <p:cNvPr id="5" name="Рисунок 4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" y="162968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880" y="35274"/>
            <a:ext cx="9347566" cy="989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– победители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лауреаты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конкурсов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9938" y="1904999"/>
            <a:ext cx="10824674" cy="450752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67054"/>
              </p:ext>
            </p:extLst>
          </p:nvPr>
        </p:nvGraphicFramePr>
        <p:xfrm>
          <a:off x="120789" y="903110"/>
          <a:ext cx="11732288" cy="555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5122"/>
                <a:gridCol w="2568479"/>
                <a:gridCol w="3338687"/>
              </a:tblGrid>
              <a:tr h="3787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59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этап конкурса инновационных площадок «Путь к успеху»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Смирнова Вера Владимировна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 «Лицей №36»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Осинниковский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</a:t>
                      </a:r>
                    </a:p>
                  </a:txBody>
                  <a:tcPr/>
                </a:tc>
              </a:tr>
              <a:tr h="10271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Областной конкурс «ИТ-педагог Кузбасса XXI века» в 2015 г. Номинация «Учебный проект с использованием ИКТ»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Червова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Елена Анатольевна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94 »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Новокузнецкий ГО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5900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Областной конкурс «Новая волна» в 2015 г.  Номинация «Педагогические надежды»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Забусова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Алена Александровна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МБНОУ "Городской классический лицей"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6452">
                <a:tc rowSpan="2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Областной Конкурс</a:t>
                      </a: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«Педагогические таланты Кузбасса» номинации «Педагог - методист»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Мельникова Антонина Семеновна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«СОШ № 26»,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Междуреченск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33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Банчужная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Наталья Николаевна,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Скрипцова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Нина Петровна</a:t>
                      </a:r>
                      <a:endParaRPr lang="ru-RU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99 г.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Новокузнецкий ГО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6452"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Кондратенко Лариса Николаевна</a:t>
                      </a:r>
                      <a:endParaRPr lang="ru-RU" sz="20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доцента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ДПО ИПК 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Новокузнецкий ГО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9" y="5268368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5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108" y="108294"/>
            <a:ext cx="9265503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– победители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лауреаты различных конкурсов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9938" y="1904999"/>
            <a:ext cx="10824674" cy="450752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5348"/>
              </p:ext>
            </p:extLst>
          </p:nvPr>
        </p:nvGraphicFramePr>
        <p:xfrm>
          <a:off x="224875" y="983065"/>
          <a:ext cx="11734800" cy="594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4582"/>
                <a:gridCol w="3722914"/>
                <a:gridCol w="3327304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1114">
                <a:tc rowSpan="3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Областной Конкурс</a:t>
                      </a: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«Педагогические таланты Кузбасса» номинации «Педагог профильного обучения»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Козловская Наталья Александровна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МАНОУ «Гимназия №2», Мариинский МР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11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Чистякова Надежда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Поликарповна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«Лицей №17», Березовский  ГО 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7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Шестаковой Людмила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Васильевна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МБНОУ «Лицей № 11», 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 Новокузнецка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0678"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Кондратенко Лариса Николаевна</a:t>
                      </a:r>
                      <a:endParaRPr lang="ru-RU" sz="20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доцент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ДПО ИПК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Новокузнецка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749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Областной конкурс «ИТ-педагог Кузбасса XXI века» номинации «Внеурочное (внеклассное) занятие с использованием ИКТ»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Бердникова Елена Анатольевна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Худяшова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Анастасия Павловна</a:t>
                      </a:r>
                      <a:endParaRPr lang="ru-RU" sz="20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«ООШ №14»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Полысаевский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ГО 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4884">
                <a:tc rowSpan="2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Областной конкурс «ИТ-педагог Кузбасса XXI века» номинации «Современный урок (занятие) с использованием ИКТ»</a:t>
                      </a:r>
                      <a:r>
                        <a:rPr lang="ru-RU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Баулина Анна Юрьевна</a:t>
                      </a:r>
                      <a:endParaRPr lang="ru-RU" sz="20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«СОШ № 25», Киселевский ГО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749">
                <a:tc vMerge="1"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Салпанова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Наталья Леонидовна</a:t>
                      </a:r>
                      <a:endParaRPr lang="ru-RU" sz="20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(МБОУ «СОШ № 22», Анжеро-Судженский ГО</a:t>
                      </a:r>
                      <a:endParaRPr lang="ru-RU" sz="20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" y="0"/>
            <a:ext cx="1620924" cy="1208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569" y="211015"/>
            <a:ext cx="9218614" cy="1828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работа совместно с  ФГБНУ «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стратегии развития образования Российской академии образования»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553" y="2039814"/>
            <a:ext cx="11183815" cy="390378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экспериментальная площадка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«Интеграция содержания учебных предметов «Математика» и «Информатика» в исследовательской и проектной деятельности учащихся основного общего образования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(6 школ)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экспериментальная площадка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«Цели и содержание внеурочной деятельности в рамках предметной области «Математика и информатика» на уровне основного общего образования с учетом требований ФГОС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(10 школ)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" y="162968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5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954" y="659279"/>
            <a:ext cx="10339753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КРИПКиПРО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 уч. г.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157046"/>
            <a:ext cx="11101754" cy="470095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научно-практической конференции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«Информационно-коммуникационные технологии в образовании: от настоящего к будущему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22-23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2016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интернет-конференция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развитием профессионализма педагога как условие формирования современной образовательной среды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01-29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2016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межрегиональная заочная научно-практическая конференция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«Инновации в образовании: опыт реализации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– 22 февраля 2016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научно-практическая конференция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Андреевские чтения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2016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Всероссийская научно-практическая конференция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«Научно-методическое сопровождение реализации ФГОС: опыт, проблемы, пути их преодоления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(5-6 ноября 2015 года) </a:t>
            </a:r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5" name="Рисунок 4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" y="162968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7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67106"/>
            <a:ext cx="9155723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ПЛАНА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2080" y="1144601"/>
            <a:ext cx="8856985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КРИПКиПРО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ipk.kuz-edu.ru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Подразделения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естественнонаучных и математических дисциплин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Концепции развития математического образования в РФ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55523" y="5301208"/>
            <a:ext cx="194421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151784" y="2661991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63489" y="2661991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83632" y="342900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827748" y="5232919"/>
            <a:ext cx="194421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Методическая копилка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48163" y="5214912"/>
            <a:ext cx="230425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44272" y="5229200"/>
            <a:ext cx="1930756" cy="12098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27631" y="4725144"/>
            <a:ext cx="0" cy="489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800037" y="4678089"/>
            <a:ext cx="6787" cy="471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200291" y="4626092"/>
            <a:ext cx="0" cy="523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509650" y="4626092"/>
            <a:ext cx="0" cy="489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" y="162968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9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Готовится к выпуску очередной номер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 3, 2016 г.) журнала «Учитель Кузбасса».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172" y="1702751"/>
            <a:ext cx="114735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«Реализация Концепции математического образования – условие формирования интеллектуальных способностей обучающихся».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086" y="2983641"/>
            <a:ext cx="121049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Предлагаемые рубрики: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 Теоретические и организационно-методические аспекты проблемы реализации Концепции математического образования.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 Формирование интеллектуальных способностей обучающихся в урочной и внеурочной работе по математике.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 Индивидуализация и дифференциация познавательной деятельности при обучении математике как средство формирования интеллектуальных способностей обучающихся.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 Роль внеурочной деятельности в реализации Концепции математического образования.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 Методическая копилка.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70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4546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2829" y="1951949"/>
            <a:ext cx="7456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виртуальной галереи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«Лучшие учителя математики Кузбасса»</a:t>
            </a:r>
            <a:endParaRPr lang="ru-RU" sz="4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7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13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сертификат можно из архива, пройдя с сайта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КРИПКиПРО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ссылке  ФЦПРО после 21.06.2016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еализация ФЦПРО – 2016-2020 в Кемеровской област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1" y="2275416"/>
            <a:ext cx="3659725" cy="364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4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6225" y="250371"/>
            <a:ext cx="6337373" cy="28026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 кадрами в рамках реализации </a:t>
            </a: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развития школьного математического образования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КРИПКиПРО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2543" y="4889034"/>
            <a:ext cx="6847326" cy="1423844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Трушкина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П.,  методист  кафедры естественнонаучных и математических дисциплин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great.az/uploads/posts/2012-02/1329942766_mati-10-36.jpg"/>
          <p:cNvPicPr>
            <a:picLocks noChangeAspect="1" noChangeArrowheads="1"/>
          </p:cNvPicPr>
          <p:nvPr/>
        </p:nvPicPr>
        <p:blipFill rotWithShape="1">
          <a:blip r:embed="rId2" cstate="print"/>
          <a:srcRect b="9267"/>
          <a:stretch/>
        </p:blipFill>
        <p:spPr bwMode="auto">
          <a:xfrm>
            <a:off x="7685314" y="3019190"/>
            <a:ext cx="4299858" cy="3599324"/>
          </a:xfrm>
          <a:prstGeom prst="rect">
            <a:avLst/>
          </a:prstGeom>
          <a:noFill/>
        </p:spPr>
      </p:pic>
      <p:pic>
        <p:nvPicPr>
          <p:cNvPr id="7" name="Рисунок 6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" y="86767"/>
            <a:ext cx="2357279" cy="166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3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24 декабря 2013 г. Правительство Российской Федерации утвердило Концепцию развития математического образования в Российской </a:t>
            </a:r>
            <a:r>
              <a:rPr lang="ru-RU" sz="2200" b="1" dirty="0" smtClean="0">
                <a:solidFill>
                  <a:srgbClr val="002060"/>
                </a:solidFill>
              </a:rPr>
              <a:t>Федерации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6624" y="1742830"/>
            <a:ext cx="10049283" cy="425193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  РОССИЙСКОЙ  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А С П О Р Я Ж Е Н И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24 декабря 2013 г.  №  2506-р </a:t>
            </a:r>
            <a:r>
              <a:rPr lang="ru-RU" sz="8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80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endParaRPr lang="ru-RU" sz="4000" b="1" dirty="0"/>
          </a:p>
          <a:p>
            <a:pPr marL="0" indent="0">
              <a:buNone/>
            </a:pPr>
            <a:r>
              <a:rPr lang="ru-RU" sz="7200" b="1" dirty="0"/>
              <a:t>1. Утвердить прилагаемую Концепцию развития математического образования в Российской Федерации.</a:t>
            </a:r>
          </a:p>
          <a:p>
            <a:pPr marL="0" indent="0">
              <a:buNone/>
            </a:pPr>
            <a:r>
              <a:rPr lang="ru-RU" sz="7200" b="1" dirty="0"/>
              <a:t>2. Минобрнауки России утвердить в 3-месячный срок план мероприятий по реализации Концепции развития математического образования в Российской Федерации.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ru-RU" sz="7200" b="1" dirty="0" smtClean="0"/>
              <a:t>Председатель </a:t>
            </a:r>
            <a:r>
              <a:rPr lang="ru-RU" sz="7200" b="1" dirty="0"/>
              <a:t>Правительства</a:t>
            </a:r>
          </a:p>
          <a:p>
            <a:pPr marL="0" indent="0">
              <a:buNone/>
            </a:pPr>
            <a:r>
              <a:rPr lang="ru-RU" sz="7200" b="1" dirty="0" smtClean="0"/>
              <a:t>Российской </a:t>
            </a:r>
            <a:r>
              <a:rPr lang="ru-RU" sz="7200" b="1" dirty="0"/>
              <a:t>Федерации	Д.Медведев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42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95551" y="236538"/>
            <a:ext cx="7777163" cy="647700"/>
          </a:xfrm>
          <a:prstGeom prst="rect">
            <a:avLst/>
          </a:prstGeom>
          <a:pattFill prst="ltDnDiag">
            <a:fgClr>
              <a:srgbClr val="FCC9C8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648889" y="380207"/>
            <a:ext cx="898754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sz="1900" b="1" dirty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900" b="1" dirty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b="1" dirty="0">
                <a:solidFill>
                  <a:srgbClr val="002060"/>
                </a:solidFill>
                <a:latin typeface="Georgia" pitchFamily="18" charset="0"/>
              </a:rPr>
              <a:t>КОНЦЕПЦИЯ РАЗВИТИЯ МАТЕМАТИЧЕСКОГО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52596" y="881518"/>
            <a:ext cx="3571900" cy="15001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Декабрь 2013 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Концепция развития математического образования в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10314" y="884238"/>
            <a:ext cx="3286148" cy="15001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Апрель 2014 год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Разработан и утвержден План реализации концепции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91544" y="2762999"/>
            <a:ext cx="8072494" cy="14287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itchFamily="18" charset="0"/>
              </a:rPr>
              <a:t>План обсуждался со всеми заинтересованными сторонами, и на сегодняшний день включает в себя 68 мероприятий, большая часть которых предложена субъектами РФ и согласно которому, каждый субъект РФ должен будет составить свой план реализации Концепции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595934" y="1428736"/>
            <a:ext cx="714380" cy="71438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7663279" y="2138353"/>
            <a:ext cx="473059" cy="75009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365104"/>
            <a:ext cx="698482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1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153400" cy="18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по реализации </a:t>
            </a:r>
            <a:b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математического образования </a:t>
            </a:r>
            <a:b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Кемеровской области </a:t>
            </a:r>
            <a:b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2015-2020 годы)</a:t>
            </a:r>
            <a:b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реализации </a:t>
            </a:r>
            <a:b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математического образования </a:t>
            </a:r>
            <a:b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Кемеровской области </a:t>
            </a:r>
            <a:b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2015-2020 годы)</a:t>
            </a:r>
            <a:b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421" t="3035" r="7160"/>
          <a:stretch/>
        </p:blipFill>
        <p:spPr>
          <a:xfrm>
            <a:off x="1803975" y="2060847"/>
            <a:ext cx="8828856" cy="4457183"/>
          </a:xfrm>
          <a:prstGeom prst="rect">
            <a:avLst/>
          </a:prstGeom>
        </p:spPr>
      </p:pic>
      <p:pic>
        <p:nvPicPr>
          <p:cNvPr id="4" name="Рисунок 3" descr="Герб Кемеровской области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21380" r="26385" b="7833"/>
          <a:stretch/>
        </p:blipFill>
        <p:spPr bwMode="auto">
          <a:xfrm>
            <a:off x="91180" y="117230"/>
            <a:ext cx="2112758" cy="1899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64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77334" y="1270000"/>
            <a:ext cx="10881620" cy="478112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мотивация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и студентов, которая связана с недооценкой математического образования и перегруженностью программ техническими элементами и устаревшим содержанием;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образования продолжает устаревать и остается формальным и оторванным от жизни;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не хватает учителей и преподавателей вузов, которые могли бы качественно преподавать математику.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концепции — вывести российской математическое образование на лидирующие позиции в мире.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1699" y="110223"/>
            <a:ext cx="9625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 Концепции выделены 3 проблемы развития математического образования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938" y="202835"/>
            <a:ext cx="8299938" cy="22941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Состав учителей математики муниципальных образовательных организаций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Кемеровской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области</a:t>
            </a:r>
            <a:b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ru-RU" sz="3100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(по состоянию на </a:t>
            </a:r>
            <a:r>
              <a:rPr lang="ru-RU" sz="31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01.09.2015)</a:t>
            </a:r>
            <a:endParaRPr lang="ru-RU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869354"/>
              </p:ext>
            </p:extLst>
          </p:nvPr>
        </p:nvGraphicFramePr>
        <p:xfrm>
          <a:off x="504092" y="2497015"/>
          <a:ext cx="11394831" cy="3428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093"/>
                <a:gridCol w="2309446"/>
                <a:gridCol w="1242646"/>
                <a:gridCol w="2286000"/>
                <a:gridCol w="2766646"/>
              </a:tblGrid>
              <a:tr h="8874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Кемеровской области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ГОУ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 городских округах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 муниципальных районах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5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01.09.2014 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992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01.09.2015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1651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Рисунок 5" descr="http://moemesto.ru/kiruhinatl/file/1591341/display/%D0%9B%D0%BE%D0%B3%D0%BE%D1%82%D0%B8%D0%BF%20%D0%9A%D0%A0%D0%98%D0%9F%D0%9A%D0%B8%D0%9F%D0%A0%D0%9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" y="184739"/>
            <a:ext cx="1882182" cy="1589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3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524</TotalTime>
  <Words>1458</Words>
  <Application>Microsoft Office PowerPoint</Application>
  <PresentationFormat>Широкоэкранный</PresentationFormat>
  <Paragraphs>231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Century Gothic</vt:lpstr>
      <vt:lpstr>Georgia</vt:lpstr>
      <vt:lpstr>Times New Roman</vt:lpstr>
      <vt:lpstr>Verdana</vt:lpstr>
      <vt:lpstr>Wingdings</vt:lpstr>
      <vt:lpstr>Wingdings 3</vt:lpstr>
      <vt:lpstr>Легкий дым</vt:lpstr>
      <vt:lpstr>Реализация Концепции развития школьного математического образования на территории Кемеровской области</vt:lpstr>
      <vt:lpstr>В программе вебинара  </vt:lpstr>
      <vt:lpstr>Скачать сертификат можно из архива, пройдя с сайта КРИПКиПРО по ссылке  ФЦПРО после 21.06.2016</vt:lpstr>
      <vt:lpstr>О работе с кадрами в рамках реализации концепции развития школьного математического образования в КРИПКиПРО</vt:lpstr>
      <vt:lpstr>24 декабря 2013 г. Правительство Российской Федерации утвердило Концепцию развития математического образования в Российской Федерации</vt:lpstr>
      <vt:lpstr>Презентация PowerPoint</vt:lpstr>
      <vt:lpstr>План мероприятий по реализации  Концепции математического образования  в Кемеровской области  (на 2015-2020 годы)     План мероприятий по реализации  Концепции математического образования  в Кемеровской области  (на 2015-2020 годы)     </vt:lpstr>
      <vt:lpstr>:</vt:lpstr>
      <vt:lpstr>Состав учителей математики муниципальных образовательных организаций Кемеровской области (по состоянию на 01.09.2015)</vt:lpstr>
      <vt:lpstr>Возраст учителей математики Кемеровской области (%)</vt:lpstr>
      <vt:lpstr>Стаж учителей математики Кемеровской области (в %)</vt:lpstr>
      <vt:lpstr>Образование учителей Кемеровской области (кол-во чел.)</vt:lpstr>
      <vt:lpstr>Квалификационные категории учителей математики Кемеровской области (%)</vt:lpstr>
      <vt:lpstr>Задачи по реализации концепции развития   математического образования в разделе Повышение квалификации работников  общего образования </vt:lpstr>
      <vt:lpstr>Образовательные программы ПК кафедры естественнонаучных и математических дисциплин КРИПКиПРО для учителей математики </vt:lpstr>
      <vt:lpstr>Общее количество учителей математики общеобразовательных учреждений Кемеровской области,  прошедших повышение квалификации в КРИПКиПРО (2014/2015 и 2015/2016 уч. г.) </vt:lpstr>
      <vt:lpstr>Сведения об обучавшихся в рамках областных  семинаров КРИПКиПРО</vt:lpstr>
      <vt:lpstr>Тематика семинаров </vt:lpstr>
      <vt:lpstr>ПЛАН МЕРОПРИЯТИЙ</vt:lpstr>
      <vt:lpstr>Участники конкурсов профессионального мастерства из числа педагогических работников, организаций, осуществляющих образовательную деятельность</vt:lpstr>
      <vt:lpstr>Учителя математики – победители регионального этапа Всероссийского конкурса «Учитель года»</vt:lpstr>
      <vt:lpstr>Учителя математики – победители и лауреаты различных конкурсов</vt:lpstr>
      <vt:lpstr>Учителя математики – победители и  лауреаты различных конкурсов</vt:lpstr>
      <vt:lpstr>Опытно-экспериментальная работа совместно с  ФГБНУ «Институт стратегии развития образования Российской академии образования»</vt:lpstr>
      <vt:lpstr>Конференции КРИПКиПРО 2015-2016 уч. г.</vt:lpstr>
      <vt:lpstr>РЕАЛИЗАЦИЯ ПЛАНА МЕРОПРИЯТИЙ</vt:lpstr>
      <vt:lpstr>Готовится к выпуску очередной номер  (№ 3, 2016 г.) журнала «Учитель Кузбасса».</vt:lpstr>
      <vt:lpstr>Проект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концепции развития школьного математического образования на территории Кемеровской области</dc:title>
  <dc:creator>Татьяна</dc:creator>
  <cp:lastModifiedBy>k302</cp:lastModifiedBy>
  <cp:revision>58</cp:revision>
  <dcterms:created xsi:type="dcterms:W3CDTF">2016-06-14T15:07:41Z</dcterms:created>
  <dcterms:modified xsi:type="dcterms:W3CDTF">2016-06-16T06:49:31Z</dcterms:modified>
</cp:coreProperties>
</file>