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63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1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79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38091-CC57-4893-8C94-6AB72BEC31C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48296-A3C6-4689-B398-E6FD76EB1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3402-46EB-477C-93F7-77B2E006572A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E2EF7-7D86-459B-8979-70A4E0878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2EF7-7D86-459B-8979-70A4E08786A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458200" cy="122237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 Найденова Л.В.,</a:t>
            </a:r>
            <a:br>
              <a:rPr lang="ru-RU" sz="3100" i="1" dirty="0" smtClean="0"/>
            </a:br>
            <a:r>
              <a:rPr lang="ru-RU" sz="3100" i="1" dirty="0" smtClean="0"/>
              <a:t> </a:t>
            </a:r>
            <a:r>
              <a:rPr lang="ru-RU" sz="3100" i="1" dirty="0" err="1" smtClean="0"/>
              <a:t>Цибульский</a:t>
            </a:r>
            <a:r>
              <a:rPr lang="ru-RU" sz="3100" i="1" dirty="0" smtClean="0"/>
              <a:t> К.А.,</a:t>
            </a:r>
            <a:br>
              <a:rPr lang="ru-RU" sz="3100" i="1" dirty="0" smtClean="0"/>
            </a:br>
            <a:r>
              <a:rPr lang="ru-RU" sz="3100" i="1" dirty="0" smtClean="0"/>
              <a:t> Черкасова М.Н. </a:t>
            </a:r>
            <a:br>
              <a:rPr lang="ru-RU" sz="3100" i="1" dirty="0" smtClean="0"/>
            </a:br>
            <a:r>
              <a:rPr lang="ru-RU" sz="3100" i="1" dirty="0" smtClean="0"/>
              <a:t>МБОУ «Лицей №89»</a:t>
            </a:r>
            <a:br>
              <a:rPr lang="ru-RU" sz="3100" i="1" dirty="0" smtClean="0"/>
            </a:b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г. </a:t>
            </a:r>
            <a:r>
              <a:rPr lang="ru-RU" sz="3100" i="1" dirty="0" err="1" smtClean="0"/>
              <a:t>кемерово</a:t>
            </a:r>
            <a:r>
              <a:rPr lang="ru-RU" sz="3100" i="1" dirty="0" smtClean="0"/>
              <a:t> </a:t>
            </a:r>
            <a:endParaRPr lang="ru-RU" sz="31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571636" cy="86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857364"/>
            <a:ext cx="5286412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Сборник </a:t>
            </a:r>
            <a:br>
              <a:rPr lang="ru-RU" dirty="0" smtClean="0"/>
            </a:br>
            <a:r>
              <a:rPr lang="ru-RU" dirty="0" err="1" smtClean="0"/>
              <a:t>синквейнов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о семье</a:t>
            </a:r>
            <a:endParaRPr lang="ru-RU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14285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38788" t="28934" r="36377" b="8538"/>
          <a:stretch>
            <a:fillRect/>
          </a:stretch>
        </p:blipFill>
        <p:spPr bwMode="auto">
          <a:xfrm>
            <a:off x="214282" y="1428736"/>
            <a:ext cx="33575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38720" t="27919" r="36520" b="9645"/>
          <a:stretch>
            <a:fillRect/>
          </a:stretch>
        </p:blipFill>
        <p:spPr bwMode="auto">
          <a:xfrm>
            <a:off x="5500694" y="1428736"/>
            <a:ext cx="34290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 l="38502" t="28680" r="36377" b="8376"/>
          <a:stretch>
            <a:fillRect/>
          </a:stretch>
        </p:blipFill>
        <p:spPr bwMode="auto">
          <a:xfrm>
            <a:off x="2571736" y="1285860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928802"/>
            <a:ext cx="5072098" cy="841248"/>
          </a:xfrm>
        </p:spPr>
        <p:txBody>
          <a:bodyPr/>
          <a:lstStyle/>
          <a:p>
            <a:r>
              <a:rPr lang="ru-RU" dirty="0" smtClean="0"/>
              <a:t>Семейные реликвии</a:t>
            </a:r>
            <a:endParaRPr lang="ru-RU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14285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25366" t="28426" r="23260" b="7868"/>
          <a:stretch>
            <a:fillRect/>
          </a:stretch>
        </p:blipFill>
        <p:spPr bwMode="auto">
          <a:xfrm>
            <a:off x="642910" y="1142984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25475" t="27411" r="23647" b="9898"/>
          <a:stretch>
            <a:fillRect/>
          </a:stretch>
        </p:blipFill>
        <p:spPr bwMode="auto">
          <a:xfrm>
            <a:off x="571472" y="1142984"/>
            <a:ext cx="814393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 l="25625" t="28680" r="23402" b="8122"/>
          <a:stretch>
            <a:fillRect/>
          </a:stretch>
        </p:blipFill>
        <p:spPr bwMode="auto">
          <a:xfrm>
            <a:off x="500034" y="1142984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86058"/>
            <a:ext cx="7143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«ПРАВНУКИ ВЕЛИКОЙ ПОБЕДЫ»</a:t>
            </a:r>
            <a:endParaRPr lang="ru-RU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3108" y="14285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pic>
        <p:nvPicPr>
          <p:cNvPr id="1026" name="Picture 2" descr="E:\Презентация книги\IMG_0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6862481" cy="3852621"/>
          </a:xfrm>
          <a:prstGeom prst="rect">
            <a:avLst/>
          </a:prstGeom>
          <a:noFill/>
        </p:spPr>
      </p:pic>
      <p:pic>
        <p:nvPicPr>
          <p:cNvPr id="1027" name="Picture 3" descr="E:\Презентация книги\IMG_0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71612"/>
            <a:ext cx="7116979" cy="3995497"/>
          </a:xfrm>
          <a:prstGeom prst="rect">
            <a:avLst/>
          </a:prstGeom>
          <a:noFill/>
        </p:spPr>
      </p:pic>
      <p:pic>
        <p:nvPicPr>
          <p:cNvPr id="1028" name="Picture 4" descr="E:\Презентация книги\IMG_6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285860"/>
            <a:ext cx="3286132" cy="4929198"/>
          </a:xfrm>
          <a:prstGeom prst="rect">
            <a:avLst/>
          </a:prstGeom>
          <a:noFill/>
        </p:spPr>
      </p:pic>
      <p:pic>
        <p:nvPicPr>
          <p:cNvPr id="1029" name="Picture 5" descr="E:\Презентация книги\IMG_67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285860"/>
            <a:ext cx="7143800" cy="4762533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7"/>
          <a:srcRect l="38205" t="27811" r="37440" b="7697"/>
          <a:stretch>
            <a:fillRect/>
          </a:stretch>
        </p:blipFill>
        <p:spPr bwMode="auto">
          <a:xfrm>
            <a:off x="785786" y="1214422"/>
            <a:ext cx="3714776" cy="53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/>
          <a:srcRect l="38072" t="28105" r="37065" b="9116"/>
          <a:stretch>
            <a:fillRect/>
          </a:stretch>
        </p:blipFill>
        <p:spPr bwMode="auto">
          <a:xfrm>
            <a:off x="4500562" y="1214422"/>
            <a:ext cx="36433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/>
          <a:srcRect l="38509" t="30719" r="36171" b="8418"/>
          <a:stretch>
            <a:fillRect/>
          </a:stretch>
        </p:blipFill>
        <p:spPr bwMode="auto">
          <a:xfrm>
            <a:off x="2571736" y="1142984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«концепции духовно – нравственного развития и воспитания личности гражданина России» </a:t>
            </a:r>
            <a:br>
              <a:rPr lang="ru-RU" dirty="0" smtClean="0"/>
            </a:br>
            <a:r>
              <a:rPr lang="ru-RU" sz="2800" dirty="0" smtClean="0"/>
              <a:t>перечислены основные принципы организации воспитания: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 нравственный пример педагога;</a:t>
            </a:r>
            <a:br>
              <a:rPr lang="ru-RU" sz="2800" dirty="0" smtClean="0"/>
            </a:br>
            <a:r>
              <a:rPr lang="ru-RU" sz="2800" dirty="0" smtClean="0"/>
              <a:t>2. социально – педагогическое партнерство;</a:t>
            </a:r>
            <a:br>
              <a:rPr lang="ru-RU" sz="2800" dirty="0" smtClean="0"/>
            </a:br>
            <a:r>
              <a:rPr lang="ru-RU" sz="2800" dirty="0" smtClean="0"/>
              <a:t>3. индивидуально – личностное развитие;</a:t>
            </a:r>
            <a:br>
              <a:rPr lang="ru-RU" sz="2800" dirty="0" smtClean="0"/>
            </a:br>
            <a:r>
              <a:rPr lang="ru-RU" sz="2800" dirty="0" smtClean="0"/>
              <a:t>4. </a:t>
            </a:r>
            <a:r>
              <a:rPr lang="ru-RU" sz="2800" dirty="0" err="1" smtClean="0"/>
              <a:t>интегративность</a:t>
            </a:r>
            <a:r>
              <a:rPr lang="ru-RU" sz="2800" dirty="0" smtClean="0"/>
              <a:t> программ духовно –                                нравственного воспитания;</a:t>
            </a:r>
            <a:br>
              <a:rPr lang="ru-RU" sz="2800" dirty="0" smtClean="0"/>
            </a:br>
            <a:r>
              <a:rPr lang="ru-RU" sz="2800" dirty="0" smtClean="0"/>
              <a:t>5. социальная </a:t>
            </a:r>
            <a:r>
              <a:rPr lang="ru-RU" sz="2800" dirty="0" err="1" smtClean="0"/>
              <a:t>востребованность</a:t>
            </a:r>
            <a:r>
              <a:rPr lang="ru-RU" sz="2800" dirty="0" smtClean="0"/>
              <a:t> воспитания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14285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1285860"/>
            <a:ext cx="7858180" cy="118482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Интегрированная программа курса внеурочной проектной деятельности</a:t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8597" t="28680" r="37060" b="10152"/>
          <a:stretch>
            <a:fillRect/>
          </a:stretch>
        </p:blipFill>
        <p:spPr bwMode="auto">
          <a:xfrm>
            <a:off x="2786050" y="2357430"/>
            <a:ext cx="30718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3108" y="285728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3000372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«Как наше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слово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</a:rPr>
              <a:t>отзовется…»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0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43108" y="285729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214554"/>
            <a:ext cx="28574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Концепция духовно – нравственного развития и воспитания личности гражданина России</a:t>
            </a:r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2714620"/>
            <a:ext cx="35718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Федерального государственного стандарта общего образования</a:t>
            </a:r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3214686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</a:rPr>
              <a:t>Это методологическая основа</a:t>
            </a:r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pic>
        <p:nvPicPr>
          <p:cNvPr id="1026" name="Picture 2" descr="C:\Users\Марина\Desktop\1ac590e3-69ed-11de-b126-0019b9f502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3116"/>
            <a:ext cx="2643206" cy="3756556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58" y="1357298"/>
            <a:ext cx="8458200" cy="1219200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Интегрированная программа курса внеурочной проектной деятельности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«Как наше слово отзовется…»</a:t>
            </a:r>
          </a:p>
          <a:p>
            <a:pPr algn="ctr"/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3108" y="285728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12" name="Текст 1"/>
          <p:cNvSpPr txBox="1">
            <a:spLocks/>
          </p:cNvSpPr>
          <p:nvPr/>
        </p:nvSpPr>
        <p:spPr>
          <a:xfrm>
            <a:off x="285720" y="3500438"/>
            <a:ext cx="8458200" cy="1219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 l="39296" t="30545" r="36799" b="9707"/>
          <a:stretch>
            <a:fillRect/>
          </a:stretch>
        </p:blipFill>
        <p:spPr bwMode="auto">
          <a:xfrm>
            <a:off x="285720" y="2143116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 l="39241" t="28758" r="37090" b="9059"/>
          <a:stretch>
            <a:fillRect/>
          </a:stretch>
        </p:blipFill>
        <p:spPr bwMode="auto">
          <a:xfrm>
            <a:off x="3143240" y="2143116"/>
            <a:ext cx="314327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 l="39168" t="28758" r="37386" b="10458"/>
          <a:stretch>
            <a:fillRect/>
          </a:stretch>
        </p:blipFill>
        <p:spPr bwMode="auto">
          <a:xfrm>
            <a:off x="5929322" y="2143116"/>
            <a:ext cx="300039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2500298" y="2928934"/>
            <a:ext cx="4286281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Курс Программы </a:t>
            </a:r>
            <a:br>
              <a:rPr lang="ru-RU" dirty="0" smtClean="0"/>
            </a:br>
            <a:r>
              <a:rPr lang="ru-RU" dirty="0" smtClean="0"/>
              <a:t>«моя родословная»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/>
      <p:bldP spid="13" grpId="1"/>
      <p:bldP spid="1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 l="37044" t="29412" r="38735" b="10687"/>
          <a:stretch>
            <a:fillRect/>
          </a:stretch>
        </p:blipFill>
        <p:spPr bwMode="auto">
          <a:xfrm>
            <a:off x="285720" y="2357430"/>
            <a:ext cx="2928958" cy="42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 l="37743" t="30719" r="38422" b="9150"/>
          <a:stretch>
            <a:fillRect/>
          </a:stretch>
        </p:blipFill>
        <p:spPr bwMode="auto">
          <a:xfrm>
            <a:off x="3071802" y="2357430"/>
            <a:ext cx="285752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 l="37011" t="29412" r="38461" b="8235"/>
          <a:stretch>
            <a:fillRect/>
          </a:stretch>
        </p:blipFill>
        <p:spPr bwMode="auto">
          <a:xfrm>
            <a:off x="5786446" y="2357430"/>
            <a:ext cx="3071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1"/>
          <p:cNvSpPr txBox="1">
            <a:spLocks/>
          </p:cNvSpPr>
          <p:nvPr/>
        </p:nvSpPr>
        <p:spPr>
          <a:xfrm>
            <a:off x="357158" y="1357298"/>
            <a:ext cx="8458200" cy="1219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Интегрированная программа курса внеурочной проектной деятельности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«Как наше слово отзовется…»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2357422" y="2928934"/>
            <a:ext cx="4286281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Курс Программы </a:t>
            </a:r>
            <a:br>
              <a:rPr lang="ru-RU" dirty="0" smtClean="0"/>
            </a:br>
            <a:r>
              <a:rPr lang="ru-RU" dirty="0" smtClean="0"/>
              <a:t>«русская словесность»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0" grpId="1"/>
      <p:bldP spid="1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 l="37338" t="28758" r="39263" b="9804"/>
          <a:stretch>
            <a:fillRect/>
          </a:stretch>
        </p:blipFill>
        <p:spPr bwMode="auto">
          <a:xfrm>
            <a:off x="4786314" y="2500306"/>
            <a:ext cx="2857520" cy="41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 l="37743" t="29412" r="38531" b="8497"/>
          <a:stretch>
            <a:fillRect/>
          </a:stretch>
        </p:blipFill>
        <p:spPr bwMode="auto">
          <a:xfrm>
            <a:off x="2071670" y="2500306"/>
            <a:ext cx="27146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6" name="Текст 1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Интегрированная программа курса внеурочной проектной деятельности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«Как наше слово отзовется…»</a:t>
            </a:r>
          </a:p>
          <a:p>
            <a:pPr algn="ctr"/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786050" y="2857496"/>
            <a:ext cx="4286281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Курс Программы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арт-деко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00100" y="3000372"/>
            <a:ext cx="7143800" cy="8412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Проектно – исследовательская деятельность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14488"/>
            <a:ext cx="8686800" cy="841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14285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pic>
        <p:nvPicPr>
          <p:cNvPr id="4098" name="Picture 2" descr="E:\DSC0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4857753" cy="3643314"/>
          </a:xfrm>
          <a:prstGeom prst="rect">
            <a:avLst/>
          </a:prstGeom>
          <a:noFill/>
        </p:spPr>
      </p:pic>
      <p:pic>
        <p:nvPicPr>
          <p:cNvPr id="4099" name="Picture 3" descr="E:\P1110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85926"/>
            <a:ext cx="4286248" cy="3214686"/>
          </a:xfrm>
          <a:prstGeom prst="rect">
            <a:avLst/>
          </a:prstGeom>
          <a:noFill/>
        </p:spPr>
      </p:pic>
      <p:pic>
        <p:nvPicPr>
          <p:cNvPr id="4100" name="Picture 4" descr="E:\Презентация книги\IMG_0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143116"/>
            <a:ext cx="6215074" cy="4143383"/>
          </a:xfrm>
          <a:prstGeom prst="rect">
            <a:avLst/>
          </a:prstGeom>
          <a:noFill/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00174"/>
            <a:ext cx="6034617" cy="4525963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1500174"/>
            <a:ext cx="6017705" cy="4513279"/>
          </a:xfrm>
          <a:prstGeom prst="rect">
            <a:avLst/>
          </a:prstGeo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8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1500174"/>
            <a:ext cx="5718656" cy="44291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1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1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1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1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712893" cy="94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3108" y="14285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ФОРМИРОВАНИЕ ПРОЕКТНО – ИССЛЕДОВАТЕЛЬСКОЙ КУЛЬТУРЫ УЧАЩИХСЯ ЧЕРЕЗ ИНТЕГРИРОВАННУЮ ПРОГРАММУ ВНЕУРОЧНОЙ ДЕЯТЕЛЬНОСТИ</a:t>
            </a:r>
            <a: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85860"/>
            <a:ext cx="6572296" cy="1357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Происхождение фамилий моих одноклассников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2939" t="195" r="13763" b="1660"/>
          <a:stretch>
            <a:fillRect/>
          </a:stretch>
        </p:blipFill>
        <p:spPr bwMode="auto">
          <a:xfrm>
            <a:off x="1571604" y="1500174"/>
            <a:ext cx="63579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12939" t="195" r="12939"/>
          <a:stretch>
            <a:fillRect/>
          </a:stretch>
        </p:blipFill>
        <p:spPr bwMode="auto">
          <a:xfrm rot="1096626">
            <a:off x="3458533" y="1885508"/>
            <a:ext cx="6429420" cy="486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 l="13763" t="1660" r="12939"/>
          <a:stretch>
            <a:fillRect/>
          </a:stretch>
        </p:blipFill>
        <p:spPr bwMode="auto">
          <a:xfrm rot="20837737">
            <a:off x="-693515" y="1783403"/>
            <a:ext cx="6357982" cy="47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 l="12939" t="1660" r="12939" b="195"/>
          <a:stretch>
            <a:fillRect/>
          </a:stretch>
        </p:blipFill>
        <p:spPr bwMode="auto">
          <a:xfrm>
            <a:off x="1500166" y="1643050"/>
            <a:ext cx="64294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4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4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4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4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4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4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785</TotalTime>
  <Words>210</Words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ФОРМИРОВАНИЕ ПРОЕКТНО – ИССЛЕДОВАТЕЛЬСКОЙ КУЛЬТУРЫ УЧАЩИХСЯ ЧЕРЕЗ ИНТЕГРИРОВАННУЮ ПРОГРАММУ ВНЕУРОЧНОЙ ДЕЯТЕЛЬНОСТИ   Найденова Л.В.,  Цибульский К.А.,  Черкасова М.Н.  МБОУ «Лицей №89»  г. кемерово </vt:lpstr>
      <vt:lpstr>            В «концепции духовно – нравственного развития и воспитания личности гражданина России»  перечислены основные принципы организации воспитания:  1. нравственный пример педагога; 2. социально – педагогическое партнерство; 3. индивидуально – личностное развитие; 4. интегративность программ духовно –                                нравственного воспитания; 5. социальная востребованность воспитания</vt:lpstr>
      <vt:lpstr>Интегрированная программа курса внеурочной проектной деятельности  </vt:lpstr>
      <vt:lpstr>Слайд 4</vt:lpstr>
      <vt:lpstr>Курс Программы  «моя родословная»</vt:lpstr>
      <vt:lpstr>Курс Программы  «русская словесность»</vt:lpstr>
      <vt:lpstr>Курс Программы  «арт-деко»</vt:lpstr>
      <vt:lpstr>Слайд 8</vt:lpstr>
      <vt:lpstr>Происхождение фамилий моих одноклассников</vt:lpstr>
      <vt:lpstr>Сборник  синквейнов  о семье</vt:lpstr>
      <vt:lpstr>Семейные реликвии</vt:lpstr>
      <vt:lpstr>Проект  «ПРАВНУКИ ВЕЛИКОЙ ПОБЕДЫ»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ПРОЕКТНО – ИССЛЕДОВАТЕЛЬСКОЙ КУЛЬТУРЫ УЧАЩИХСЯ ЧЕРЕЗ ИНТЕГРИРОВАННУЮ ПРОГРАММУ ВНЕУРОЧНОЙ ДЕЯТЕЛЬНОСТИ  Л.В. Найденова,  К.А. Цибульский,  М.Н. Черкасова МБОУ «Лицей №89» г. кемерово </dc:title>
  <dc:creator>Марина</dc:creator>
  <cp:lastModifiedBy>Марина</cp:lastModifiedBy>
  <cp:revision>76</cp:revision>
  <dcterms:created xsi:type="dcterms:W3CDTF">2015-11-01T05:45:08Z</dcterms:created>
  <dcterms:modified xsi:type="dcterms:W3CDTF">2015-11-04T13:54:06Z</dcterms:modified>
</cp:coreProperties>
</file>