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1" r:id="rId2"/>
    <p:sldId id="298" r:id="rId3"/>
    <p:sldId id="299" r:id="rId4"/>
    <p:sldId id="256" r:id="rId5"/>
    <p:sldId id="300" r:id="rId6"/>
    <p:sldId id="293" r:id="rId7"/>
    <p:sldId id="290" r:id="rId8"/>
    <p:sldId id="291" r:id="rId9"/>
    <p:sldId id="285" r:id="rId10"/>
    <p:sldId id="297" r:id="rId11"/>
    <p:sldId id="282" r:id="rId12"/>
    <p:sldId id="296" r:id="rId13"/>
    <p:sldId id="302" r:id="rId14"/>
    <p:sldId id="284" r:id="rId15"/>
    <p:sldId id="292" r:id="rId16"/>
    <p:sldId id="287" r:id="rId17"/>
    <p:sldId id="294" r:id="rId18"/>
    <p:sldId id="283" r:id="rId19"/>
    <p:sldId id="295" r:id="rId20"/>
    <p:sldId id="289" r:id="rId21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355C"/>
    <a:srgbClr val="000000"/>
    <a:srgbClr val="FFFF00"/>
    <a:srgbClr val="B3D3EA"/>
    <a:srgbClr val="78A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58" autoAdjust="0"/>
    <p:restoredTop sz="95596" autoAdjust="0"/>
  </p:normalViewPr>
  <p:slideViewPr>
    <p:cSldViewPr>
      <p:cViewPr varScale="1">
        <p:scale>
          <a:sx n="75" d="100"/>
          <a:sy n="75" d="100"/>
        </p:scale>
        <p:origin x="-112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C66190-713A-43CE-818B-C309CBEDBBBE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</dgm:pt>
    <dgm:pt modelId="{3BD4BBDC-63CD-4C89-8102-0C4FECC1C851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bg2"/>
              </a:solidFill>
              <a:latin typeface="Arial Black" pitchFamily="34" charset="0"/>
            </a:rPr>
            <a:t>Ассоциация</a:t>
          </a:r>
        </a:p>
        <a:p>
          <a:r>
            <a:rPr lang="ru-RU" sz="1200" dirty="0" smtClean="0"/>
            <a:t>(ДОО в территориях)</a:t>
          </a:r>
          <a:endParaRPr lang="ru-RU" sz="1200" dirty="0"/>
        </a:p>
      </dgm:t>
    </dgm:pt>
    <dgm:pt modelId="{8A00FD87-4A49-4F01-AFC5-3752AE4A2A87}" type="parTrans" cxnId="{87FEF3C2-3A5E-40F7-9C82-1F932335C987}">
      <dgm:prSet/>
      <dgm:spPr/>
      <dgm:t>
        <a:bodyPr/>
        <a:lstStyle/>
        <a:p>
          <a:endParaRPr lang="ru-RU"/>
        </a:p>
      </dgm:t>
    </dgm:pt>
    <dgm:pt modelId="{0232BE46-9D1D-4F60-B92B-053AE1DCE156}" type="sibTrans" cxnId="{87FEF3C2-3A5E-40F7-9C82-1F932335C987}">
      <dgm:prSet/>
      <dgm:spPr/>
      <dgm:t>
        <a:bodyPr/>
        <a:lstStyle/>
        <a:p>
          <a:endParaRPr lang="ru-RU"/>
        </a:p>
      </dgm:t>
    </dgm:pt>
    <dgm:pt modelId="{E2DBEE5F-9D9B-4A1E-A56C-217B2E0A4185}">
      <dgm:prSet phldrT="[Текст]"/>
      <dgm:spPr/>
      <dgm:t>
        <a:bodyPr/>
        <a:lstStyle/>
        <a:p>
          <a:r>
            <a:rPr lang="ru-RU" b="1" dirty="0" smtClean="0">
              <a:solidFill>
                <a:srgbClr val="FFFF00"/>
              </a:solidFill>
              <a:latin typeface="Arial Black" pitchFamily="34" charset="0"/>
            </a:rPr>
            <a:t>совет</a:t>
          </a:r>
          <a:endParaRPr lang="ru-RU" b="1" dirty="0">
            <a:solidFill>
              <a:srgbClr val="FFFF00"/>
            </a:solidFill>
            <a:latin typeface="Arial Black" pitchFamily="34" charset="0"/>
          </a:endParaRPr>
        </a:p>
      </dgm:t>
    </dgm:pt>
    <dgm:pt modelId="{EFE29D64-9150-4FE8-AF28-4EFD37A44B33}" type="parTrans" cxnId="{244BC890-74EC-4BE0-B70E-04D9FBBF666C}">
      <dgm:prSet/>
      <dgm:spPr/>
      <dgm:t>
        <a:bodyPr/>
        <a:lstStyle/>
        <a:p>
          <a:endParaRPr lang="ru-RU"/>
        </a:p>
      </dgm:t>
    </dgm:pt>
    <dgm:pt modelId="{EB3603E1-9849-4E9D-9FD4-44289BC4582C}" type="sibTrans" cxnId="{244BC890-74EC-4BE0-B70E-04D9FBBF666C}">
      <dgm:prSet/>
      <dgm:spPr/>
      <dgm:t>
        <a:bodyPr/>
        <a:lstStyle/>
        <a:p>
          <a:endParaRPr lang="ru-RU"/>
        </a:p>
      </dgm:t>
    </dgm:pt>
    <dgm:pt modelId="{E27F2A14-E0FA-49D4-BCB0-889BF0E799A6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FF0000"/>
              </a:solidFill>
              <a:latin typeface="Arial Black" pitchFamily="34" charset="0"/>
            </a:rPr>
            <a:t>президент</a:t>
          </a:r>
          <a:endParaRPr lang="ru-RU" sz="1400" b="1" dirty="0">
            <a:solidFill>
              <a:srgbClr val="FF0000"/>
            </a:solidFill>
            <a:latin typeface="Arial Black" pitchFamily="34" charset="0"/>
          </a:endParaRPr>
        </a:p>
      </dgm:t>
    </dgm:pt>
    <dgm:pt modelId="{F27E5F59-6CDA-4169-8474-45D639387F0E}" type="parTrans" cxnId="{4AD4C63F-0BDE-4219-8CAC-1EDF77CDE246}">
      <dgm:prSet/>
      <dgm:spPr/>
      <dgm:t>
        <a:bodyPr/>
        <a:lstStyle/>
        <a:p>
          <a:endParaRPr lang="ru-RU"/>
        </a:p>
      </dgm:t>
    </dgm:pt>
    <dgm:pt modelId="{F74B34CA-A608-436B-AE57-0359F72E80A6}" type="sibTrans" cxnId="{4AD4C63F-0BDE-4219-8CAC-1EDF77CDE246}">
      <dgm:prSet/>
      <dgm:spPr/>
      <dgm:t>
        <a:bodyPr/>
        <a:lstStyle/>
        <a:p>
          <a:endParaRPr lang="ru-RU"/>
        </a:p>
      </dgm:t>
    </dgm:pt>
    <dgm:pt modelId="{4B60FCC9-6A69-40F6-B2F9-B30F0A961E23}" type="pres">
      <dgm:prSet presAssocID="{48C66190-713A-43CE-818B-C309CBEDBBBE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3A29A1C-5C68-4E65-A5A8-81B4C9B5259A}" type="pres">
      <dgm:prSet presAssocID="{3BD4BBDC-63CD-4C89-8102-0C4FECC1C851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E5E5F8-33E0-4621-8A37-972F2E30A97B}" type="pres">
      <dgm:prSet presAssocID="{3BD4BBDC-63CD-4C89-8102-0C4FECC1C851}" presName="gear1srcNode" presStyleLbl="node1" presStyleIdx="0" presStyleCnt="3"/>
      <dgm:spPr/>
      <dgm:t>
        <a:bodyPr/>
        <a:lstStyle/>
        <a:p>
          <a:endParaRPr lang="ru-RU"/>
        </a:p>
      </dgm:t>
    </dgm:pt>
    <dgm:pt modelId="{40EE72B1-2DE5-4A82-B110-64A1B311F547}" type="pres">
      <dgm:prSet presAssocID="{3BD4BBDC-63CD-4C89-8102-0C4FECC1C851}" presName="gear1dstNode" presStyleLbl="node1" presStyleIdx="0" presStyleCnt="3"/>
      <dgm:spPr/>
      <dgm:t>
        <a:bodyPr/>
        <a:lstStyle/>
        <a:p>
          <a:endParaRPr lang="ru-RU"/>
        </a:p>
      </dgm:t>
    </dgm:pt>
    <dgm:pt modelId="{8FF5DE61-6C4A-43F3-B5D1-A38C9C812221}" type="pres">
      <dgm:prSet presAssocID="{E2DBEE5F-9D9B-4A1E-A56C-217B2E0A4185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3E489C-39A0-40A3-A506-FA93FF2A246F}" type="pres">
      <dgm:prSet presAssocID="{E2DBEE5F-9D9B-4A1E-A56C-217B2E0A4185}" presName="gear2srcNode" presStyleLbl="node1" presStyleIdx="1" presStyleCnt="3"/>
      <dgm:spPr/>
      <dgm:t>
        <a:bodyPr/>
        <a:lstStyle/>
        <a:p>
          <a:endParaRPr lang="ru-RU"/>
        </a:p>
      </dgm:t>
    </dgm:pt>
    <dgm:pt modelId="{7262D803-4B63-43A6-98A8-D2BC452FC13C}" type="pres">
      <dgm:prSet presAssocID="{E2DBEE5F-9D9B-4A1E-A56C-217B2E0A4185}" presName="gear2dstNode" presStyleLbl="node1" presStyleIdx="1" presStyleCnt="3"/>
      <dgm:spPr/>
      <dgm:t>
        <a:bodyPr/>
        <a:lstStyle/>
        <a:p>
          <a:endParaRPr lang="ru-RU"/>
        </a:p>
      </dgm:t>
    </dgm:pt>
    <dgm:pt modelId="{F8B27583-F0B2-4983-A12B-08E85A14E397}" type="pres">
      <dgm:prSet presAssocID="{E27F2A14-E0FA-49D4-BCB0-889BF0E799A6}" presName="gear3" presStyleLbl="node1" presStyleIdx="2" presStyleCnt="3"/>
      <dgm:spPr/>
      <dgm:t>
        <a:bodyPr/>
        <a:lstStyle/>
        <a:p>
          <a:endParaRPr lang="ru-RU"/>
        </a:p>
      </dgm:t>
    </dgm:pt>
    <dgm:pt modelId="{5C317FC4-CF4C-4346-BD3D-7E80B9DFCE5F}" type="pres">
      <dgm:prSet presAssocID="{E27F2A14-E0FA-49D4-BCB0-889BF0E799A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6E3B6B-A561-469B-A72B-6AE7789EA022}" type="pres">
      <dgm:prSet presAssocID="{E27F2A14-E0FA-49D4-BCB0-889BF0E799A6}" presName="gear3srcNode" presStyleLbl="node1" presStyleIdx="2" presStyleCnt="3"/>
      <dgm:spPr/>
      <dgm:t>
        <a:bodyPr/>
        <a:lstStyle/>
        <a:p>
          <a:endParaRPr lang="ru-RU"/>
        </a:p>
      </dgm:t>
    </dgm:pt>
    <dgm:pt modelId="{8B5D3854-F9A3-4CCE-9E71-9F21C130EB48}" type="pres">
      <dgm:prSet presAssocID="{E27F2A14-E0FA-49D4-BCB0-889BF0E799A6}" presName="gear3dstNode" presStyleLbl="node1" presStyleIdx="2" presStyleCnt="3"/>
      <dgm:spPr/>
      <dgm:t>
        <a:bodyPr/>
        <a:lstStyle/>
        <a:p>
          <a:endParaRPr lang="ru-RU"/>
        </a:p>
      </dgm:t>
    </dgm:pt>
    <dgm:pt modelId="{E8943220-FB1D-46E3-9407-C825898B5F09}" type="pres">
      <dgm:prSet presAssocID="{0232BE46-9D1D-4F60-B92B-053AE1DCE156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4BEFB604-1E60-4D64-A73B-993F7B8AA109}" type="pres">
      <dgm:prSet presAssocID="{EB3603E1-9849-4E9D-9FD4-44289BC4582C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2CACD9F6-F3A0-4575-AE16-D3CB50FB2BFE}" type="pres">
      <dgm:prSet presAssocID="{F74B34CA-A608-436B-AE57-0359F72E80A6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B4DDEA7C-E057-453A-B7BE-12B94BA866FF}" type="presOf" srcId="{3BD4BBDC-63CD-4C89-8102-0C4FECC1C851}" destId="{C3A29A1C-5C68-4E65-A5A8-81B4C9B5259A}" srcOrd="0" destOrd="0" presId="urn:microsoft.com/office/officeart/2005/8/layout/gear1"/>
    <dgm:cxn modelId="{6039CA83-B1B2-43D9-9EBF-F4F7F25E3958}" type="presOf" srcId="{E2DBEE5F-9D9B-4A1E-A56C-217B2E0A4185}" destId="{873E489C-39A0-40A3-A506-FA93FF2A246F}" srcOrd="1" destOrd="0" presId="urn:microsoft.com/office/officeart/2005/8/layout/gear1"/>
    <dgm:cxn modelId="{B42404BE-E828-4AFA-BC41-BE43B3C8B908}" type="presOf" srcId="{3BD4BBDC-63CD-4C89-8102-0C4FECC1C851}" destId="{40EE72B1-2DE5-4A82-B110-64A1B311F547}" srcOrd="2" destOrd="0" presId="urn:microsoft.com/office/officeart/2005/8/layout/gear1"/>
    <dgm:cxn modelId="{2494A096-A87E-4D7F-B757-F1A9F5F89B35}" type="presOf" srcId="{0232BE46-9D1D-4F60-B92B-053AE1DCE156}" destId="{E8943220-FB1D-46E3-9407-C825898B5F09}" srcOrd="0" destOrd="0" presId="urn:microsoft.com/office/officeart/2005/8/layout/gear1"/>
    <dgm:cxn modelId="{4AD4C63F-0BDE-4219-8CAC-1EDF77CDE246}" srcId="{48C66190-713A-43CE-818B-C309CBEDBBBE}" destId="{E27F2A14-E0FA-49D4-BCB0-889BF0E799A6}" srcOrd="2" destOrd="0" parTransId="{F27E5F59-6CDA-4169-8474-45D639387F0E}" sibTransId="{F74B34CA-A608-436B-AE57-0359F72E80A6}"/>
    <dgm:cxn modelId="{244BC890-74EC-4BE0-B70E-04D9FBBF666C}" srcId="{48C66190-713A-43CE-818B-C309CBEDBBBE}" destId="{E2DBEE5F-9D9B-4A1E-A56C-217B2E0A4185}" srcOrd="1" destOrd="0" parTransId="{EFE29D64-9150-4FE8-AF28-4EFD37A44B33}" sibTransId="{EB3603E1-9849-4E9D-9FD4-44289BC4582C}"/>
    <dgm:cxn modelId="{B899268A-7474-4B6C-AA24-1897013CD677}" type="presOf" srcId="{E27F2A14-E0FA-49D4-BCB0-889BF0E799A6}" destId="{926E3B6B-A561-469B-A72B-6AE7789EA022}" srcOrd="2" destOrd="0" presId="urn:microsoft.com/office/officeart/2005/8/layout/gear1"/>
    <dgm:cxn modelId="{9F12A27D-4953-45B5-A4E5-5AB55362DBE0}" type="presOf" srcId="{E2DBEE5F-9D9B-4A1E-A56C-217B2E0A4185}" destId="{8FF5DE61-6C4A-43F3-B5D1-A38C9C812221}" srcOrd="0" destOrd="0" presId="urn:microsoft.com/office/officeart/2005/8/layout/gear1"/>
    <dgm:cxn modelId="{85D3F785-556B-4906-9247-30F77226D34E}" type="presOf" srcId="{E27F2A14-E0FA-49D4-BCB0-889BF0E799A6}" destId="{8B5D3854-F9A3-4CCE-9E71-9F21C130EB48}" srcOrd="3" destOrd="0" presId="urn:microsoft.com/office/officeart/2005/8/layout/gear1"/>
    <dgm:cxn modelId="{321CB095-F35B-4319-8CB0-C5C0735E9254}" type="presOf" srcId="{E27F2A14-E0FA-49D4-BCB0-889BF0E799A6}" destId="{5C317FC4-CF4C-4346-BD3D-7E80B9DFCE5F}" srcOrd="1" destOrd="0" presId="urn:microsoft.com/office/officeart/2005/8/layout/gear1"/>
    <dgm:cxn modelId="{14D15BB2-DA49-48F8-85C9-F869F033BB8F}" type="presOf" srcId="{E27F2A14-E0FA-49D4-BCB0-889BF0E799A6}" destId="{F8B27583-F0B2-4983-A12B-08E85A14E397}" srcOrd="0" destOrd="0" presId="urn:microsoft.com/office/officeart/2005/8/layout/gear1"/>
    <dgm:cxn modelId="{A8FF0B4B-4679-4DA4-A236-350F85A4B596}" type="presOf" srcId="{EB3603E1-9849-4E9D-9FD4-44289BC4582C}" destId="{4BEFB604-1E60-4D64-A73B-993F7B8AA109}" srcOrd="0" destOrd="0" presId="urn:microsoft.com/office/officeart/2005/8/layout/gear1"/>
    <dgm:cxn modelId="{87FEF3C2-3A5E-40F7-9C82-1F932335C987}" srcId="{48C66190-713A-43CE-818B-C309CBEDBBBE}" destId="{3BD4BBDC-63CD-4C89-8102-0C4FECC1C851}" srcOrd="0" destOrd="0" parTransId="{8A00FD87-4A49-4F01-AFC5-3752AE4A2A87}" sibTransId="{0232BE46-9D1D-4F60-B92B-053AE1DCE156}"/>
    <dgm:cxn modelId="{B83BCB00-FE14-41A9-8130-9013B43B8714}" type="presOf" srcId="{F74B34CA-A608-436B-AE57-0359F72E80A6}" destId="{2CACD9F6-F3A0-4575-AE16-D3CB50FB2BFE}" srcOrd="0" destOrd="0" presId="urn:microsoft.com/office/officeart/2005/8/layout/gear1"/>
    <dgm:cxn modelId="{534170E9-00CB-4DD1-92AD-B9BDBF30E233}" type="presOf" srcId="{48C66190-713A-43CE-818B-C309CBEDBBBE}" destId="{4B60FCC9-6A69-40F6-B2F9-B30F0A961E23}" srcOrd="0" destOrd="0" presId="urn:microsoft.com/office/officeart/2005/8/layout/gear1"/>
    <dgm:cxn modelId="{F8F71D67-3873-4755-BFDA-E14B37ACAE0F}" type="presOf" srcId="{E2DBEE5F-9D9B-4A1E-A56C-217B2E0A4185}" destId="{7262D803-4B63-43A6-98A8-D2BC452FC13C}" srcOrd="2" destOrd="0" presId="urn:microsoft.com/office/officeart/2005/8/layout/gear1"/>
    <dgm:cxn modelId="{3808969B-841D-4A16-BFFA-7FEA6876A65A}" type="presOf" srcId="{3BD4BBDC-63CD-4C89-8102-0C4FECC1C851}" destId="{54E5E5F8-33E0-4621-8A37-972F2E30A97B}" srcOrd="1" destOrd="0" presId="urn:microsoft.com/office/officeart/2005/8/layout/gear1"/>
    <dgm:cxn modelId="{95E60351-D2F4-42E7-BC43-155301BF4500}" type="presParOf" srcId="{4B60FCC9-6A69-40F6-B2F9-B30F0A961E23}" destId="{C3A29A1C-5C68-4E65-A5A8-81B4C9B5259A}" srcOrd="0" destOrd="0" presId="urn:microsoft.com/office/officeart/2005/8/layout/gear1"/>
    <dgm:cxn modelId="{444EAED8-11D1-44B9-B53C-105C18611E2C}" type="presParOf" srcId="{4B60FCC9-6A69-40F6-B2F9-B30F0A961E23}" destId="{54E5E5F8-33E0-4621-8A37-972F2E30A97B}" srcOrd="1" destOrd="0" presId="urn:microsoft.com/office/officeart/2005/8/layout/gear1"/>
    <dgm:cxn modelId="{944F2B11-D1B7-4734-B00F-70B0BA986F37}" type="presParOf" srcId="{4B60FCC9-6A69-40F6-B2F9-B30F0A961E23}" destId="{40EE72B1-2DE5-4A82-B110-64A1B311F547}" srcOrd="2" destOrd="0" presId="urn:microsoft.com/office/officeart/2005/8/layout/gear1"/>
    <dgm:cxn modelId="{4A84FDAB-0C8A-4B37-983C-C1FD8BB20011}" type="presParOf" srcId="{4B60FCC9-6A69-40F6-B2F9-B30F0A961E23}" destId="{8FF5DE61-6C4A-43F3-B5D1-A38C9C812221}" srcOrd="3" destOrd="0" presId="urn:microsoft.com/office/officeart/2005/8/layout/gear1"/>
    <dgm:cxn modelId="{D09216B3-4A40-46B5-A3A1-9F8317BAC831}" type="presParOf" srcId="{4B60FCC9-6A69-40F6-B2F9-B30F0A961E23}" destId="{873E489C-39A0-40A3-A506-FA93FF2A246F}" srcOrd="4" destOrd="0" presId="urn:microsoft.com/office/officeart/2005/8/layout/gear1"/>
    <dgm:cxn modelId="{8A8BC05D-70F6-4F2D-BD3E-BDC5CE939FEB}" type="presParOf" srcId="{4B60FCC9-6A69-40F6-B2F9-B30F0A961E23}" destId="{7262D803-4B63-43A6-98A8-D2BC452FC13C}" srcOrd="5" destOrd="0" presId="urn:microsoft.com/office/officeart/2005/8/layout/gear1"/>
    <dgm:cxn modelId="{DE51580D-6813-4BD5-A36A-DCEFB37B5866}" type="presParOf" srcId="{4B60FCC9-6A69-40F6-B2F9-B30F0A961E23}" destId="{F8B27583-F0B2-4983-A12B-08E85A14E397}" srcOrd="6" destOrd="0" presId="urn:microsoft.com/office/officeart/2005/8/layout/gear1"/>
    <dgm:cxn modelId="{BAC4D768-C2CC-4AEA-AA08-843C52215FF9}" type="presParOf" srcId="{4B60FCC9-6A69-40F6-B2F9-B30F0A961E23}" destId="{5C317FC4-CF4C-4346-BD3D-7E80B9DFCE5F}" srcOrd="7" destOrd="0" presId="urn:microsoft.com/office/officeart/2005/8/layout/gear1"/>
    <dgm:cxn modelId="{2F974576-F6DB-4920-B3BC-35EE1822BB67}" type="presParOf" srcId="{4B60FCC9-6A69-40F6-B2F9-B30F0A961E23}" destId="{926E3B6B-A561-469B-A72B-6AE7789EA022}" srcOrd="8" destOrd="0" presId="urn:microsoft.com/office/officeart/2005/8/layout/gear1"/>
    <dgm:cxn modelId="{E76CE949-81DC-42F6-8F97-450B2330A16B}" type="presParOf" srcId="{4B60FCC9-6A69-40F6-B2F9-B30F0A961E23}" destId="{8B5D3854-F9A3-4CCE-9E71-9F21C130EB48}" srcOrd="9" destOrd="0" presId="urn:microsoft.com/office/officeart/2005/8/layout/gear1"/>
    <dgm:cxn modelId="{A7566C49-CB9E-41B0-98F4-CA47DA655849}" type="presParOf" srcId="{4B60FCC9-6A69-40F6-B2F9-B30F0A961E23}" destId="{E8943220-FB1D-46E3-9407-C825898B5F09}" srcOrd="10" destOrd="0" presId="urn:microsoft.com/office/officeart/2005/8/layout/gear1"/>
    <dgm:cxn modelId="{44666CA6-08FA-4D91-B7E8-29BA3A0A4AD8}" type="presParOf" srcId="{4B60FCC9-6A69-40F6-B2F9-B30F0A961E23}" destId="{4BEFB604-1E60-4D64-A73B-993F7B8AA109}" srcOrd="11" destOrd="0" presId="urn:microsoft.com/office/officeart/2005/8/layout/gear1"/>
    <dgm:cxn modelId="{3C4853D0-75A7-4E85-962D-941291897E63}" type="presParOf" srcId="{4B60FCC9-6A69-40F6-B2F9-B30F0A961E23}" destId="{2CACD9F6-F3A0-4575-AE16-D3CB50FB2BFE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29A1C-5C68-4E65-A5A8-81B4C9B5259A}">
      <dsp:nvSpPr>
        <dsp:cNvPr id="0" name=""/>
        <dsp:cNvSpPr/>
      </dsp:nvSpPr>
      <dsp:spPr>
        <a:xfrm>
          <a:off x="2171041" y="2694854"/>
          <a:ext cx="2653494" cy="2653494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2"/>
              </a:solidFill>
              <a:latin typeface="Arial Black" pitchFamily="34" charset="0"/>
            </a:rPr>
            <a:t>Ассоциация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(ДОО в территориях)</a:t>
          </a:r>
          <a:endParaRPr lang="ru-RU" sz="1200" kern="1200" dirty="0"/>
        </a:p>
      </dsp:txBody>
      <dsp:txXfrm>
        <a:off x="2704511" y="3316422"/>
        <a:ext cx="1586554" cy="1363951"/>
      </dsp:txXfrm>
    </dsp:sp>
    <dsp:sp modelId="{8FF5DE61-6C4A-43F3-B5D1-A38C9C812221}">
      <dsp:nvSpPr>
        <dsp:cNvPr id="0" name=""/>
        <dsp:cNvSpPr/>
      </dsp:nvSpPr>
      <dsp:spPr>
        <a:xfrm>
          <a:off x="627189" y="2067665"/>
          <a:ext cx="1929814" cy="1929814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FFFF00"/>
              </a:solidFill>
              <a:latin typeface="Arial Black" pitchFamily="34" charset="0"/>
            </a:rPr>
            <a:t>совет</a:t>
          </a:r>
          <a:endParaRPr lang="ru-RU" sz="2200" b="1" kern="1200" dirty="0">
            <a:solidFill>
              <a:srgbClr val="FFFF00"/>
            </a:solidFill>
            <a:latin typeface="Arial Black" pitchFamily="34" charset="0"/>
          </a:endParaRPr>
        </a:p>
      </dsp:txBody>
      <dsp:txXfrm>
        <a:off x="1113025" y="2556438"/>
        <a:ext cx="958142" cy="952268"/>
      </dsp:txXfrm>
    </dsp:sp>
    <dsp:sp modelId="{F8B27583-F0B2-4983-A12B-08E85A14E397}">
      <dsp:nvSpPr>
        <dsp:cNvPr id="0" name=""/>
        <dsp:cNvSpPr/>
      </dsp:nvSpPr>
      <dsp:spPr>
        <a:xfrm rot="20700000">
          <a:off x="1708082" y="736290"/>
          <a:ext cx="1890824" cy="1890824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0000"/>
              </a:solidFill>
              <a:latin typeface="Arial Black" pitchFamily="34" charset="0"/>
            </a:rPr>
            <a:t>президент</a:t>
          </a:r>
          <a:endParaRPr lang="ru-RU" sz="1400" b="1" kern="1200" dirty="0">
            <a:solidFill>
              <a:srgbClr val="FF0000"/>
            </a:solidFill>
            <a:latin typeface="Arial Black" pitchFamily="34" charset="0"/>
          </a:endParaRPr>
        </a:p>
      </dsp:txBody>
      <dsp:txXfrm rot="-20700000">
        <a:off x="2122795" y="1151003"/>
        <a:ext cx="1061397" cy="1061397"/>
      </dsp:txXfrm>
    </dsp:sp>
    <dsp:sp modelId="{E8943220-FB1D-46E3-9407-C825898B5F09}">
      <dsp:nvSpPr>
        <dsp:cNvPr id="0" name=""/>
        <dsp:cNvSpPr/>
      </dsp:nvSpPr>
      <dsp:spPr>
        <a:xfrm>
          <a:off x="1973983" y="2290466"/>
          <a:ext cx="3396473" cy="3396473"/>
        </a:xfrm>
        <a:prstGeom prst="circularArrow">
          <a:avLst>
            <a:gd name="adj1" fmla="val 4687"/>
            <a:gd name="adj2" fmla="val 299029"/>
            <a:gd name="adj3" fmla="val 2529405"/>
            <a:gd name="adj4" fmla="val 15833046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EFB604-1E60-4D64-A73B-993F7B8AA109}">
      <dsp:nvSpPr>
        <dsp:cNvPr id="0" name=""/>
        <dsp:cNvSpPr/>
      </dsp:nvSpPr>
      <dsp:spPr>
        <a:xfrm>
          <a:off x="285423" y="1637965"/>
          <a:ext cx="2467750" cy="246775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ACD9F6-F3A0-4575-AE16-D3CB50FB2BFE}">
      <dsp:nvSpPr>
        <dsp:cNvPr id="0" name=""/>
        <dsp:cNvSpPr/>
      </dsp:nvSpPr>
      <dsp:spPr>
        <a:xfrm>
          <a:off x="1270715" y="319423"/>
          <a:ext cx="2660731" cy="266073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A2CD750-6C33-4900-ABA7-19799F626E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145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DE24D3-0286-4957-BED3-1CDE64937476}" type="slidenum">
              <a:rPr lang="en-US"/>
              <a:pPr/>
              <a:t>4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DE24D3-0286-4957-BED3-1CDE64937476}" type="slidenum">
              <a:rPr lang="en-US"/>
              <a:pPr/>
              <a:t>8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28600" y="3733800"/>
            <a:ext cx="7772400" cy="7048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228600" y="4419600"/>
            <a:ext cx="7772400" cy="68580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1295400"/>
            <a:ext cx="18288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1295400"/>
            <a:ext cx="53340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6800" y="2057400"/>
            <a:ext cx="35814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00600" y="2057400"/>
            <a:ext cx="35814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1295400"/>
            <a:ext cx="73152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057400"/>
            <a:ext cx="7315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4077072"/>
            <a:ext cx="8244408" cy="2016224"/>
          </a:xfrm>
        </p:spPr>
        <p:txBody>
          <a:bodyPr/>
          <a:lstStyle/>
          <a:p>
            <a:pPr algn="ctr">
              <a:buNone/>
            </a:pPr>
            <a:r>
              <a:rPr lang="ru-RU" sz="2000" b="1" i="1" dirty="0" smtClean="0">
                <a:solidFill>
                  <a:srgbClr val="FF0000"/>
                </a:solidFill>
              </a:rPr>
              <a:t>МАУДО «Областной центр дополнительного образования детей» </a:t>
            </a:r>
          </a:p>
          <a:p>
            <a:pPr algn="ctr">
              <a:buNone/>
            </a:pPr>
            <a:endParaRPr lang="ru-RU" sz="2000" dirty="0" smtClean="0">
              <a:solidFill>
                <a:srgbClr val="00B050"/>
              </a:solidFill>
            </a:endParaRPr>
          </a:p>
          <a:p>
            <a:pPr algn="r">
              <a:buNone/>
            </a:pPr>
            <a:r>
              <a:rPr lang="ru-RU" sz="1400" i="1" dirty="0" smtClean="0">
                <a:solidFill>
                  <a:srgbClr val="00B050"/>
                </a:solidFill>
              </a:rPr>
              <a:t>:</a:t>
            </a:r>
            <a:endParaRPr lang="ru-RU" sz="1400" i="1" dirty="0">
              <a:solidFill>
                <a:srgbClr val="00B050"/>
              </a:solidFill>
            </a:endParaRPr>
          </a:p>
          <a:p>
            <a:pPr algn="r">
              <a:buNone/>
            </a:pPr>
            <a:r>
              <a:rPr lang="ru-RU" sz="1400" i="1" dirty="0" err="1">
                <a:solidFill>
                  <a:srgbClr val="00B050"/>
                </a:solidFill>
              </a:rPr>
              <a:t>Волошко</a:t>
            </a:r>
            <a:r>
              <a:rPr lang="ru-RU" sz="1400" i="1" dirty="0">
                <a:solidFill>
                  <a:srgbClr val="00B050"/>
                </a:solidFill>
              </a:rPr>
              <a:t> Любовь Николаевна, </a:t>
            </a:r>
          </a:p>
          <a:p>
            <a:pPr algn="r">
              <a:buNone/>
            </a:pPr>
            <a:r>
              <a:rPr lang="ru-RU" sz="1400" i="1" dirty="0">
                <a:solidFill>
                  <a:srgbClr val="00B050"/>
                </a:solidFill>
              </a:rPr>
              <a:t>ПДО  ГАУДО «ОЦДОД» г. Кемерово</a:t>
            </a:r>
          </a:p>
          <a:p>
            <a:pPr algn="ctr">
              <a:buNone/>
            </a:pPr>
            <a:endParaRPr lang="ru-RU" sz="1800" dirty="0" smtClean="0">
              <a:solidFill>
                <a:srgbClr val="00B050"/>
              </a:solidFill>
            </a:endParaRPr>
          </a:p>
          <a:p>
            <a:endParaRPr lang="ru-RU" sz="3600" dirty="0"/>
          </a:p>
        </p:txBody>
      </p:sp>
      <p:pic>
        <p:nvPicPr>
          <p:cNvPr id="141314" name="Picture 2" descr="C:\Users\Markov\Documents\Молодежь 42\ассоциац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3563888" cy="1185995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1628800"/>
            <a:ext cx="8496944" cy="1944216"/>
          </a:xfrm>
        </p:spPr>
        <p:txBody>
          <a:bodyPr/>
          <a:lstStyle/>
          <a:p>
            <a:pPr algn="ctr"/>
            <a:r>
              <a:rPr lang="ru-RU" sz="3200" b="1" i="1" dirty="0" smtClean="0">
                <a:solidFill>
                  <a:srgbClr val="FFFF00"/>
                </a:solidFill>
                <a:latin typeface="Arial Black" pitchFamily="34" charset="0"/>
              </a:rPr>
              <a:t>Программы </a:t>
            </a:r>
            <a:r>
              <a:rPr lang="ru-RU" sz="3200" b="1" i="1" dirty="0" smtClean="0">
                <a:solidFill>
                  <a:srgbClr val="FFFF00"/>
                </a:solidFill>
                <a:latin typeface="Arial Black" pitchFamily="34" charset="0"/>
              </a:rPr>
              <a:t>дет</a:t>
            </a:r>
            <a:r>
              <a:rPr lang="en-US" sz="3200" b="1" i="1" dirty="0" smtClean="0">
                <a:solidFill>
                  <a:srgbClr val="FFFF00"/>
                </a:solidFill>
                <a:latin typeface="Arial Black" pitchFamily="34" charset="0"/>
              </a:rPr>
              <a:t>c</a:t>
            </a:r>
            <a:r>
              <a:rPr lang="ru-RU" sz="3200" b="1" i="1" dirty="0" smtClean="0">
                <a:solidFill>
                  <a:srgbClr val="FFFF00"/>
                </a:solidFill>
                <a:latin typeface="Arial Black" pitchFamily="34" charset="0"/>
              </a:rPr>
              <a:t>ких </a:t>
            </a:r>
            <a:r>
              <a:rPr lang="ru-RU" sz="3200" b="1" i="1" dirty="0" smtClean="0">
                <a:solidFill>
                  <a:srgbClr val="FFFF00"/>
                </a:solidFill>
                <a:latin typeface="Arial Black" pitchFamily="34" charset="0"/>
              </a:rPr>
              <a:t>общественных объединений как </a:t>
            </a:r>
            <a:r>
              <a:rPr lang="ru-RU" sz="3200" b="1" i="1" dirty="0" err="1" smtClean="0">
                <a:solidFill>
                  <a:srgbClr val="FFFF00"/>
                </a:solidFill>
                <a:latin typeface="Arial Black" pitchFamily="34" charset="0"/>
              </a:rPr>
              <a:t>деятельностный</a:t>
            </a:r>
            <a:r>
              <a:rPr lang="ru-RU" sz="3200" b="1" i="1" dirty="0" smtClean="0">
                <a:solidFill>
                  <a:srgbClr val="FFFF00"/>
                </a:solidFill>
                <a:latin typeface="Arial Black" pitchFamily="34" charset="0"/>
              </a:rPr>
              <a:t> компонент социального опыта детей и подростков по гражданско-патриотическому  воспитанию</a:t>
            </a:r>
            <a:r>
              <a:rPr lang="ru-RU" sz="3200" dirty="0">
                <a:solidFill>
                  <a:srgbClr val="FF0000"/>
                </a:solidFill>
              </a:rPr>
              <a:t/>
            </a:r>
            <a:br>
              <a:rPr lang="ru-RU" sz="3200" dirty="0">
                <a:solidFill>
                  <a:srgbClr val="FF0000"/>
                </a:solidFill>
              </a:rPr>
            </a:br>
            <a:endParaRPr lang="ru-RU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692696"/>
            <a:ext cx="5111750" cy="5433467"/>
          </a:xfrm>
        </p:spPr>
        <p:txBody>
          <a:bodyPr/>
          <a:lstStyle/>
          <a:p>
            <a:pPr marL="0" indent="0">
              <a:buNone/>
            </a:pPr>
            <a:endParaRPr lang="ru-RU" sz="2000" dirty="0">
              <a:solidFill>
                <a:srgbClr val="FF0000"/>
              </a:solidFill>
            </a:endParaRPr>
          </a:p>
          <a:p>
            <a:r>
              <a:rPr lang="ru-RU" sz="2000" b="1" dirty="0" smtClean="0">
                <a:solidFill>
                  <a:srgbClr val="7030A0"/>
                </a:solidFill>
              </a:rPr>
              <a:t>Образовательный компонент: лекционный курс «дети-детям», мастер-классы и образовательные тренинги;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 Коллективное творческое дело;</a:t>
            </a:r>
          </a:p>
          <a:p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</a:rPr>
              <a:t>Работа детского самоуправления – Совет Ассоциации;</a:t>
            </a:r>
          </a:p>
          <a:p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</a:rPr>
              <a:t>Инновационные игровые технологии (Мегаполис и др.);</a:t>
            </a:r>
          </a:p>
          <a:p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</a:rPr>
              <a:t>Фестиваль творчества «Стань звездой» с патриотической тематикой;</a:t>
            </a:r>
          </a:p>
          <a:p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</a:rPr>
              <a:t>Работа </a:t>
            </a:r>
            <a:r>
              <a:rPr lang="ru-RU" sz="2000" b="1" dirty="0" err="1" smtClean="0">
                <a:solidFill>
                  <a:srgbClr val="7030A0"/>
                </a:solidFill>
              </a:rPr>
              <a:t>медиахолдинга</a:t>
            </a:r>
            <a:r>
              <a:rPr lang="ru-RU" sz="2000" b="1" dirty="0" smtClean="0">
                <a:solidFill>
                  <a:srgbClr val="7030A0"/>
                </a:solidFill>
              </a:rPr>
              <a:t>: выпуск газеты «М42», новостные программы;</a:t>
            </a:r>
          </a:p>
          <a:p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</a:rPr>
              <a:t>Получение сертификата «Академии ДД» 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sz="3200" dirty="0" smtClean="0">
                <a:solidFill>
                  <a:srgbClr val="C00000"/>
                </a:solidFill>
                <a:latin typeface="Arial Black" pitchFamily="34" charset="0"/>
              </a:rPr>
              <a:t>Программы</a:t>
            </a:r>
          </a:p>
          <a:p>
            <a:r>
              <a:rPr lang="ru-RU" sz="3200" dirty="0" smtClean="0">
                <a:solidFill>
                  <a:srgbClr val="C00000"/>
                </a:solidFill>
                <a:latin typeface="Arial Black" pitchFamily="34" charset="0"/>
              </a:rPr>
              <a:t> Академии</a:t>
            </a:r>
          </a:p>
          <a:p>
            <a:r>
              <a:rPr lang="ru-RU" sz="3200" dirty="0" smtClean="0">
                <a:solidFill>
                  <a:srgbClr val="C00000"/>
                </a:solidFill>
                <a:latin typeface="Arial Black" pitchFamily="34" charset="0"/>
              </a:rPr>
              <a:t> Детского</a:t>
            </a:r>
          </a:p>
          <a:p>
            <a:r>
              <a:rPr lang="ru-RU" sz="3200" dirty="0" smtClean="0">
                <a:solidFill>
                  <a:srgbClr val="C00000"/>
                </a:solidFill>
                <a:latin typeface="Arial Black" pitchFamily="34" charset="0"/>
              </a:rPr>
              <a:t>Движения</a:t>
            </a:r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3567113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232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85996"/>
            <a:ext cx="8395320" cy="1090876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Детское </a:t>
            </a:r>
            <a:r>
              <a:rPr lang="ru-RU" sz="2000" dirty="0">
                <a:solidFill>
                  <a:srgbClr val="002060"/>
                </a:solidFill>
                <a:latin typeface="Arial Black" pitchFamily="34" charset="0"/>
              </a:rPr>
              <a:t>самоуправление при организации и проведении профильной смены 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  <a:t>«Форума Ассоциации «Молодежь 42»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41314" name="Picture 2" descr="C:\Users\Markov\Documents\Молодежь 42\ассоциац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3563888" cy="118599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92896"/>
            <a:ext cx="8136904" cy="40324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ru-RU" sz="1800" dirty="0" smtClean="0">
                <a:solidFill>
                  <a:srgbClr val="C00000"/>
                </a:solidFill>
                <a:latin typeface="Arial Black" pitchFamily="34" charset="0"/>
              </a:rPr>
              <a:t> Работа над социально-значимыми проектами реализуемые Ассоциацией в течении года.</a:t>
            </a:r>
          </a:p>
          <a:p>
            <a:pPr algn="ctr"/>
            <a:r>
              <a:rPr lang="ru-RU" sz="1800" dirty="0" smtClean="0">
                <a:solidFill>
                  <a:srgbClr val="C00000"/>
                </a:solidFill>
                <a:latin typeface="Arial Black" pitchFamily="34" charset="0"/>
              </a:rPr>
              <a:t>8-10 проектов охватывающих все социальные проблемы области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567113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628800"/>
            <a:ext cx="5111750" cy="422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056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322712" cy="116205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ОБРАЗОВАТЕЛЬНЫЙ КОМПОНЕНТ социального проектирования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:\АДД 15\wX8YvJAgPQ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556792"/>
            <a:ext cx="3456385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392720"/>
            <a:ext cx="5389438" cy="4988607"/>
          </a:xfrm>
        </p:spPr>
      </p:pic>
    </p:spTree>
    <p:extLst>
      <p:ext uri="{BB962C8B-B14F-4D97-AF65-F5344CB8AC3E}">
        <p14:creationId xmlns:p14="http://schemas.microsoft.com/office/powerpoint/2010/main" val="253663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96752"/>
            <a:ext cx="8136904" cy="779463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Коллективное творческое дело-обучение взаимодействию на уровне области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DSC_08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38250" y="2057400"/>
            <a:ext cx="6972300" cy="4648200"/>
          </a:xfrm>
        </p:spPr>
      </p:pic>
      <p:pic>
        <p:nvPicPr>
          <p:cNvPr id="141314" name="Picture 2" descr="C:\Users\Markov\Documents\Молодежь 42\ассоциац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3563888" cy="1185995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268760"/>
            <a:ext cx="8496944" cy="864096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Проведение социальных акций и </a:t>
            </a:r>
            <a:r>
              <a:rPr lang="ru-RU" sz="2800" b="1" dirty="0" err="1" smtClean="0">
                <a:solidFill>
                  <a:srgbClr val="FF0000"/>
                </a:solidFill>
              </a:rPr>
              <a:t>флешмобов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гражданско-патриотической </a:t>
            </a:r>
            <a:r>
              <a:rPr lang="ru-RU" sz="2800" b="1" dirty="0" smtClean="0">
                <a:solidFill>
                  <a:srgbClr val="FF0000"/>
                </a:solidFill>
              </a:rPr>
              <a:t>направленности 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41314" name="Picture 2" descr="C:\Users\Markov\Documents\Молодежь 42\ассоциац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3203"/>
            <a:ext cx="3563888" cy="118599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193" y="2492896"/>
            <a:ext cx="6998413" cy="4212704"/>
          </a:xfrm>
        </p:spPr>
      </p:pic>
    </p:spTree>
    <p:extLst>
      <p:ext uri="{BB962C8B-B14F-4D97-AF65-F5344CB8AC3E}">
        <p14:creationId xmlns:p14="http://schemas.microsoft.com/office/powerpoint/2010/main" val="288854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340768"/>
            <a:ext cx="7315200" cy="779463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Фестиваль творчества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DSC_11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38250" y="2057400"/>
            <a:ext cx="6972300" cy="4648199"/>
          </a:xfrm>
        </p:spPr>
      </p:pic>
      <p:pic>
        <p:nvPicPr>
          <p:cNvPr id="141314" name="Picture 2" descr="C:\Users\Markov\Documents\Молодежь 42\ассоциац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3563888" cy="1185995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980728"/>
            <a:ext cx="8928992" cy="1094135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Олимпиада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556" y="2276475"/>
            <a:ext cx="6643687" cy="4429125"/>
          </a:xfrm>
        </p:spPr>
      </p:pic>
      <p:pic>
        <p:nvPicPr>
          <p:cNvPr id="141314" name="Picture 2" descr="C:\Users\Markov\Documents\Молодежь 42\ассоциац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3563888" cy="1185995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3208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92998"/>
            <a:ext cx="8856984" cy="110781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Заключение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41314" name="Picture 2" descr="C:\Users\Markov\Documents\Молодежь 42\ассоциац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3563888" cy="118599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84" y="1772816"/>
            <a:ext cx="7920880" cy="5004792"/>
          </a:xfrm>
        </p:spPr>
      </p:pic>
      <p:sp>
        <p:nvSpPr>
          <p:cNvPr id="5" name="Прямоугольник 4"/>
          <p:cNvSpPr/>
          <p:nvPr/>
        </p:nvSpPr>
        <p:spPr>
          <a:xfrm>
            <a:off x="895400" y="2276872"/>
            <a:ext cx="7776864" cy="3736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ru-RU" sz="1600" i="1" kern="0" dirty="0" smtClean="0">
                <a:solidFill>
                  <a:srgbClr val="FFFF00"/>
                </a:solidFill>
                <a:latin typeface="Arial Black" pitchFamily="34" charset="0"/>
              </a:rPr>
              <a:t>Ассоциация «Молодежь 42» </a:t>
            </a:r>
            <a:r>
              <a:rPr lang="ru-RU" sz="1600" i="1" kern="0" dirty="0">
                <a:solidFill>
                  <a:srgbClr val="FFFF00"/>
                </a:solidFill>
                <a:latin typeface="Arial Black" pitchFamily="34" charset="0"/>
              </a:rPr>
              <a:t>это образовательная площадка  </a:t>
            </a:r>
            <a:r>
              <a:rPr lang="ru-RU" sz="1600" i="1" kern="0" dirty="0" smtClean="0">
                <a:solidFill>
                  <a:srgbClr val="FFFF00"/>
                </a:solidFill>
                <a:latin typeface="Arial Black" pitchFamily="34" charset="0"/>
              </a:rPr>
              <a:t>по гражданско-патриотическому воспитанию подрастающего поколения. </a:t>
            </a:r>
            <a:endParaRPr lang="ru-RU" sz="1600" i="1" kern="0" dirty="0">
              <a:solidFill>
                <a:srgbClr val="FFFF00"/>
              </a:solidFill>
              <a:latin typeface="Arial Black" pitchFamily="34" charset="0"/>
            </a:endParaRP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ru-RU" sz="1600" i="1" kern="0" dirty="0">
                <a:solidFill>
                  <a:srgbClr val="FFFF00"/>
                </a:solidFill>
                <a:latin typeface="Arial Black" pitchFamily="34" charset="0"/>
              </a:rPr>
              <a:t>Это «площадка успеха» для ребят </a:t>
            </a:r>
            <a:r>
              <a:rPr lang="ru-RU" sz="1600" i="1" kern="0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ru-RU" sz="1600" i="1" kern="0" dirty="0">
                <a:solidFill>
                  <a:srgbClr val="FFFF00"/>
                </a:solidFill>
                <a:latin typeface="Arial Black" pitchFamily="34" charset="0"/>
              </a:rPr>
              <a:t>Ассоциации, где они на практике могут продемонстрировать все свои знания и умения в области детского общественного движения. 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ru-RU" sz="1600" i="1" kern="0" dirty="0">
                <a:solidFill>
                  <a:srgbClr val="FFFF00"/>
                </a:solidFill>
                <a:latin typeface="Arial Black" pitchFamily="34" charset="0"/>
              </a:rPr>
              <a:t>Это площадка обмена опытом между несколькими поколениями членов Ассоциации. 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ru-RU" sz="1600" i="1" kern="0" dirty="0">
                <a:solidFill>
                  <a:srgbClr val="FFFF00"/>
                </a:solidFill>
                <a:latin typeface="Arial Black" pitchFamily="34" charset="0"/>
              </a:rPr>
              <a:t>Это площадка внедрения новых педагогических технологий  сфере детского общественного движения. 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ru-RU" sz="1600" i="1" kern="0" dirty="0">
                <a:solidFill>
                  <a:srgbClr val="FFFF00"/>
                </a:solidFill>
                <a:latin typeface="Arial Black" pitchFamily="34" charset="0"/>
              </a:rPr>
              <a:t>«</a:t>
            </a:r>
            <a:r>
              <a:rPr lang="ru-RU" sz="1600" i="1" kern="0" dirty="0" smtClean="0">
                <a:solidFill>
                  <a:srgbClr val="FFFF00"/>
                </a:solidFill>
                <a:latin typeface="Arial Black" pitchFamily="34" charset="0"/>
              </a:rPr>
              <a:t>Ассоциация «Молодежь 42» организация из 30 000 детей, созданная детьми . Это образовательный центр развития гражданско-патриотических </a:t>
            </a:r>
            <a:r>
              <a:rPr lang="ru-RU" sz="1600" i="1" kern="0" dirty="0" err="1" smtClean="0">
                <a:solidFill>
                  <a:srgbClr val="FFFF00"/>
                </a:solidFill>
                <a:latin typeface="Arial Black" pitchFamily="34" charset="0"/>
              </a:rPr>
              <a:t>иннициатив</a:t>
            </a:r>
            <a:r>
              <a:rPr lang="ru-RU" sz="1600" i="1" kern="0" dirty="0" smtClean="0">
                <a:solidFill>
                  <a:srgbClr val="FFFF00"/>
                </a:solidFill>
                <a:latin typeface="Arial Black" pitchFamily="34" charset="0"/>
              </a:rPr>
              <a:t>, </a:t>
            </a:r>
            <a:r>
              <a:rPr lang="ru-RU" sz="1600" i="1" kern="0" dirty="0">
                <a:solidFill>
                  <a:srgbClr val="FFFF00"/>
                </a:solidFill>
                <a:latin typeface="Arial Black" pitchFamily="34" charset="0"/>
              </a:rPr>
              <a:t>которым по праву гордится  </a:t>
            </a:r>
            <a:r>
              <a:rPr lang="ru-RU" sz="1600" i="1" kern="0" dirty="0" smtClean="0">
                <a:solidFill>
                  <a:srgbClr val="FFFF00"/>
                </a:solidFill>
                <a:latin typeface="Arial Black" pitchFamily="34" charset="0"/>
              </a:rPr>
              <a:t>Кемеровская область.</a:t>
            </a:r>
            <a:endParaRPr lang="ru-RU" sz="1600" i="1" kern="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Мы объединились, что бы действовать!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41314" name="Picture 2" descr="C:\Users\Markov\Documents\Молодежь 42\ассоциац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3563888" cy="118599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2492896"/>
            <a:ext cx="6197600" cy="4212704"/>
          </a:xfrm>
        </p:spPr>
      </p:pic>
    </p:spTree>
    <p:extLst>
      <p:ext uri="{BB962C8B-B14F-4D97-AF65-F5344CB8AC3E}">
        <p14:creationId xmlns:p14="http://schemas.microsoft.com/office/powerpoint/2010/main" val="13208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Введение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b="1" dirty="0"/>
              <a:t>Система детского самоуправления </a:t>
            </a:r>
            <a:r>
              <a:rPr lang="ru-RU" sz="2000" dirty="0"/>
              <a:t>является формой стабилизации и </a:t>
            </a:r>
            <a:r>
              <a:rPr lang="ru-RU" sz="2000" dirty="0" smtClean="0"/>
              <a:t>оптимизации самоуправленческих процессов </a:t>
            </a:r>
            <a:r>
              <a:rPr lang="ru-RU" sz="2000" dirty="0"/>
              <a:t>в детской среде</a:t>
            </a:r>
            <a:r>
              <a:rPr lang="ru-RU" dirty="0" smtClean="0"/>
              <a:t>.</a:t>
            </a:r>
          </a:p>
          <a:p>
            <a:r>
              <a:rPr lang="ru-RU" sz="2000" dirty="0" smtClean="0"/>
              <a:t>Детское </a:t>
            </a:r>
            <a:r>
              <a:rPr lang="ru-RU" sz="2000" dirty="0"/>
              <a:t>общественное движение – должно стать одним из наиболее динамично развивающихся институтов </a:t>
            </a:r>
            <a:r>
              <a:rPr lang="ru-RU" sz="2000" b="1" dirty="0"/>
              <a:t>системы образования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sz="2000" dirty="0" smtClean="0"/>
              <a:t>Детские </a:t>
            </a:r>
            <a:r>
              <a:rPr lang="ru-RU" sz="2000" dirty="0"/>
              <a:t>организации осуществляют подготовку новой </a:t>
            </a:r>
            <a:r>
              <a:rPr lang="ru-RU" sz="2000" b="1" dirty="0"/>
              <a:t>общественно-политической элиты</a:t>
            </a:r>
            <a:r>
              <a:rPr lang="ru-RU" sz="2000" dirty="0"/>
              <a:t>. Воспитывая </a:t>
            </a:r>
            <a:r>
              <a:rPr lang="ru-RU" sz="2000" dirty="0" smtClean="0"/>
              <a:t>патриотизм, законопослушность</a:t>
            </a:r>
            <a:r>
              <a:rPr lang="ru-RU" sz="2000" dirty="0"/>
              <a:t>, ответственность и милосердие обеспечивают решение проблем общественной безопасности. </a:t>
            </a:r>
          </a:p>
        </p:txBody>
      </p:sp>
    </p:spTree>
    <p:extLst>
      <p:ext uri="{BB962C8B-B14F-4D97-AF65-F5344CB8AC3E}">
        <p14:creationId xmlns:p14="http://schemas.microsoft.com/office/powerpoint/2010/main" val="359905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412776"/>
            <a:ext cx="7315200" cy="1283519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rgbClr val="009900"/>
                </a:solidFill>
                <a:latin typeface="Arial Black" pitchFamily="34" charset="0"/>
              </a:rPr>
              <a:t>СПАСИБО ЗА ВНИМАНИЕ!</a:t>
            </a:r>
            <a:endParaRPr lang="ru-RU" sz="2800" dirty="0">
              <a:solidFill>
                <a:srgbClr val="009900"/>
              </a:solidFill>
              <a:latin typeface="Arial Black" pitchFamily="34" charset="0"/>
            </a:endParaRPr>
          </a:p>
        </p:txBody>
      </p:sp>
      <p:pic>
        <p:nvPicPr>
          <p:cNvPr id="141314" name="Picture 2" descr="C:\Users\Markov\Documents\Молодежь 42\ассоциац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3563888" cy="118599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42338" name="Picture 2" descr="C:\Users\Markov\Documents\Молодежь 42\фла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852936"/>
            <a:ext cx="5781228" cy="3854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>
                <a:solidFill>
                  <a:srgbClr val="FF0000"/>
                </a:solidFill>
                <a:latin typeface="Arial Black" pitchFamily="34" charset="0"/>
              </a:rPr>
              <a:t>В ногу со временем</a:t>
            </a:r>
            <a:endParaRPr lang="ru-RU" i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b="1" dirty="0"/>
              <a:t>Указ Президента Российской Федерации от 29 октября 2015 года № 536 «О создании Общероссийской общественно-государственной детско-юношеской организации «Российское движение школьников»</a:t>
            </a:r>
          </a:p>
        </p:txBody>
      </p:sp>
    </p:spTree>
    <p:extLst>
      <p:ext uri="{BB962C8B-B14F-4D97-AF65-F5344CB8AC3E}">
        <p14:creationId xmlns:p14="http://schemas.microsoft.com/office/powerpoint/2010/main" val="351166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2825552"/>
            <a:ext cx="8496944" cy="3915816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Ассоциация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детских общественных организаций и объединений Кемеровской области «Молодежь 42», и ее роль в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гражданско-патриотическом воспитании и развитии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детских общественно-значимых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инициатив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,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детского областного самоуправления</a:t>
            </a:r>
            <a:endParaRPr lang="en-US" sz="2800" b="1" dirty="0">
              <a:solidFill>
                <a:srgbClr val="FFFF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52" name="Picture 4" descr="C:\Users\Markov\Documents\Молодежь 42\ассоциац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52536" y="-171400"/>
            <a:ext cx="9577064" cy="299695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435100"/>
            <a:ext cx="3672408" cy="5306268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Нормативный документ –Устав.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Возглавляет  Ассоциацию «Молодежь 42» Совет во главе с президентом выбираемым ежегодно на 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Форуме Ассоциации.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Совет делится на отделы:  юридический, креативно-проектный, связи с общественностью СМИ, технический. </a:t>
            </a:r>
            <a:endParaRPr lang="ru-RU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 Ассоциация строит свою деятельность, согласно годичного плана Ассоциации, принимаемым на Форуме Ассоциации «Молодежь 42». </a:t>
            </a:r>
            <a:endParaRPr lang="ru-RU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Для проведения профильных смен Ассоциации «Молодежь 42» сформирован «</a:t>
            </a:r>
            <a:r>
              <a:rPr lang="ru-RU" dirty="0" err="1" smtClean="0">
                <a:solidFill>
                  <a:srgbClr val="002060"/>
                </a:solidFill>
                <a:latin typeface="Arial Black" pitchFamily="34" charset="0"/>
              </a:rPr>
              <a:t>Тьюторский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отряд» из студентов, обучающихся в Вузах региона, бывших членов Ассоциации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3571875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1592688"/>
              </p:ext>
            </p:extLst>
          </p:nvPr>
        </p:nvGraphicFramePr>
        <p:xfrm>
          <a:off x="3851920" y="260648"/>
          <a:ext cx="4824536" cy="5872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1749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Владелец\Desktop\S7303036.JPG"/>
          <p:cNvPicPr>
            <a:picLocks noChangeAspect="1" noChangeArrowheads="1"/>
          </p:cNvPicPr>
          <p:nvPr/>
        </p:nvPicPr>
        <p:blipFill>
          <a:blip r:embed="rId2" cstate="print"/>
          <a:srcRect t="17303" b="3888"/>
          <a:stretch>
            <a:fillRect/>
          </a:stretch>
        </p:blipFill>
        <p:spPr bwMode="auto">
          <a:xfrm>
            <a:off x="0" y="-23636"/>
            <a:ext cx="9127500" cy="6881636"/>
          </a:xfrm>
          <a:prstGeom prst="rect">
            <a:avLst/>
          </a:prstGeom>
          <a:noFill/>
        </p:spPr>
      </p:pic>
      <p:pic>
        <p:nvPicPr>
          <p:cNvPr id="1027" name="Picture 3" descr="C:\Users\Владелец\Все документы\Documents\Документы Егора\Ассоциация\Презентация\georg_lenta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5926564"/>
            <a:ext cx="2590800" cy="787661"/>
          </a:xfrm>
          <a:prstGeom prst="rect">
            <a:avLst/>
          </a:prstGeom>
          <a:noFill/>
        </p:spPr>
      </p:pic>
      <p:pic>
        <p:nvPicPr>
          <p:cNvPr id="6" name="Picture 6" descr="C:\Users\Владелец\Все документы\Documents\Документы Егора\Ассоциация\Презентация\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286000" cy="762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28600" y="685800"/>
            <a:ext cx="8915400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Righ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«Что мы можем сделать для </a:t>
            </a: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своего </a:t>
            </a: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города, района, села, поселка?» </a:t>
            </a:r>
          </a:p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Ассоциация детских общественных объединений Кемеровской области «Молодежь 42»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631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dirty="0" smtClean="0"/>
              <a:t>Совет Ассоциации</a:t>
            </a:r>
            <a:endParaRPr lang="ru-RU" sz="5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193" y="2057400"/>
            <a:ext cx="6998413" cy="4648200"/>
          </a:xfrm>
        </p:spPr>
      </p:pic>
      <p:pic>
        <p:nvPicPr>
          <p:cNvPr id="141314" name="Picture 2" descr="C:\Users\Markov\Documents\Молодежь 42\ассоциац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3563888" cy="1185995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80528" y="2636912"/>
            <a:ext cx="4716016" cy="367240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Областная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профильная смена</a:t>
            </a:r>
            <a:br>
              <a:rPr lang="ru-RU" sz="2800" b="1" dirty="0" smtClean="0">
                <a:solidFill>
                  <a:srgbClr val="00206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2800" b="1" dirty="0" smtClean="0">
                <a:solidFill>
                  <a:srgbClr val="00206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«Академия детского движения начало социального опыта по гражданско-патриотическому </a:t>
            </a:r>
            <a:r>
              <a:rPr lang="ru-RU" sz="2800" b="1" dirty="0" err="1" smtClean="0">
                <a:solidFill>
                  <a:srgbClr val="00206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вопитанию</a:t>
            </a:r>
            <a:endParaRPr lang="en-US" sz="2800" b="1" dirty="0">
              <a:solidFill>
                <a:srgbClr val="00206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052" name="Picture 4" descr="C:\Users\Markov\Documents\Молодежь 42\ассоциац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-171400"/>
            <a:ext cx="9577064" cy="2996952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9876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85996"/>
            <a:ext cx="3008313" cy="80284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Академия детского движения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2204864"/>
            <a:ext cx="3141985" cy="3921299"/>
          </a:xfrm>
        </p:spPr>
        <p:txBody>
          <a:bodyPr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Arial Black" pitchFamily="34" charset="0"/>
              </a:rPr>
              <a:t>Это образовательная площадка для вновь прибывших, мотивированных на дальнейшее обучение лидерским </a:t>
            </a: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технологиям, гражданско-патриотическому воспитанию,  </a:t>
            </a:r>
            <a:r>
              <a:rPr lang="ru-RU" sz="1600" dirty="0">
                <a:solidFill>
                  <a:srgbClr val="002060"/>
                </a:solidFill>
                <a:latin typeface="Arial Black" pitchFamily="34" charset="0"/>
              </a:rPr>
              <a:t>членов Ассоциации «Молодежь 42». Подготовкой, организацией и проведением профильной сменой занимается Совет Ассоциации «Молодежь 42». </a:t>
            </a:r>
          </a:p>
        </p:txBody>
      </p:sp>
      <p:pic>
        <p:nvPicPr>
          <p:cNvPr id="141314" name="Picture 2" descr="C:\Users\Markov\Documents\Молодежь 42\ассоциац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3563888" cy="118599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185996"/>
            <a:ext cx="5256584" cy="44032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">
  <a:themeElements>
    <a:clrScheme name="powerpoint-template 5">
      <a:dk1>
        <a:srgbClr val="4D4D4D"/>
      </a:dk1>
      <a:lt1>
        <a:srgbClr val="FFFFFF"/>
      </a:lt1>
      <a:dk2>
        <a:srgbClr val="4D4D4D"/>
      </a:dk2>
      <a:lt2>
        <a:srgbClr val="0E0F83"/>
      </a:lt2>
      <a:accent1>
        <a:srgbClr val="4049D2"/>
      </a:accent1>
      <a:accent2>
        <a:srgbClr val="494FD9"/>
      </a:accent2>
      <a:accent3>
        <a:srgbClr val="FFFFFF"/>
      </a:accent3>
      <a:accent4>
        <a:srgbClr val="404040"/>
      </a:accent4>
      <a:accent5>
        <a:srgbClr val="AFB1E5"/>
      </a:accent5>
      <a:accent6>
        <a:srgbClr val="4147C4"/>
      </a:accent6>
      <a:hlink>
        <a:srgbClr val="757DDF"/>
      </a:hlink>
      <a:folHlink>
        <a:srgbClr val="DDDDDD"/>
      </a:folHlink>
    </a:clrScheme>
    <a:fontScheme name="powerpoint-template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 1">
        <a:dk1>
          <a:srgbClr val="4D4D4D"/>
        </a:dk1>
        <a:lt1>
          <a:srgbClr val="FFFFFF"/>
        </a:lt1>
        <a:dk2>
          <a:srgbClr val="4D4D4D"/>
        </a:dk2>
        <a:lt2>
          <a:srgbClr val="80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 2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 3">
        <a:dk1>
          <a:srgbClr val="4D4D4D"/>
        </a:dk1>
        <a:lt1>
          <a:srgbClr val="FFFFFF"/>
        </a:lt1>
        <a:dk2>
          <a:srgbClr val="4D4D4D"/>
        </a:dk2>
        <a:lt2>
          <a:srgbClr val="2C86AA"/>
        </a:lt2>
        <a:accent1>
          <a:srgbClr val="4B782A"/>
        </a:accent1>
        <a:accent2>
          <a:srgbClr val="38AFD0"/>
        </a:accent2>
        <a:accent3>
          <a:srgbClr val="FFFFFF"/>
        </a:accent3>
        <a:accent4>
          <a:srgbClr val="404040"/>
        </a:accent4>
        <a:accent5>
          <a:srgbClr val="B1BEAC"/>
        </a:accent5>
        <a:accent6>
          <a:srgbClr val="329EBC"/>
        </a:accent6>
        <a:hlink>
          <a:srgbClr val="9DBC2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 4">
        <a:dk1>
          <a:srgbClr val="4D4D4D"/>
        </a:dk1>
        <a:lt1>
          <a:srgbClr val="FFFFFF"/>
        </a:lt1>
        <a:dk2>
          <a:srgbClr val="4D4D4D"/>
        </a:dk2>
        <a:lt2>
          <a:srgbClr val="93CB6A"/>
        </a:lt2>
        <a:accent1>
          <a:srgbClr val="71BE5E"/>
        </a:accent1>
        <a:accent2>
          <a:srgbClr val="07AB4A"/>
        </a:accent2>
        <a:accent3>
          <a:srgbClr val="FFFFFF"/>
        </a:accent3>
        <a:accent4>
          <a:srgbClr val="404040"/>
        </a:accent4>
        <a:accent5>
          <a:srgbClr val="BBDBB6"/>
        </a:accent5>
        <a:accent6>
          <a:srgbClr val="069B42"/>
        </a:accent6>
        <a:hlink>
          <a:srgbClr val="A0CD6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 5">
        <a:dk1>
          <a:srgbClr val="4D4D4D"/>
        </a:dk1>
        <a:lt1>
          <a:srgbClr val="FFFFFF"/>
        </a:lt1>
        <a:dk2>
          <a:srgbClr val="4D4D4D"/>
        </a:dk2>
        <a:lt2>
          <a:srgbClr val="0E0F83"/>
        </a:lt2>
        <a:accent1>
          <a:srgbClr val="4049D2"/>
        </a:accent1>
        <a:accent2>
          <a:srgbClr val="494FD9"/>
        </a:accent2>
        <a:accent3>
          <a:srgbClr val="FFFFFF"/>
        </a:accent3>
        <a:accent4>
          <a:srgbClr val="404040"/>
        </a:accent4>
        <a:accent5>
          <a:srgbClr val="AFB1E5"/>
        </a:accent5>
        <a:accent6>
          <a:srgbClr val="4147C4"/>
        </a:accent6>
        <a:hlink>
          <a:srgbClr val="757DD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437</TotalTime>
  <Words>528</Words>
  <Application>Microsoft Office PowerPoint</Application>
  <PresentationFormat>Экран (4:3)</PresentationFormat>
  <Paragraphs>58</Paragraphs>
  <Slides>20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powerpoint-template</vt:lpstr>
      <vt:lpstr>Программы детcких общественных объединений как деятельностный компонент социального опыта детей и подростков по гражданско-патриотическому  воспитанию </vt:lpstr>
      <vt:lpstr>Введение</vt:lpstr>
      <vt:lpstr>В ногу со временем</vt:lpstr>
      <vt:lpstr> Ассоциация детских общественных организаций и объединений Кемеровской области «Молодежь 42», и ее роль в гражданско-патриотическом воспитании и развитии детских общественно-значимых инициатив, детского областного самоуправления</vt:lpstr>
      <vt:lpstr>Презентация PowerPoint</vt:lpstr>
      <vt:lpstr>Презентация PowerPoint</vt:lpstr>
      <vt:lpstr>Совет Ассоциации</vt:lpstr>
      <vt:lpstr>Областная профильная смена  «Академия детского движения начало социального опыта по гражданско-патриотическому вопитанию</vt:lpstr>
      <vt:lpstr>Академия детского движения</vt:lpstr>
      <vt:lpstr>Презентация PowerPoint</vt:lpstr>
      <vt:lpstr>Детское самоуправление при организации и проведении профильной смены  «Форума Ассоциации «Молодежь 42»</vt:lpstr>
      <vt:lpstr>Презентация PowerPoint</vt:lpstr>
      <vt:lpstr>ОБРАЗОВАТЕЛЬНЫЙ КОМПОНЕНТ социального проектирования</vt:lpstr>
      <vt:lpstr>Коллективное творческое дело-обучение взаимодействию на уровне области</vt:lpstr>
      <vt:lpstr>Проведение социальных акций и флешмобов гражданско-патриотической направленности </vt:lpstr>
      <vt:lpstr>Фестиваль творчества</vt:lpstr>
      <vt:lpstr>Олимпиада</vt:lpstr>
      <vt:lpstr>Заключение </vt:lpstr>
      <vt:lpstr>Мы объединились, что бы действовать!</vt:lpstr>
      <vt:lpstr>СПАСИБО ЗА ВНИМАНИЕ!</vt:lpstr>
    </vt:vector>
  </TitlesOfParts>
  <Company>RePack by SPecialiST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Подведение итогов профильной смены «Академия детского движения»</dc:title>
  <dc:creator>Markov</dc:creator>
  <cp:lastModifiedBy>Luba</cp:lastModifiedBy>
  <cp:revision>42</cp:revision>
  <dcterms:created xsi:type="dcterms:W3CDTF">2012-11-23T21:49:39Z</dcterms:created>
  <dcterms:modified xsi:type="dcterms:W3CDTF">2016-05-17T02:39:40Z</dcterms:modified>
</cp:coreProperties>
</file>