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1" r:id="rId6"/>
    <p:sldId id="273" r:id="rId7"/>
    <p:sldId id="272" r:id="rId8"/>
    <p:sldId id="274" r:id="rId9"/>
    <p:sldId id="259" r:id="rId10"/>
    <p:sldId id="263" r:id="rId11"/>
    <p:sldId id="264" r:id="rId12"/>
    <p:sldId id="267" r:id="rId13"/>
    <p:sldId id="275" r:id="rId14"/>
    <p:sldId id="265" r:id="rId15"/>
    <p:sldId id="266" r:id="rId16"/>
    <p:sldId id="268" r:id="rId17"/>
    <p:sldId id="260" r:id="rId18"/>
    <p:sldId id="270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Актуальные вопросы реализация гражданского и патриотического воспитания обучающихся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4267200"/>
            <a:ext cx="6400800" cy="18288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Варова Татьяна Ивановна, методист кафедры проблем воспитания и дополнительного образования КРИПКиПРО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4958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Детские общественные организации: вчера, сегодня, завтра [Текст] : материалы региональной научно-практической конференции, г. Кемерово, 17 мая 2012 года / сост.  Е. А. Пахомова, О. Б. Лысых, Н. Э. Касаткина, О. Г. </a:t>
            </a:r>
            <a:r>
              <a:rPr lang="ru-RU" dirty="0" err="1"/>
              <a:t>Красношлыкова</a:t>
            </a:r>
            <a:r>
              <a:rPr lang="ru-RU" dirty="0"/>
              <a:t> др. – Кемерово : Изд-во КРИПКиПРО, 2012. – 157 с.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924648" cy="403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4724400" cy="4449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Непридуманные рассказы о войне [Текст] : сборник документальных материалов / сост.: Н. Н. Васютина, Н. О. </a:t>
            </a:r>
            <a:r>
              <a:rPr lang="ru-RU" dirty="0" err="1"/>
              <a:t>Кокорникова</a:t>
            </a:r>
            <a:r>
              <a:rPr lang="ru-RU" dirty="0"/>
              <a:t>,  Т. В. </a:t>
            </a:r>
            <a:r>
              <a:rPr lang="ru-RU" dirty="0" err="1"/>
              <a:t>Котрова</a:t>
            </a:r>
            <a:r>
              <a:rPr lang="ru-RU" dirty="0"/>
              <a:t>, И. А. </a:t>
            </a:r>
            <a:r>
              <a:rPr lang="ru-RU" dirty="0" err="1"/>
              <a:t>Шуманова</a:t>
            </a:r>
            <a:r>
              <a:rPr lang="ru-RU" dirty="0"/>
              <a:t>; отв. ред. Л. И. </a:t>
            </a:r>
            <a:r>
              <a:rPr lang="ru-RU" dirty="0" err="1"/>
              <a:t>Сапурина</a:t>
            </a:r>
            <a:r>
              <a:rPr lang="ru-RU" dirty="0"/>
              <a:t>. – Кемерово : Изд-во КРИПКиПРО, 2012. – 269 с.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500952" cy="361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3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Князь Владимир. Цивилизованный выбор Руси : материалы XVI </a:t>
            </a:r>
            <a:r>
              <a:rPr lang="ru-RU" dirty="0" err="1"/>
              <a:t>Иоанновских</a:t>
            </a:r>
            <a:r>
              <a:rPr lang="ru-RU" dirty="0"/>
              <a:t> образовательных чтений, г. Кемерово, 5 ноября 2014 года : в 2 ч. / сост. С. В. Арещенко, Н. А. </a:t>
            </a:r>
            <a:r>
              <a:rPr lang="ru-RU" dirty="0" err="1"/>
              <a:t>Аптина</a:t>
            </a:r>
            <a:r>
              <a:rPr lang="ru-RU" dirty="0"/>
              <a:t>. Ч. 2. – Изд-во КРИПКиПРО, 2014. – 253 с.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064842" cy="449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76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4290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Слагаемые Великой Победы </a:t>
            </a:r>
            <a:r>
              <a:rPr lang="ru-RU" dirty="0"/>
              <a:t>[Текст] </a:t>
            </a:r>
            <a:r>
              <a:rPr lang="ru-RU" dirty="0" smtClean="0"/>
              <a:t>: методические рекомендации / сост. : Л. И. Махиборода, Н. А. </a:t>
            </a:r>
            <a:r>
              <a:rPr lang="ru-RU" dirty="0" err="1" smtClean="0"/>
              <a:t>Немцева</a:t>
            </a:r>
            <a:r>
              <a:rPr lang="ru-RU" dirty="0" smtClean="0"/>
              <a:t>. – Кемерово : Изд-во КРИПКиПРО, 2015. – 87 с.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1818071"/>
            <a:ext cx="2971800" cy="40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05001"/>
            <a:ext cx="4724400" cy="31242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Научно-методический журнал «</a:t>
            </a:r>
            <a:r>
              <a:rPr lang="ru-RU" dirty="0"/>
              <a:t>Учитель Кузбасса». – 2015. – № 2 (33). </a:t>
            </a:r>
          </a:p>
          <a:p>
            <a:pPr marL="0" indent="0" algn="just">
              <a:buNone/>
            </a:pPr>
            <a:r>
              <a:rPr lang="ru-RU" dirty="0"/>
              <a:t>Тема номера «Организация патриотического воспитания в Кемеровской области</a:t>
            </a:r>
            <a:r>
              <a:rPr lang="ru-RU" dirty="0" smtClean="0"/>
              <a:t>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2909407" cy="412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9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191000" cy="4724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Образ войны и победы – символ могущества нашего Отечества [Текст] : материалы Всероссийской научно-практической интернет-конференции , г. Кемерово : 14-28 декабря 2015 года / ред. кол.: Е. А. Пахомова, А. В. </a:t>
            </a:r>
            <a:r>
              <a:rPr lang="ru-RU" dirty="0" err="1"/>
              <a:t>Чепкасов</a:t>
            </a:r>
            <a:r>
              <a:rPr lang="ru-RU" dirty="0"/>
              <a:t>, Л. В. Чванова и др. – Кемерово : Изд-во КРИПКиПРО, 2016 . – 133 с.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6399"/>
            <a:ext cx="3136333" cy="447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2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4800600" cy="46783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Гражданское и патриотическое воспитание обучающихся: опыт, тенденции и проблемы в современных условиях : материалы VI Всероссийской научно-практической интернет-конференции, г. Кемерово, 5-20 мая 2015 года / ред. кол.:  Е. Л. Пахомова, А. В. </a:t>
            </a:r>
            <a:r>
              <a:rPr lang="ru-RU" dirty="0" err="1"/>
              <a:t>Чепкасов</a:t>
            </a:r>
            <a:r>
              <a:rPr lang="ru-RU" dirty="0"/>
              <a:t>, Л. В. Чванова и др. – Кемерово: Изд-во КРИПКиПРО, 2015. – 243 с.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667000" cy="40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6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572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Кузбасс: растим патриотов [Текст] / ред. кол. Е. А. Пахомова, А. В. </a:t>
            </a:r>
            <a:r>
              <a:rPr lang="ru-RU" dirty="0" err="1"/>
              <a:t>Чепкасов</a:t>
            </a:r>
            <a:r>
              <a:rPr lang="ru-RU" dirty="0"/>
              <a:t>, Л. В. Чванова, О. Г. </a:t>
            </a:r>
            <a:r>
              <a:rPr lang="ru-RU" dirty="0" err="1"/>
              <a:t>Красношлыкова</a:t>
            </a:r>
            <a:r>
              <a:rPr lang="ru-RU" dirty="0"/>
              <a:t> ; сост. Л. А. Лысенко, Т. В. </a:t>
            </a:r>
            <a:r>
              <a:rPr lang="ru-RU" dirty="0" err="1"/>
              <a:t>Тулупова</a:t>
            </a:r>
            <a:r>
              <a:rPr lang="ru-RU" dirty="0"/>
              <a:t>, С. А. Фурсова. - Кемерово : Изд-во КРИПКиПРО, 2015 . – 363 с.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2522297" cy="3342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097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657600" cy="42211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Информационный бюллетень «Учитель в пламени войны». Часть </a:t>
            </a:r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676400"/>
            <a:ext cx="325307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50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46814"/>
              </p:ext>
            </p:extLst>
          </p:nvPr>
        </p:nvGraphicFramePr>
        <p:xfrm>
          <a:off x="838200" y="1600201"/>
          <a:ext cx="7696200" cy="4473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5256"/>
                <a:gridCol w="5190944"/>
              </a:tblGrid>
              <a:tr h="76199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Концептуальные </a:t>
                      </a:r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документы гражданского и патриотического воспитания</a:t>
                      </a:r>
                      <a:r>
                        <a:rPr lang="ru-RU" sz="200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обучающихся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Общее образование 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Концепция духовно-нравственного развития и воспитания личности гражданина России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9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Дополнительное образование 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Концепция развития дополнительного </a:t>
                      </a:r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образования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52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Специальное образование 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Концепция специального федерального государственного стандарта для детей с ограниченными возможностями здоровья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8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294743"/>
              </p:ext>
            </p:extLst>
          </p:nvPr>
        </p:nvGraphicFramePr>
        <p:xfrm>
          <a:off x="533400" y="1371601"/>
          <a:ext cx="8077200" cy="5281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7200"/>
              </a:tblGrid>
              <a:tr h="611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Нормативно-правовые </a:t>
                      </a:r>
                      <a:r>
                        <a:rPr lang="ru-RU" sz="18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документы, регулирующие гражданского и патриотического воспитания обучающихся</a:t>
                      </a:r>
                    </a:p>
                  </a:txBody>
                  <a:tcPr marL="55953" marR="55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Стратегия развития воспитания в Российской Федерации на период до 2025 года (утверждена Распоряжением Правительства Российской Федерации от 29 мая 2015 г. № 996-р г. Москва)</a:t>
                      </a:r>
                      <a:endParaRPr lang="ru-RU" sz="15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Указ президента Российской Федерации «О национальной стратегии действий в интересах детей на 2012 - 2017 годы» от 1 июня 2012 года № 761</a:t>
                      </a:r>
                      <a:endParaRPr lang="ru-RU" sz="15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Указ президента Российской Федерации «О создании Общероссийской общественно-государственной детско-юношеской организации «Российское движение школьников»</a:t>
                      </a:r>
                      <a:endParaRPr lang="ru-RU" sz="15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Стратегия развития воспитания в Российской Федерации на период до 2025 года (утверждена распоряжением Правительства Российской Федерации от 29 мая 2015 г. № 996-р)</a:t>
                      </a:r>
                      <a:endParaRPr lang="ru-RU" sz="15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17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Федеральный государственный образовательный стандарт дошкольного образования» (утвержден Приказом Министерства образования и науки Российской Федерации от 17 октября 2013 г. № 1155 г. Москва </a:t>
                      </a:r>
                      <a:endParaRPr lang="ru-RU" sz="15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Федеральный государственный образовательный стандарт начального общего образования </a:t>
                      </a:r>
                      <a:r>
                        <a:rPr lang="ru-RU" sz="15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(Приказ </a:t>
                      </a:r>
                      <a:r>
                        <a:rPr lang="ru-RU" sz="1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Министерства образования и науки Российской Федерации от 6 октября 2009 г. № 373)</a:t>
                      </a:r>
                      <a:endParaRPr lang="ru-RU" sz="15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8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Федеральный государственный образовательный стандарт начального общего образования обучающихся с ограниченными возможностями здоровья </a:t>
                      </a:r>
                      <a:r>
                        <a:rPr lang="ru-RU" sz="15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(Приказ </a:t>
                      </a:r>
                      <a:r>
                        <a:rPr lang="ru-RU" sz="1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Министерства образования и науки Российской Федерации от19 октября 2014 г. № 373)</a:t>
                      </a:r>
                      <a:endParaRPr lang="ru-RU" sz="15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1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Федеральный государственный образовательный стандарт основного общего образования </a:t>
                      </a:r>
                      <a:r>
                        <a:rPr lang="ru-RU" sz="15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(Приказ </a:t>
                      </a:r>
                      <a:r>
                        <a:rPr lang="ru-RU" sz="1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Министерства образования и науки </a:t>
                      </a:r>
                      <a:r>
                        <a:rPr lang="ru-RU" sz="15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РФ от </a:t>
                      </a:r>
                      <a:r>
                        <a:rPr lang="ru-RU" sz="15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«17» декабря 2010 г. № </a:t>
                      </a:r>
                      <a:r>
                        <a:rPr lang="ru-RU" sz="15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1598) </a:t>
                      </a:r>
                      <a:endParaRPr lang="ru-RU" sz="15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953" marR="559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4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326734"/>
              </p:ext>
            </p:extLst>
          </p:nvPr>
        </p:nvGraphicFramePr>
        <p:xfrm>
          <a:off x="609600" y="1447801"/>
          <a:ext cx="7924799" cy="512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799"/>
              </a:tblGrid>
              <a:tr h="539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Федеральные методические документы гражданского и патриотического воспитания обучающихся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Письмо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Минобрнауки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России от 14.02.2014 №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ВК-262/09 «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 методических рекомендациях о создании и деятельности советов обучающихся в образовательных организациях»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92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Примерная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основная образовательная программа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дошкольного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образования (одобрена решением федерального учебно-методического объединения по общему образованию (протокол от 20 мая 2015 г. № 2/15)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9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Примерная основная образовательная программа начального общего образования (одобрена решением федерального учебно-методического объединения по общему образованию (протокол от 8 апреля 2015 г. № 1/15)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4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Примерная основная образовательная программа основного общего образования (одобрена решением федерального учебно-методического объединения по общему образованию (протокол  от 8 апреля 2015 г. № 1/15)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92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Примерная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адаптированная основная общеобразовательная программа образования обучающихся с умственной отсталостью(интеллектуальными нарушениями)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99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Примерная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адаптированная основная общеобразовательная программа НОО обучающихся с ЗПР и др.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Результаты мониторинга сформированности опыта гражданско-патриотической деятельности у учащихся при получении начального общего образования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762497"/>
              </p:ext>
            </p:extLst>
          </p:nvPr>
        </p:nvGraphicFramePr>
        <p:xfrm>
          <a:off x="762000" y="3733800"/>
          <a:ext cx="7772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5908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респондентов</a:t>
                      </a:r>
                      <a:endParaRPr lang="ru-RU" sz="2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20011/12 уч. г. </a:t>
                      </a:r>
                      <a:endParaRPr lang="ru-RU" sz="2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2014/2015 уч. г. 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Школьники </a:t>
                      </a:r>
                      <a:endParaRPr lang="ru-RU" sz="2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5557 чел.</a:t>
                      </a:r>
                      <a:endParaRPr lang="ru-RU" sz="2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5930 </a:t>
                      </a:r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 </a:t>
                      </a:r>
                      <a:endParaRPr lang="ru-RU" sz="2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5666 чел.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5953 </a:t>
                      </a:r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 </a:t>
                      </a:r>
                      <a:endParaRPr lang="ru-RU" sz="2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930  чел.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1628 </a:t>
                      </a:r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6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Результаты мониторинга сформированности опыта гражданско-патриотической деятельности у учащихся при получении начального общего образования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700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 Выявлено улучшение </a:t>
            </a:r>
            <a:r>
              <a:rPr lang="ru-RU" dirty="0"/>
              <a:t>мнения участников исследования об активности школьников в мероприятиях гражданско-патриотической направленности и о ценностном отношении к своей стране, гордости за нее. </a:t>
            </a:r>
            <a:r>
              <a:rPr lang="ru-RU" dirty="0" smtClean="0"/>
              <a:t>Более </a:t>
            </a:r>
            <a:r>
              <a:rPr lang="ru-RU" dirty="0"/>
              <a:t>90 % родителей и учителей указали на то, что дети любят свою страну, гордятся ею. </a:t>
            </a:r>
            <a:endParaRPr lang="ru-RU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Определено недостаточное стремление </a:t>
            </a:r>
            <a:r>
              <a:rPr lang="ru-RU" dirty="0"/>
              <a:t>детей к участию в мероприятиях гражданско-патриотической </a:t>
            </a:r>
            <a:r>
              <a:rPr lang="ru-RU" dirty="0" smtClean="0"/>
              <a:t>направленности.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9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Результаты мониторинга сформированности опыта гражданско-патриотической деятельности у учащихся при получении основного общего образования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93844"/>
              </p:ext>
            </p:extLst>
          </p:nvPr>
        </p:nvGraphicFramePr>
        <p:xfrm>
          <a:off x="762000" y="3733800"/>
          <a:ext cx="7772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5908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респондентов</a:t>
                      </a:r>
                      <a:endParaRPr lang="ru-RU" sz="2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20011/12 уч. г. </a:t>
                      </a:r>
                      <a:endParaRPr lang="ru-RU" sz="2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2014/2015 уч. г. </a:t>
                      </a:r>
                      <a:endParaRPr lang="ru-RU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Школьники </a:t>
                      </a:r>
                      <a:endParaRPr lang="ru-RU" sz="2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5804  чел.</a:t>
                      </a:r>
                      <a:endParaRPr lang="ru-RU" sz="2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ysClr val="windowText" lastClr="000000"/>
                          </a:solidFill>
                        </a:rPr>
                        <a:t>5342 </a:t>
                      </a:r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 </a:t>
                      </a:r>
                      <a:endParaRPr lang="ru-RU" sz="2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5457 чел.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5195 </a:t>
                      </a:r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 </a:t>
                      </a:r>
                      <a:endParaRPr lang="ru-RU" sz="2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2432  чел.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2750 </a:t>
                      </a:r>
                      <a:r>
                        <a:rPr lang="ru-RU" sz="24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чел.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9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Результаты мониторинга сформированности опыта гражданско-патриотической деятельности у учащихся при получении основного общего образования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/>
              <a:t>Выявлено, что у учащихся ценностное </a:t>
            </a:r>
            <a:r>
              <a:rPr lang="ru-RU" dirty="0"/>
              <a:t>отношение к Родине, чувство гордости за свою страну сформировано выше, чем </a:t>
            </a:r>
            <a:r>
              <a:rPr lang="ru-RU" dirty="0" err="1"/>
              <a:t>знаниевый</a:t>
            </a:r>
            <a:r>
              <a:rPr lang="ru-RU" dirty="0"/>
              <a:t> и деятельностный компоненты. </a:t>
            </a:r>
            <a:r>
              <a:rPr lang="ru-RU" dirty="0" smtClean="0"/>
              <a:t>Низкая </a:t>
            </a:r>
            <a:r>
              <a:rPr lang="ru-RU" dirty="0"/>
              <a:t>оценка продуктивной составляющей опыта </a:t>
            </a:r>
            <a:r>
              <a:rPr lang="ru-RU" dirty="0" smtClean="0"/>
              <a:t>учащихся, </a:t>
            </a:r>
            <a:r>
              <a:rPr lang="ru-RU" dirty="0"/>
              <a:t>что свидетельствует о недостаточном развитии готовности подростков проявлять инициативу в организации и проведении мероприятий патриотической направленности.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22180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5029200" cy="48006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300" dirty="0"/>
              <a:t>Патриотическое воспитание в образовательных учреждениях: от теории к практике [Текст] : учебно-методическое пособие в 2 частях / авт.-сост.: О. С. Кононенко, Н. А. </a:t>
            </a:r>
            <a:r>
              <a:rPr lang="ru-RU" sz="3300" dirty="0" err="1"/>
              <a:t>Шмырёва</a:t>
            </a:r>
            <a:r>
              <a:rPr lang="ru-RU" sz="3300" dirty="0"/>
              <a:t>. – Кемерово : Изд-во КРИПКиПРО, 2009. – Часть I. - 91 c.</a:t>
            </a:r>
          </a:p>
          <a:p>
            <a:pPr marL="0" indent="0" algn="just">
              <a:buNone/>
            </a:pPr>
            <a:endParaRPr lang="ru-RU" sz="3300" dirty="0"/>
          </a:p>
          <a:p>
            <a:pPr marL="0" indent="0" algn="just">
              <a:buNone/>
            </a:pPr>
            <a:r>
              <a:rPr lang="ru-RU" sz="3300" dirty="0"/>
              <a:t>Патриотическое воспитание в образовательных учреждениях: от теории к практике [Текст] : в 2 частях : методическое пособие / авт.-сост.: О. С. Кононенко, З. В. </a:t>
            </a:r>
            <a:r>
              <a:rPr lang="ru-RU" sz="3300" dirty="0" err="1"/>
              <a:t>Крецан</a:t>
            </a:r>
            <a:r>
              <a:rPr lang="ru-RU" sz="3300" dirty="0"/>
              <a:t>, Л. </a:t>
            </a:r>
            <a:r>
              <a:rPr lang="ru-RU" sz="3300" dirty="0" err="1"/>
              <a:t>И.Харьковская</a:t>
            </a:r>
            <a:r>
              <a:rPr lang="ru-RU" sz="3300" dirty="0"/>
              <a:t>. – Кемерово : Изд-во КРИПКиПРО, 2010. – Часть II. - 91 c.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471569" cy="346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2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1151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Актуальные вопросы реализация гражданского и патриотического воспитания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k214</cp:lastModifiedBy>
  <cp:revision>37</cp:revision>
  <dcterms:created xsi:type="dcterms:W3CDTF">2013-10-28T09:12:00Z</dcterms:created>
  <dcterms:modified xsi:type="dcterms:W3CDTF">2016-05-17T02:51:39Z</dcterms:modified>
</cp:coreProperties>
</file>