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256" r:id="rId2"/>
    <p:sldId id="262" r:id="rId3"/>
    <p:sldId id="287" r:id="rId4"/>
    <p:sldId id="288" r:id="rId5"/>
    <p:sldId id="349" r:id="rId6"/>
    <p:sldId id="289" r:id="rId7"/>
    <p:sldId id="259" r:id="rId8"/>
    <p:sldId id="260" r:id="rId9"/>
    <p:sldId id="271" r:id="rId10"/>
    <p:sldId id="290" r:id="rId11"/>
    <p:sldId id="292" r:id="rId12"/>
    <p:sldId id="269" r:id="rId13"/>
    <p:sldId id="270" r:id="rId14"/>
    <p:sldId id="293" r:id="rId15"/>
    <p:sldId id="294" r:id="rId16"/>
    <p:sldId id="282" r:id="rId17"/>
    <p:sldId id="291" r:id="rId18"/>
    <p:sldId id="261" r:id="rId19"/>
    <p:sldId id="278" r:id="rId20"/>
    <p:sldId id="265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27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297" r:id="rId50"/>
    <p:sldId id="285" r:id="rId51"/>
    <p:sldId id="296" r:id="rId52"/>
    <p:sldId id="329" r:id="rId53"/>
    <p:sldId id="330" r:id="rId54"/>
    <p:sldId id="331" r:id="rId55"/>
    <p:sldId id="332" r:id="rId56"/>
    <p:sldId id="333" r:id="rId57"/>
    <p:sldId id="334" r:id="rId58"/>
    <p:sldId id="335" r:id="rId59"/>
    <p:sldId id="336" r:id="rId60"/>
    <p:sldId id="337" r:id="rId61"/>
    <p:sldId id="338" r:id="rId62"/>
    <p:sldId id="339" r:id="rId63"/>
    <p:sldId id="340" r:id="rId64"/>
    <p:sldId id="341" r:id="rId65"/>
    <p:sldId id="342" r:id="rId66"/>
    <p:sldId id="343" r:id="rId67"/>
    <p:sldId id="344" r:id="rId68"/>
    <p:sldId id="345" r:id="rId69"/>
    <p:sldId id="346" r:id="rId70"/>
    <p:sldId id="347" r:id="rId71"/>
    <p:sldId id="348" r:id="rId72"/>
    <p:sldId id="266" r:id="rId73"/>
    <p:sldId id="352" r:id="rId74"/>
    <p:sldId id="350" r:id="rId75"/>
    <p:sldId id="351" r:id="rId76"/>
    <p:sldId id="353" r:id="rId77"/>
    <p:sldId id="286" r:id="rId78"/>
  </p:sldIdLst>
  <p:sldSz cx="9144000" cy="6858000" type="screen4x3"/>
  <p:notesSz cx="6761163" cy="99425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3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0067"/>
    <a:srgbClr val="990033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5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2088" y="-90"/>
      </p:cViewPr>
      <p:guideLst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D36B04-306C-4084-9531-B7F3EE560515}" type="datetimeFigureOut">
              <a:rPr lang="ru-RU" smtClean="0"/>
              <a:t>27.05.2016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0295F-E4F4-464F-8738-8EFC417AF7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022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5665B-D7E9-4DEF-8FC5-CF97FB764938}" type="datetimeFigureOut">
              <a:rPr lang="zh-CN" altLang="en-US" smtClean="0"/>
              <a:pPr/>
              <a:t>2016/5/27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0D62A-0EDC-4DC8-9C32-FB765812F0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4472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2571750" y="142875"/>
            <a:ext cx="6357938" cy="15716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表格占位符 13"/>
          <p:cNvSpPr>
            <a:spLocks noGrp="1"/>
          </p:cNvSpPr>
          <p:nvPr>
            <p:ph type="tbl" sz="quarter" idx="10"/>
          </p:nvPr>
        </p:nvSpPr>
        <p:spPr>
          <a:xfrm>
            <a:off x="3143239" y="2714625"/>
            <a:ext cx="5572165" cy="2857515"/>
          </a:xfrm>
          <a:prstGeom prst="rect">
            <a:avLst/>
          </a:prstGeom>
        </p:spPr>
        <p:txBody>
          <a:bodyPr/>
          <a:lstStyle/>
          <a:p>
            <a:r>
              <a:rPr lang="ru-RU" altLang="zh-CN" smtClean="0"/>
              <a:t>Вставка таблицы</a:t>
            </a:r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428596" y="428604"/>
            <a:ext cx="2500313" cy="2214563"/>
          </a:xfrm>
          <a:prstGeom prst="rect">
            <a:avLst/>
          </a:prstGeom>
        </p:spPr>
        <p:txBody>
          <a:bodyPr/>
          <a:lstStyle/>
          <a:p>
            <a:r>
              <a:rPr lang="ru-RU" altLang="zh-CN" smtClean="0"/>
              <a:t>Вставка рисунка</a:t>
            </a:r>
            <a:endParaRPr lang="zh-CN" altLang="en-US"/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2"/>
          </p:nvPr>
        </p:nvSpPr>
        <p:spPr>
          <a:xfrm>
            <a:off x="3143240" y="1428736"/>
            <a:ext cx="5572136" cy="1143014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3143250" y="500063"/>
            <a:ext cx="3714750" cy="785812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占位符 6"/>
          <p:cNvSpPr>
            <a:spLocks noGrp="1"/>
          </p:cNvSpPr>
          <p:nvPr>
            <p:ph type="dgm" sz="quarter" idx="10"/>
          </p:nvPr>
        </p:nvSpPr>
        <p:spPr>
          <a:xfrm>
            <a:off x="3071802" y="571480"/>
            <a:ext cx="5214974" cy="4071966"/>
          </a:xfrm>
          <a:prstGeom prst="rect">
            <a:avLst/>
          </a:prstGeom>
        </p:spPr>
        <p:txBody>
          <a:bodyPr/>
          <a:lstStyle/>
          <a:p>
            <a:r>
              <a:rPr lang="ru-RU" altLang="zh-CN" smtClean="0"/>
              <a:t>Вставка рисунка SmartArt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1"/>
          </p:nvPr>
        </p:nvSpPr>
        <p:spPr>
          <a:xfrm>
            <a:off x="714375" y="571480"/>
            <a:ext cx="2143125" cy="40005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2"/>
          </p:nvPr>
        </p:nvSpPr>
        <p:spPr>
          <a:xfrm>
            <a:off x="3071813" y="4786313"/>
            <a:ext cx="3429000" cy="7858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表占位符 2"/>
          <p:cNvSpPr>
            <a:spLocks noGrp="1"/>
          </p:cNvSpPr>
          <p:nvPr>
            <p:ph type="chart" sz="quarter" idx="10"/>
          </p:nvPr>
        </p:nvSpPr>
        <p:spPr>
          <a:xfrm>
            <a:off x="1785918" y="714356"/>
            <a:ext cx="5572125" cy="4143375"/>
          </a:xfrm>
          <a:prstGeom prst="rect">
            <a:avLst/>
          </a:prstGeom>
        </p:spPr>
        <p:txBody>
          <a:bodyPr/>
          <a:lstStyle/>
          <a:p>
            <a:r>
              <a:rPr lang="ru-RU" altLang="zh-CN" smtClean="0"/>
              <a:t>Вставка диаграммы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>
          <a:xfrm>
            <a:off x="4500563" y="5000625"/>
            <a:ext cx="2857500" cy="857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blipFill dpi="0" rotWithShape="1">
          <a:blip r:embed="rId2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500063" y="1143000"/>
            <a:ext cx="8143875" cy="1428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857620" y="142875"/>
            <a:ext cx="5000630" cy="16430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altLang="zh-CN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758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C4A35BF-C50B-4488-977D-5897F2232051}" type="datetimeFigureOut">
              <a:rPr lang="ru-RU" altLang="ru-RU"/>
              <a:pPr/>
              <a:t>27.05.2016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A23D10-4BC0-4986-928A-240AD7B5DD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0888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505B8DD-BEE2-4CF0-8872-B2A694BE77BB}" type="datetimeFigureOut">
              <a:rPr lang="ru-RU" altLang="ru-RU"/>
              <a:pPr/>
              <a:t>27.05.2016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D3621AC-F47D-4472-AC40-BDD0995CC8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425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ezasimov@directmedia.ru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manager@directmedia.ru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ezasimov@directmedia.ru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mailto:manager@directmedia.ru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mailto:DV@litres.ru" TargetMode="Externa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67544" y="188640"/>
            <a:ext cx="8462144" cy="1097220"/>
          </a:xfrm>
        </p:spPr>
        <p:txBody>
          <a:bodyPr/>
          <a:lstStyle/>
          <a:p>
            <a:pPr algn="ctr">
              <a:spcBef>
                <a:spcPts val="0"/>
              </a:spcBef>
              <a:buNone/>
            </a:pPr>
            <a:r>
              <a:rPr lang="ru-RU" altLang="zh-CN" sz="4000" b="1" dirty="0" smtClean="0">
                <a:solidFill>
                  <a:srgbClr val="990033"/>
                </a:solidFill>
                <a:latin typeface="Arial" pitchFamily="34" charset="0"/>
                <a:cs typeface="Arial" pitchFamily="34" charset="0"/>
              </a:rPr>
              <a:t>Новые методы формирования инфраструктуры чтения в школьной библиотеке</a:t>
            </a:r>
            <a:endParaRPr lang="zh-CN" altLang="en-US" sz="4000" b="1" dirty="0" smtClean="0">
              <a:solidFill>
                <a:srgbClr val="990033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zh-CN" altLang="en-US" sz="2800" dirty="0"/>
          </a:p>
        </p:txBody>
      </p:sp>
      <p:sp>
        <p:nvSpPr>
          <p:cNvPr id="5" name="矩形 4"/>
          <p:cNvSpPr/>
          <p:nvPr/>
        </p:nvSpPr>
        <p:spPr>
          <a:xfrm>
            <a:off x="3995936" y="6237312"/>
            <a:ext cx="49292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zh-CN" sz="1600" b="1" dirty="0" smtClean="0">
                <a:solidFill>
                  <a:srgbClr val="00B0F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О.Н. Жук, заведующая</a:t>
            </a:r>
          </a:p>
          <a:p>
            <a:pPr algn="r"/>
            <a:r>
              <a:rPr lang="ru-RU" altLang="zh-CN" sz="1600" b="1" dirty="0" smtClean="0">
                <a:solidFill>
                  <a:srgbClr val="00B0F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УМК «Библиотека» </a:t>
            </a:r>
            <a:r>
              <a:rPr lang="ru-RU" altLang="zh-CN" sz="1600" b="1" dirty="0" err="1" smtClean="0">
                <a:solidFill>
                  <a:srgbClr val="00B0F0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КРИПКиПРО</a:t>
            </a:r>
            <a:endParaRPr lang="ru-RU" altLang="zh-CN" sz="1600" b="1" dirty="0" smtClean="0">
              <a:solidFill>
                <a:srgbClr val="00B0F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80312" y="5445224"/>
            <a:ext cx="1544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27.05.2016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88640"/>
            <a:ext cx="892899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40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здательские коллекции</a:t>
            </a:r>
            <a:endParaRPr lang="ru-RU" sz="40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9004" r="719" b="6348"/>
          <a:stretch/>
        </p:blipFill>
        <p:spPr>
          <a:xfrm>
            <a:off x="1043608" y="1196752"/>
            <a:ext cx="705678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90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88640"/>
            <a:ext cx="892899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40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здательские коллекции</a:t>
            </a:r>
            <a:endParaRPr lang="ru-RU" sz="40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094" t="11369" r="877" b="10942"/>
          <a:stretch/>
        </p:blipFill>
        <p:spPr>
          <a:xfrm>
            <a:off x="2555776" y="1030038"/>
            <a:ext cx="5544616" cy="49419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Овал 4"/>
          <p:cNvSpPr/>
          <p:nvPr/>
        </p:nvSpPr>
        <p:spPr>
          <a:xfrm>
            <a:off x="5076056" y="3501008"/>
            <a:ext cx="3312368" cy="1440160"/>
          </a:xfrm>
          <a:prstGeom prst="ellipse">
            <a:avLst/>
          </a:prstGeom>
          <a:noFill/>
          <a:ln>
            <a:solidFill>
              <a:srgbClr val="FE00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555086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1604" y="0"/>
            <a:ext cx="678661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Национальная электронная</a:t>
            </a:r>
          </a:p>
          <a:p>
            <a:pPr algn="ctr"/>
            <a:r>
              <a:rPr lang="ru-RU" sz="36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детская библиотека</a:t>
            </a:r>
            <a:endParaRPr lang="ru-RU" sz="36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1" t="9263" r="10712" b="5506"/>
          <a:stretch/>
        </p:blipFill>
        <p:spPr bwMode="auto">
          <a:xfrm>
            <a:off x="1571604" y="1428736"/>
            <a:ext cx="6804943" cy="4536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2082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6296" t="12592" r="9338" b="3986"/>
          <a:stretch>
            <a:fillRect/>
          </a:stretch>
        </p:blipFill>
        <p:spPr bwMode="auto">
          <a:xfrm>
            <a:off x="1857356" y="1214422"/>
            <a:ext cx="6429420" cy="50859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571604" y="0"/>
            <a:ext cx="678661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Национальная электронная</a:t>
            </a:r>
          </a:p>
          <a:p>
            <a:pPr algn="ctr"/>
            <a:r>
              <a:rPr lang="ru-RU" sz="36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детская библиотека</a:t>
            </a:r>
            <a:endParaRPr lang="ru-RU" sz="36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7670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6" y="0"/>
            <a:ext cx="831986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Портал популяризации</a:t>
            </a:r>
          </a:p>
          <a:p>
            <a:pPr algn="ctr"/>
            <a:r>
              <a:rPr lang="ru-RU" sz="40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культурного наследия </a:t>
            </a:r>
            <a:endParaRPr lang="ru-RU" sz="40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8399" r="776" b="7601"/>
          <a:stretch/>
        </p:blipFill>
        <p:spPr>
          <a:xfrm>
            <a:off x="683568" y="1556792"/>
            <a:ext cx="8165707" cy="38884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47528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6" y="0"/>
            <a:ext cx="831986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Портал популяризации</a:t>
            </a:r>
          </a:p>
          <a:p>
            <a:pPr algn="ctr"/>
            <a:r>
              <a:rPr lang="ru-RU" sz="40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культурного наследия </a:t>
            </a:r>
            <a:endParaRPr lang="ru-RU" sz="40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4242" r="-212" b="8801"/>
          <a:stretch/>
        </p:blipFill>
        <p:spPr>
          <a:xfrm>
            <a:off x="763541" y="1484784"/>
            <a:ext cx="7966543" cy="38884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88405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6" y="0"/>
            <a:ext cx="831986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Портал популяризации</a:t>
            </a:r>
          </a:p>
          <a:p>
            <a:pPr algn="ctr"/>
            <a:r>
              <a:rPr lang="ru-RU" sz="40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культурного наследия </a:t>
            </a:r>
            <a:endParaRPr lang="ru-RU" sz="40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8244" r="762" b="9316"/>
          <a:stretch/>
        </p:blipFill>
        <p:spPr>
          <a:xfrm>
            <a:off x="581314" y="1628800"/>
            <a:ext cx="8167150" cy="38164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1008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6" y="0"/>
            <a:ext cx="831986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Портал популяризации</a:t>
            </a:r>
          </a:p>
          <a:p>
            <a:pPr algn="ctr"/>
            <a:r>
              <a:rPr lang="ru-RU" sz="40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культурного наследия </a:t>
            </a:r>
            <a:endParaRPr lang="ru-RU" sz="40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 l="894" t="12286" r="-75" b="3946"/>
          <a:stretch>
            <a:fillRect/>
          </a:stretch>
        </p:blipFill>
        <p:spPr bwMode="auto">
          <a:xfrm>
            <a:off x="1331640" y="1412776"/>
            <a:ext cx="6879138" cy="46480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1004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88640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sz="40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Электронно-библиотечные системы</a:t>
            </a:r>
            <a:endParaRPr lang="ru-RU" sz="40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9" b="9097"/>
          <a:stretch/>
        </p:blipFill>
        <p:spPr bwMode="auto">
          <a:xfrm>
            <a:off x="323528" y="1052736"/>
            <a:ext cx="6624736" cy="34242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" t="9246" r="5260" b="8284"/>
          <a:stretch/>
        </p:blipFill>
        <p:spPr bwMode="auto">
          <a:xfrm>
            <a:off x="2771800" y="2586532"/>
            <a:ext cx="6127726" cy="347164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932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142852"/>
            <a:ext cx="824843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Электронно-библиотечная система «Университетская библиотека </a:t>
            </a:r>
            <a:r>
              <a:rPr lang="ru-RU" sz="3200" b="1" spc="50" dirty="0" err="1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</a:t>
            </a:r>
            <a:r>
              <a:rPr lang="ru-RU" sz="32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2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 descr="http://lit-yaz.ru/pars_docs/refs/58/57521/57521_html_27412dc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214422"/>
            <a:ext cx="6357982" cy="47684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1008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142976" y="1142984"/>
            <a:ext cx="7761127" cy="3600400"/>
          </a:xfrm>
          <a:prstGeom prst="roundRect">
            <a:avLst>
              <a:gd name="adj" fmla="val 6578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ид речевой деятельности, направленный на смысловое восприятие графически зафиксированного текста</a:t>
            </a:r>
            <a:endParaRPr lang="ru-RU" sz="4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44" y="214290"/>
            <a:ext cx="4786346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ЧТЕНИЕ</a:t>
            </a:r>
            <a:r>
              <a:rPr lang="ru-RU" sz="54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endParaRPr lang="ru-RU" sz="54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2952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8292" t="13327" r="5231" b="2270"/>
          <a:stretch>
            <a:fillRect/>
          </a:stretch>
        </p:blipFill>
        <p:spPr bwMode="auto">
          <a:xfrm>
            <a:off x="2214546" y="1285860"/>
            <a:ext cx="6357982" cy="496445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00034" y="142852"/>
            <a:ext cx="824843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Электронно-библиотечная система «Университетская библиотека </a:t>
            </a:r>
            <a:r>
              <a:rPr lang="ru-RU" sz="3200" b="1" spc="50" dirty="0" err="1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</a:t>
            </a:r>
            <a:r>
              <a:rPr lang="ru-RU" sz="32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32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643570" y="1214422"/>
            <a:ext cx="2857520" cy="571504"/>
          </a:xfrm>
          <a:prstGeom prst="ellipse">
            <a:avLst/>
          </a:prstGeom>
          <a:solidFill>
            <a:schemeClr val="accent1">
              <a:alpha val="0"/>
            </a:schemeClr>
          </a:solidFill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008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2050920" y="274680"/>
            <a:ext cx="6634800" cy="77688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CustomShape 2"/>
          <p:cNvSpPr/>
          <p:nvPr/>
        </p:nvSpPr>
        <p:spPr>
          <a:xfrm>
            <a:off x="1476360" y="1600200"/>
            <a:ext cx="7209360" cy="4524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200">
                <a:solidFill>
                  <a:srgbClr val="000000"/>
                </a:solidFill>
                <a:latin typeface="Calibri"/>
                <a:ea typeface="Arial"/>
              </a:rPr>
              <a:t>Библиотеки и издательства в новой медийной среде</a:t>
            </a:r>
            <a:endParaRPr/>
          </a:p>
        </p:txBody>
      </p:sp>
      <p:pic>
        <p:nvPicPr>
          <p:cNvPr id="137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80" y="108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38" name="CustomShape 3"/>
          <p:cNvSpPr/>
          <p:nvPr/>
        </p:nvSpPr>
        <p:spPr>
          <a:xfrm>
            <a:off x="1835640" y="2021760"/>
            <a:ext cx="6934680" cy="822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40" name="CustomShape 5"/>
          <p:cNvSpPr/>
          <p:nvPr/>
        </p:nvSpPr>
        <p:spPr>
          <a:xfrm>
            <a:off x="5220000" y="5085360"/>
            <a:ext cx="3671280" cy="39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2226456" y="192027"/>
            <a:ext cx="5709168" cy="976028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69774" y="1325161"/>
            <a:ext cx="722150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>
              <a:latin typeface="Cambria" panose="02040503050406030204" pitchFamily="18" charset="0"/>
            </a:endParaRPr>
          </a:p>
          <a:p>
            <a:pPr algn="just"/>
            <a:r>
              <a:rPr lang="en-US" sz="2800" dirty="0">
                <a:latin typeface="Cambria" panose="02040503050406030204" pitchFamily="18" charset="0"/>
              </a:rPr>
              <a:t>      </a:t>
            </a:r>
            <a:endParaRPr lang="ru-RU" sz="2800" dirty="0">
              <a:latin typeface="Cambria" panose="02040503050406030204" pitchFamily="18" charset="0"/>
            </a:endParaRPr>
          </a:p>
          <a:p>
            <a:pPr algn="just"/>
            <a:r>
              <a:rPr lang="ru-RU" sz="2800" dirty="0">
                <a:latin typeface="Cambria" panose="02040503050406030204" pitchFamily="18" charset="0"/>
              </a:rPr>
              <a:t>     </a:t>
            </a:r>
            <a:r>
              <a:rPr lang="ru-RU" sz="2400" dirty="0">
                <a:latin typeface="Cambria" panose="02040503050406030204" pitchFamily="18" charset="0"/>
              </a:rPr>
              <a:t>Школьный портал</a:t>
            </a:r>
            <a:r>
              <a:rPr lang="ru-RU" sz="2400" dirty="0">
                <a:solidFill>
                  <a:prstClr val="black"/>
                </a:solidFill>
                <a:latin typeface="Cambria" panose="02040503050406030204" pitchFamily="18" charset="0"/>
              </a:rPr>
              <a:t> – э</a:t>
            </a:r>
            <a:r>
              <a:rPr lang="ru-RU" sz="2400" dirty="0">
                <a:latin typeface="Cambria" panose="02040503050406030204" pitchFamily="18" charset="0"/>
              </a:rPr>
              <a:t>то образовательный ресурс, содержащий дополнительную литературу для педагогов, школьников и родителей.</a:t>
            </a:r>
            <a:endParaRPr lang="en-US" sz="2400" dirty="0">
              <a:latin typeface="Cambria" panose="02040503050406030204" pitchFamily="18" charset="0"/>
            </a:endParaRPr>
          </a:p>
          <a:p>
            <a:pPr algn="just"/>
            <a:r>
              <a:rPr lang="en-US" sz="2400" dirty="0">
                <a:latin typeface="Cambria" panose="02040503050406030204" pitchFamily="18" charset="0"/>
              </a:rPr>
              <a:t>      </a:t>
            </a:r>
            <a:r>
              <a:rPr lang="ru-RU" sz="2400" dirty="0">
                <a:latin typeface="Cambria" panose="02040503050406030204" pitchFamily="18" charset="0"/>
              </a:rPr>
              <a:t>Проект создан на базе издательства</a:t>
            </a:r>
            <a:r>
              <a:rPr lang="en-US" sz="2400" dirty="0">
                <a:latin typeface="Cambria" panose="020405030504060302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Cambria" panose="02040503050406030204" pitchFamily="18" charset="0"/>
                <a:ea typeface="Arial"/>
              </a:rPr>
              <a:t>«</a:t>
            </a:r>
            <a:r>
              <a:rPr lang="ru-RU" sz="2400" dirty="0" err="1">
                <a:solidFill>
                  <a:prstClr val="black"/>
                </a:solidFill>
                <a:latin typeface="Cambria" panose="02040503050406030204" pitchFamily="18" charset="0"/>
                <a:ea typeface="Arial"/>
              </a:rPr>
              <a:t>Директ</a:t>
            </a:r>
            <a:r>
              <a:rPr lang="ru-RU" sz="2400" dirty="0">
                <a:solidFill>
                  <a:prstClr val="black"/>
                </a:solidFill>
                <a:latin typeface="Cambria" panose="02040503050406030204" pitchFamily="18" charset="0"/>
                <a:ea typeface="Arial"/>
              </a:rPr>
              <a:t>-Медиа».</a:t>
            </a:r>
            <a:endParaRPr lang="ru-RU" sz="2400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dirty="0">
              <a:latin typeface="Calibri" panose="020F0502020204030204" pitchFamily="34" charset="0"/>
            </a:endParaRPr>
          </a:p>
          <a:p>
            <a:endParaRPr lang="ru-RU" sz="2400" dirty="0">
              <a:latin typeface="Calibri" panose="020F0502020204030204" pitchFamily="34" charset="0"/>
            </a:endParaRPr>
          </a:p>
        </p:txBody>
      </p:sp>
      <p:pic>
        <p:nvPicPr>
          <p:cNvPr id="10" name="Рисунок 9" descr="Logo_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3700" y="4419407"/>
            <a:ext cx="6634800" cy="100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4163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2050920" y="274680"/>
            <a:ext cx="6634800" cy="77688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CustomShape 2"/>
          <p:cNvSpPr/>
          <p:nvPr/>
        </p:nvSpPr>
        <p:spPr>
          <a:xfrm>
            <a:off x="1476360" y="1600200"/>
            <a:ext cx="7209360" cy="4524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200">
                <a:solidFill>
                  <a:srgbClr val="000000"/>
                </a:solidFill>
                <a:latin typeface="Calibri"/>
                <a:ea typeface="Arial"/>
              </a:rPr>
              <a:t>Библиотеки и издательства в новой медийной среде</a:t>
            </a:r>
            <a:endParaRPr/>
          </a:p>
        </p:txBody>
      </p:sp>
      <p:pic>
        <p:nvPicPr>
          <p:cNvPr id="137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80" y="108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38" name="CustomShape 3"/>
          <p:cNvSpPr/>
          <p:nvPr/>
        </p:nvSpPr>
        <p:spPr>
          <a:xfrm>
            <a:off x="1835640" y="2021760"/>
            <a:ext cx="6934680" cy="822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40" name="CustomShape 5"/>
          <p:cNvSpPr/>
          <p:nvPr/>
        </p:nvSpPr>
        <p:spPr>
          <a:xfrm>
            <a:off x="5220000" y="5085360"/>
            <a:ext cx="3671280" cy="39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18" y="1325160"/>
            <a:ext cx="7271762" cy="5063440"/>
          </a:xfrm>
          <a:prstGeom prst="rect">
            <a:avLst/>
          </a:prstGeom>
        </p:spPr>
      </p:pic>
      <p:sp>
        <p:nvSpPr>
          <p:cNvPr id="8" name="Заголовок 2"/>
          <p:cNvSpPr txBox="1">
            <a:spLocks/>
          </p:cNvSpPr>
          <p:nvPr/>
        </p:nvSpPr>
        <p:spPr>
          <a:xfrm>
            <a:off x="2050921" y="381520"/>
            <a:ext cx="6934054" cy="8376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ГЛАВНАЯ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СТРАНИЦА</a:t>
            </a:r>
          </a:p>
        </p:txBody>
      </p:sp>
    </p:spTree>
    <p:extLst>
      <p:ext uri="{BB962C8B-B14F-4D97-AF65-F5344CB8AC3E}">
        <p14:creationId xmlns:p14="http://schemas.microsoft.com/office/powerpoint/2010/main" val="2470712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2050920" y="274680"/>
            <a:ext cx="6634800" cy="77688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CustomShape 2"/>
          <p:cNvSpPr/>
          <p:nvPr/>
        </p:nvSpPr>
        <p:spPr>
          <a:xfrm>
            <a:off x="1476360" y="1600200"/>
            <a:ext cx="7209360" cy="4524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200">
                <a:solidFill>
                  <a:srgbClr val="000000"/>
                </a:solidFill>
                <a:latin typeface="Calibri"/>
                <a:ea typeface="Arial"/>
              </a:rPr>
              <a:t>Библиотеки и издательства в новой медийной среде</a:t>
            </a:r>
            <a:endParaRPr/>
          </a:p>
        </p:txBody>
      </p:sp>
      <p:pic>
        <p:nvPicPr>
          <p:cNvPr id="137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80" y="-145774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38" name="CustomShape 3"/>
          <p:cNvSpPr/>
          <p:nvPr/>
        </p:nvSpPr>
        <p:spPr>
          <a:xfrm>
            <a:off x="1835640" y="2021760"/>
            <a:ext cx="6934680" cy="822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40" name="CustomShape 5"/>
          <p:cNvSpPr/>
          <p:nvPr/>
        </p:nvSpPr>
        <p:spPr>
          <a:xfrm>
            <a:off x="5220000" y="5085360"/>
            <a:ext cx="3671280" cy="39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908792" y="314558"/>
            <a:ext cx="7210824" cy="88843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СОДЕРЖАНИЕ</a:t>
            </a:r>
          </a:p>
          <a:p>
            <a:pPr algn="ctr"/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6360" y="880452"/>
            <a:ext cx="5202736" cy="53202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 algn="just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endParaRPr lang="ru-RU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endParaRPr lang="ru-RU" sz="2000" dirty="0">
              <a:latin typeface="Cambria" panose="02040503050406030204" pitchFamily="18" charset="0"/>
            </a:endParaRPr>
          </a:p>
          <a:p>
            <a:pPr marL="285750" lvl="0" indent="-285750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2000" dirty="0">
                <a:latin typeface="Cambria" panose="02040503050406030204" pitchFamily="18" charset="0"/>
              </a:rPr>
              <a:t>Внеклассное чтение</a:t>
            </a:r>
          </a:p>
          <a:p>
            <a:pPr marL="285750" lvl="0" indent="-285750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2000" dirty="0">
                <a:latin typeface="Cambria" panose="02040503050406030204" pitchFamily="18" charset="0"/>
              </a:rPr>
              <a:t>Издания для внеклассной работы </a:t>
            </a:r>
          </a:p>
          <a:p>
            <a:pPr marL="285750" lvl="0" indent="-285750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2000" dirty="0">
                <a:latin typeface="Cambria" panose="02040503050406030204" pitchFamily="18" charset="0"/>
              </a:rPr>
              <a:t>Издания для детского досуга</a:t>
            </a:r>
          </a:p>
          <a:p>
            <a:pPr marL="285750" lvl="0" indent="-285750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2000" dirty="0">
                <a:latin typeface="Cambria" panose="02040503050406030204" pitchFamily="18" charset="0"/>
              </a:rPr>
              <a:t>Издания по психологии</a:t>
            </a:r>
          </a:p>
          <a:p>
            <a:pPr marL="285750" lvl="0" indent="-285750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2000" dirty="0">
                <a:latin typeface="Cambria" panose="02040503050406030204" pitchFamily="18" charset="0"/>
              </a:rPr>
              <a:t>Книги для дошкольного обучения</a:t>
            </a:r>
          </a:p>
          <a:p>
            <a:pPr marL="285750" indent="-285750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2000" dirty="0">
                <a:latin typeface="Cambria" panose="02040503050406030204" pitchFamily="18" charset="0"/>
              </a:rPr>
              <a:t>Материалы для подготовки к ЕГЭ </a:t>
            </a:r>
          </a:p>
          <a:p>
            <a:pPr marL="285750" lvl="0" indent="-285750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2000" dirty="0">
                <a:latin typeface="Cambria" panose="02040503050406030204" pitchFamily="18" charset="0"/>
              </a:rPr>
              <a:t>Познавательную и развивающую литературу</a:t>
            </a:r>
          </a:p>
          <a:p>
            <a:pPr marL="285750" lvl="0" indent="-285750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2000" dirty="0">
                <a:latin typeface="Cambria" panose="02040503050406030204" pitchFamily="18" charset="0"/>
              </a:rPr>
              <a:t>Пособия для родителей</a:t>
            </a:r>
          </a:p>
          <a:p>
            <a:pPr marL="285750" lvl="0" indent="-285750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2000" dirty="0">
                <a:latin typeface="Cambria" panose="02040503050406030204" pitchFamily="18" charset="0"/>
              </a:rPr>
              <a:t>Справочники и словари</a:t>
            </a:r>
          </a:p>
          <a:p>
            <a:pPr marL="285750" lvl="0" indent="-285750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2000" dirty="0">
                <a:latin typeface="Cambria" panose="02040503050406030204" pitchFamily="18" charset="0"/>
              </a:rPr>
              <a:t>Учебные пособия</a:t>
            </a:r>
          </a:p>
          <a:p>
            <a:pPr marL="285750" lvl="0" indent="-285750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2000" dirty="0">
                <a:latin typeface="Cambria" panose="02040503050406030204" pitchFamily="18" charset="0"/>
              </a:rPr>
              <a:t>Хрестоматии </a:t>
            </a:r>
          </a:p>
          <a:p>
            <a:pPr marL="285750" lvl="0" indent="-285750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2000" dirty="0">
                <a:latin typeface="Cambria" panose="02040503050406030204" pitchFamily="18" charset="0"/>
              </a:rPr>
              <a:t>Энциклопедии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43" y="3931348"/>
            <a:ext cx="2975887" cy="10741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80" y="5081115"/>
            <a:ext cx="3801661" cy="11291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398" y="2566445"/>
            <a:ext cx="2468026" cy="12461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096" y="1297879"/>
            <a:ext cx="2006624" cy="117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69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2050920" y="274680"/>
            <a:ext cx="6634800" cy="77688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CustomShape 2"/>
          <p:cNvSpPr/>
          <p:nvPr/>
        </p:nvSpPr>
        <p:spPr>
          <a:xfrm>
            <a:off x="1476360" y="1600200"/>
            <a:ext cx="7209360" cy="4524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200">
                <a:solidFill>
                  <a:srgbClr val="000000"/>
                </a:solidFill>
                <a:latin typeface="Calibri"/>
                <a:ea typeface="Arial"/>
              </a:rPr>
              <a:t>Библиотеки и издательства в новой медийной среде</a:t>
            </a:r>
            <a:endParaRPr/>
          </a:p>
        </p:txBody>
      </p:sp>
      <p:pic>
        <p:nvPicPr>
          <p:cNvPr id="137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80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38" name="CustomShape 3"/>
          <p:cNvSpPr/>
          <p:nvPr/>
        </p:nvSpPr>
        <p:spPr>
          <a:xfrm>
            <a:off x="1835640" y="2021760"/>
            <a:ext cx="6934680" cy="822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40" name="CustomShape 5"/>
          <p:cNvSpPr/>
          <p:nvPr/>
        </p:nvSpPr>
        <p:spPr>
          <a:xfrm>
            <a:off x="5220000" y="5085360"/>
            <a:ext cx="3671280" cy="39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908792" y="314558"/>
            <a:ext cx="7210824" cy="88843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ИЗДАТЕЛЬСТВА</a:t>
            </a:r>
          </a:p>
          <a:p>
            <a:pPr algn="ctr"/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77240" y="1231318"/>
            <a:ext cx="5001856" cy="46185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 algn="just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endParaRPr lang="ru-RU" dirty="0">
              <a:latin typeface="Cambria" panose="02040503050406030204" pitchFamily="18" charset="0"/>
            </a:endParaRPr>
          </a:p>
          <a:p>
            <a:pPr marL="285750" indent="-285750" algn="just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endParaRPr lang="ru-RU" sz="2000" dirty="0">
              <a:latin typeface="Cambria" panose="02040503050406030204" pitchFamily="18" charset="0"/>
            </a:endParaRPr>
          </a:p>
          <a:p>
            <a:pPr marL="285750" indent="-285750" algn="just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2000" dirty="0">
                <a:latin typeface="Cambria" panose="02040503050406030204" pitchFamily="18" charset="0"/>
              </a:rPr>
              <a:t>АСТ</a:t>
            </a:r>
          </a:p>
          <a:p>
            <a:pPr marL="285750" indent="-285750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2000" dirty="0" err="1">
                <a:latin typeface="Cambria" panose="02040503050406030204" pitchFamily="18" charset="0"/>
              </a:rPr>
              <a:t>Владос</a:t>
            </a:r>
            <a:endParaRPr lang="ru-RU" sz="2000" dirty="0">
              <a:latin typeface="Cambria" panose="02040503050406030204" pitchFamily="18" charset="0"/>
            </a:endParaRPr>
          </a:p>
          <a:p>
            <a:pPr marL="285750" indent="-285750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2000" dirty="0">
                <a:latin typeface="Cambria" panose="02040503050406030204" pitchFamily="18" charset="0"/>
              </a:rPr>
              <a:t>Детская литература</a:t>
            </a:r>
          </a:p>
          <a:p>
            <a:pPr marL="285750" indent="-285750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2000" dirty="0">
                <a:latin typeface="Cambria" panose="02040503050406030204" pitchFamily="18" charset="0"/>
              </a:rPr>
              <a:t>Логос</a:t>
            </a:r>
          </a:p>
          <a:p>
            <a:pPr marL="285750" indent="-285750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2000" dirty="0">
                <a:latin typeface="Cambria" panose="02040503050406030204" pitchFamily="18" charset="0"/>
              </a:rPr>
              <a:t>Мир</a:t>
            </a:r>
          </a:p>
          <a:p>
            <a:pPr marL="285750" indent="-285750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2000" dirty="0" err="1">
                <a:latin typeface="Cambria" panose="02040503050406030204" pitchFamily="18" charset="0"/>
              </a:rPr>
              <a:t>Олма</a:t>
            </a:r>
            <a:r>
              <a:rPr lang="ru-RU" sz="2000" dirty="0">
                <a:latin typeface="Cambria" panose="02040503050406030204" pitchFamily="18" charset="0"/>
              </a:rPr>
              <a:t> Медиа Групп</a:t>
            </a:r>
          </a:p>
          <a:p>
            <a:pPr marL="285750" indent="-285750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2000" dirty="0">
                <a:latin typeface="Cambria" panose="02040503050406030204" pitchFamily="18" charset="0"/>
              </a:rPr>
              <a:t>Прометей</a:t>
            </a:r>
          </a:p>
          <a:p>
            <a:pPr marL="285750" indent="-285750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2000" dirty="0">
                <a:latin typeface="Cambria" panose="02040503050406030204" pitchFamily="18" charset="0"/>
              </a:rPr>
              <a:t>Проспект</a:t>
            </a:r>
          </a:p>
          <a:p>
            <a:pPr marL="285750" indent="-285750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2000" dirty="0" err="1">
                <a:latin typeface="Cambria" panose="02040503050406030204" pitchFamily="18" charset="0"/>
              </a:rPr>
              <a:t>Рипол</a:t>
            </a:r>
            <a:r>
              <a:rPr lang="ru-RU" sz="2000" dirty="0">
                <a:latin typeface="Cambria" panose="02040503050406030204" pitchFamily="18" charset="0"/>
              </a:rPr>
              <a:t>-классик</a:t>
            </a:r>
          </a:p>
          <a:p>
            <a:pPr marL="285750" indent="-285750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2000" dirty="0">
                <a:latin typeface="Cambria" panose="02040503050406030204" pitchFamily="18" charset="0"/>
              </a:rPr>
              <a:t>Флинта</a:t>
            </a:r>
          </a:p>
          <a:p>
            <a:pPr marL="285750" indent="-285750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r>
              <a:rPr lang="ru-RU" sz="2000" dirty="0">
                <a:latin typeface="Cambria" panose="02040503050406030204" pitchFamily="18" charset="0"/>
              </a:rPr>
              <a:t>и др.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35" y="1305449"/>
            <a:ext cx="4107245" cy="13640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51" y="3005523"/>
            <a:ext cx="4458429" cy="14929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21" y="4649911"/>
            <a:ext cx="4834439" cy="176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58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2050920" y="274680"/>
            <a:ext cx="6634800" cy="77688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CustomShape 2"/>
          <p:cNvSpPr/>
          <p:nvPr/>
        </p:nvSpPr>
        <p:spPr>
          <a:xfrm>
            <a:off x="1476360" y="1600200"/>
            <a:ext cx="7209360" cy="4524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200">
                <a:solidFill>
                  <a:srgbClr val="000000"/>
                </a:solidFill>
                <a:latin typeface="Calibri"/>
                <a:ea typeface="Arial"/>
              </a:rPr>
              <a:t>Библиотеки и издательства в новой медийной среде</a:t>
            </a:r>
            <a:endParaRPr/>
          </a:p>
        </p:txBody>
      </p:sp>
      <p:pic>
        <p:nvPicPr>
          <p:cNvPr id="137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3304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38" name="CustomShape 3"/>
          <p:cNvSpPr/>
          <p:nvPr/>
        </p:nvSpPr>
        <p:spPr>
          <a:xfrm>
            <a:off x="1835640" y="2021760"/>
            <a:ext cx="6934680" cy="822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40" name="CustomShape 5"/>
          <p:cNvSpPr/>
          <p:nvPr/>
        </p:nvSpPr>
        <p:spPr>
          <a:xfrm>
            <a:off x="5220000" y="5085360"/>
            <a:ext cx="3671280" cy="39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762908" y="321669"/>
            <a:ext cx="7356708" cy="729891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РЕГИСТРАЦИЯ</a:t>
            </a:r>
          </a:p>
          <a:p>
            <a:pPr algn="ctr"/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6360" y="3161077"/>
            <a:ext cx="5202736" cy="75899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 algn="just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endParaRPr lang="ru-RU" dirty="0">
              <a:latin typeface="Cambria" panose="02040503050406030204" pitchFamily="18" charset="0"/>
            </a:endParaRPr>
          </a:p>
          <a:p>
            <a:pPr marL="285750" indent="-285750" algn="just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864" y="1180128"/>
            <a:ext cx="7406271" cy="44966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62908" y="5716915"/>
            <a:ext cx="7128372" cy="513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accent6"/>
              </a:buClr>
              <a:buSzPct val="120000"/>
            </a:pPr>
            <a:r>
              <a:rPr lang="ru-RU" sz="2400" dirty="0">
                <a:latin typeface="Cambria" panose="02040503050406030204" pitchFamily="18" charset="0"/>
              </a:rPr>
              <a:t>Доступ к библиотеке предоставляется 24/7/365</a:t>
            </a:r>
          </a:p>
        </p:txBody>
      </p:sp>
    </p:spTree>
    <p:extLst>
      <p:ext uri="{BB962C8B-B14F-4D97-AF65-F5344CB8AC3E}">
        <p14:creationId xmlns:p14="http://schemas.microsoft.com/office/powerpoint/2010/main" val="781635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2050920" y="274680"/>
            <a:ext cx="6634800" cy="77688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CustomShape 2"/>
          <p:cNvSpPr/>
          <p:nvPr/>
        </p:nvSpPr>
        <p:spPr>
          <a:xfrm>
            <a:off x="1476360" y="1600200"/>
            <a:ext cx="7209360" cy="4524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200">
                <a:solidFill>
                  <a:srgbClr val="000000"/>
                </a:solidFill>
                <a:latin typeface="Calibri"/>
                <a:ea typeface="Arial"/>
              </a:rPr>
              <a:t>Библиотеки и издательства в новой медийной среде</a:t>
            </a:r>
            <a:endParaRPr/>
          </a:p>
        </p:txBody>
      </p:sp>
      <p:pic>
        <p:nvPicPr>
          <p:cNvPr id="137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3304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38" name="CustomShape 3"/>
          <p:cNvSpPr/>
          <p:nvPr/>
        </p:nvSpPr>
        <p:spPr>
          <a:xfrm>
            <a:off x="1835640" y="2021760"/>
            <a:ext cx="6934680" cy="822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40" name="CustomShape 5"/>
          <p:cNvSpPr/>
          <p:nvPr/>
        </p:nvSpPr>
        <p:spPr>
          <a:xfrm>
            <a:off x="5220000" y="5085360"/>
            <a:ext cx="3671280" cy="39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835640" y="301561"/>
            <a:ext cx="7210824" cy="88843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КАТАЛОГ</a:t>
            </a:r>
          </a:p>
          <a:p>
            <a:pPr algn="ctr"/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6360" y="3161077"/>
            <a:ext cx="5202736" cy="75899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 algn="just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endParaRPr lang="ru-RU" dirty="0">
              <a:latin typeface="Cambria" panose="02040503050406030204" pitchFamily="18" charset="0"/>
            </a:endParaRPr>
          </a:p>
          <a:p>
            <a:pPr marL="285750" indent="-285750" algn="just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04" y="1189991"/>
            <a:ext cx="7078416" cy="517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199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2050920" y="274680"/>
            <a:ext cx="6634800" cy="77688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CustomShape 2"/>
          <p:cNvSpPr/>
          <p:nvPr/>
        </p:nvSpPr>
        <p:spPr>
          <a:xfrm>
            <a:off x="1476360" y="1600200"/>
            <a:ext cx="7209360" cy="4524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200">
                <a:solidFill>
                  <a:srgbClr val="000000"/>
                </a:solidFill>
                <a:latin typeface="Calibri"/>
                <a:ea typeface="Arial"/>
              </a:rPr>
              <a:t>Библиотеки и издательства в новой медийной среде</a:t>
            </a:r>
            <a:endParaRPr/>
          </a:p>
        </p:txBody>
      </p:sp>
      <p:pic>
        <p:nvPicPr>
          <p:cNvPr id="137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3304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38" name="CustomShape 3"/>
          <p:cNvSpPr/>
          <p:nvPr/>
        </p:nvSpPr>
        <p:spPr>
          <a:xfrm>
            <a:off x="1835640" y="2021760"/>
            <a:ext cx="6934680" cy="822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40" name="CustomShape 5"/>
          <p:cNvSpPr/>
          <p:nvPr/>
        </p:nvSpPr>
        <p:spPr>
          <a:xfrm>
            <a:off x="5220000" y="5085360"/>
            <a:ext cx="3671280" cy="39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835640" y="301561"/>
            <a:ext cx="7210824" cy="88843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РАСШИРЕННЫЙ ПОИСК </a:t>
            </a:r>
          </a:p>
          <a:p>
            <a:pPr algn="ctr"/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6360" y="3161077"/>
            <a:ext cx="5202736" cy="75899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 algn="just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endParaRPr lang="ru-RU" dirty="0">
              <a:latin typeface="Cambria" panose="02040503050406030204" pitchFamily="18" charset="0"/>
            </a:endParaRPr>
          </a:p>
          <a:p>
            <a:pPr marL="285750" indent="-285750" algn="just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16" y="1252097"/>
            <a:ext cx="7359464" cy="487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31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2050920" y="274680"/>
            <a:ext cx="6634800" cy="77688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CustomShape 2"/>
          <p:cNvSpPr/>
          <p:nvPr/>
        </p:nvSpPr>
        <p:spPr>
          <a:xfrm>
            <a:off x="1476360" y="1600200"/>
            <a:ext cx="7209360" cy="4524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200">
                <a:solidFill>
                  <a:srgbClr val="000000"/>
                </a:solidFill>
                <a:latin typeface="Calibri"/>
                <a:ea typeface="Arial"/>
              </a:rPr>
              <a:t>Библиотеки и издательства в новой медийной среде</a:t>
            </a:r>
            <a:endParaRPr/>
          </a:p>
        </p:txBody>
      </p:sp>
      <p:pic>
        <p:nvPicPr>
          <p:cNvPr id="137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3304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38" name="CustomShape 3"/>
          <p:cNvSpPr/>
          <p:nvPr/>
        </p:nvSpPr>
        <p:spPr>
          <a:xfrm>
            <a:off x="1835640" y="2021760"/>
            <a:ext cx="6934680" cy="822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40" name="CustomShape 5"/>
          <p:cNvSpPr/>
          <p:nvPr/>
        </p:nvSpPr>
        <p:spPr>
          <a:xfrm>
            <a:off x="5220000" y="5085360"/>
            <a:ext cx="3671280" cy="39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835640" y="301561"/>
            <a:ext cx="7210824" cy="88843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ЧТЕНИЕ КНИГ</a:t>
            </a:r>
          </a:p>
          <a:p>
            <a:pPr algn="ctr"/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6360" y="3161077"/>
            <a:ext cx="5202736" cy="75899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 algn="just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endParaRPr lang="ru-RU" dirty="0">
              <a:latin typeface="Cambria" panose="02040503050406030204" pitchFamily="18" charset="0"/>
            </a:endParaRPr>
          </a:p>
          <a:p>
            <a:pPr marL="285750" indent="-285750" algn="just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354" y="1220410"/>
            <a:ext cx="7300926" cy="502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53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2050920" y="274680"/>
            <a:ext cx="6634800" cy="77688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CustomShape 2"/>
          <p:cNvSpPr/>
          <p:nvPr/>
        </p:nvSpPr>
        <p:spPr>
          <a:xfrm>
            <a:off x="1476360" y="1600200"/>
            <a:ext cx="7209360" cy="4524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200">
                <a:solidFill>
                  <a:srgbClr val="000000"/>
                </a:solidFill>
                <a:latin typeface="Calibri"/>
                <a:ea typeface="Arial"/>
              </a:rPr>
              <a:t>Библиотеки и издательства в новой медийной среде</a:t>
            </a:r>
            <a:endParaRPr/>
          </a:p>
        </p:txBody>
      </p:sp>
      <p:pic>
        <p:nvPicPr>
          <p:cNvPr id="137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3304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38" name="CustomShape 3"/>
          <p:cNvSpPr/>
          <p:nvPr/>
        </p:nvSpPr>
        <p:spPr>
          <a:xfrm>
            <a:off x="1835640" y="2021760"/>
            <a:ext cx="6934680" cy="822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40" name="CustomShape 5"/>
          <p:cNvSpPr/>
          <p:nvPr/>
        </p:nvSpPr>
        <p:spPr>
          <a:xfrm>
            <a:off x="5220000" y="5085360"/>
            <a:ext cx="3671280" cy="39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835640" y="301561"/>
            <a:ext cx="7210824" cy="88843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ЧТЕНИЕ КНИГ</a:t>
            </a:r>
          </a:p>
          <a:p>
            <a:pPr algn="ctr"/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6360" y="3161077"/>
            <a:ext cx="5202736" cy="75899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 algn="just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endParaRPr lang="ru-RU" dirty="0">
              <a:latin typeface="Cambria" panose="02040503050406030204" pitchFamily="18" charset="0"/>
            </a:endParaRPr>
          </a:p>
          <a:p>
            <a:pPr marL="285750" indent="-285750" algn="just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04" y="1189991"/>
            <a:ext cx="7283976" cy="524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28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115616" y="1196752"/>
            <a:ext cx="7761127" cy="3600400"/>
          </a:xfrm>
          <a:prstGeom prst="roundRect">
            <a:avLst>
              <a:gd name="adj" fmla="val 6578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Мероприятие 2.4 «Модернизация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технологий и содержания обучения в соответствии с новыми федеральным образовательным стандартом посредством разработки концепций модернизации конкретных областей, поддержки региональных программ развития образования и поддержки сетевых методических объединений»</a:t>
            </a:r>
            <a:endParaRPr lang="ru-RU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34404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  <a:r>
              <a:rPr lang="ru-RU" sz="36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едеральная целевая программа развития образования 2016-2020</a:t>
            </a:r>
            <a:endParaRPr lang="ru-RU" sz="36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0188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2050920" y="274680"/>
            <a:ext cx="6634800" cy="77688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CustomShape 2"/>
          <p:cNvSpPr/>
          <p:nvPr/>
        </p:nvSpPr>
        <p:spPr>
          <a:xfrm>
            <a:off x="1476360" y="1600200"/>
            <a:ext cx="7209360" cy="4524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200">
                <a:solidFill>
                  <a:srgbClr val="000000"/>
                </a:solidFill>
                <a:latin typeface="Calibri"/>
                <a:ea typeface="Arial"/>
              </a:rPr>
              <a:t>Библиотеки и издательства в новой медийной среде</a:t>
            </a:r>
            <a:endParaRPr/>
          </a:p>
        </p:txBody>
      </p:sp>
      <p:pic>
        <p:nvPicPr>
          <p:cNvPr id="137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3304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38" name="CustomShape 3"/>
          <p:cNvSpPr/>
          <p:nvPr/>
        </p:nvSpPr>
        <p:spPr>
          <a:xfrm>
            <a:off x="1835640" y="2021760"/>
            <a:ext cx="6934680" cy="822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40" name="CustomShape 5"/>
          <p:cNvSpPr/>
          <p:nvPr/>
        </p:nvSpPr>
        <p:spPr>
          <a:xfrm>
            <a:off x="5220000" y="5085360"/>
            <a:ext cx="3671280" cy="39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835640" y="301561"/>
            <a:ext cx="7210824" cy="88843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НАГЛЯДНЫЕ ПОСОБИЯ</a:t>
            </a:r>
          </a:p>
          <a:p>
            <a:pPr algn="ctr"/>
            <a:endParaRPr lang="ru-RU" sz="2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6360" y="3161077"/>
            <a:ext cx="5202736" cy="75899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 algn="just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endParaRPr lang="ru-RU" dirty="0">
              <a:latin typeface="Cambria" panose="02040503050406030204" pitchFamily="18" charset="0"/>
            </a:endParaRPr>
          </a:p>
          <a:p>
            <a:pPr marL="285750" indent="-285750" algn="just">
              <a:lnSpc>
                <a:spcPct val="114000"/>
              </a:lnSpc>
              <a:buClr>
                <a:schemeClr val="accent6"/>
              </a:buClr>
              <a:buSzPct val="120000"/>
              <a:buFont typeface="Wingdings" panose="05000000000000000000" pitchFamily="2" charset="2"/>
              <a:buChar char="v"/>
            </a:pPr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04" y="1180971"/>
            <a:ext cx="7283976" cy="5118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45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2050920" y="274680"/>
            <a:ext cx="6634800" cy="77688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CustomShape 2"/>
          <p:cNvSpPr/>
          <p:nvPr/>
        </p:nvSpPr>
        <p:spPr>
          <a:xfrm>
            <a:off x="1476360" y="1600200"/>
            <a:ext cx="7209360" cy="4524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200">
                <a:solidFill>
                  <a:srgbClr val="000000"/>
                </a:solidFill>
                <a:latin typeface="Calibri"/>
                <a:ea typeface="Arial"/>
              </a:rPr>
              <a:t>Библиотеки и издательства в новой медийной среде</a:t>
            </a:r>
            <a:endParaRPr/>
          </a:p>
        </p:txBody>
      </p:sp>
      <p:pic>
        <p:nvPicPr>
          <p:cNvPr id="137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3304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38" name="CustomShape 3"/>
          <p:cNvSpPr/>
          <p:nvPr/>
        </p:nvSpPr>
        <p:spPr>
          <a:xfrm>
            <a:off x="1835640" y="2021760"/>
            <a:ext cx="6934680" cy="822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40" name="CustomShape 5"/>
          <p:cNvSpPr/>
          <p:nvPr/>
        </p:nvSpPr>
        <p:spPr>
          <a:xfrm>
            <a:off x="5220000" y="5085360"/>
            <a:ext cx="3671280" cy="39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1908792" y="314558"/>
            <a:ext cx="7210824" cy="1011682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КАРТЫ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60" y="1192695"/>
            <a:ext cx="7414920" cy="51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49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2050920" y="274680"/>
            <a:ext cx="6634800" cy="77688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CustomShape 2"/>
          <p:cNvSpPr/>
          <p:nvPr/>
        </p:nvSpPr>
        <p:spPr>
          <a:xfrm>
            <a:off x="1476360" y="1600200"/>
            <a:ext cx="7209360" cy="4524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200">
                <a:solidFill>
                  <a:srgbClr val="000000"/>
                </a:solidFill>
                <a:latin typeface="Calibri"/>
                <a:ea typeface="Arial"/>
              </a:rPr>
              <a:t>Библиотеки и издательства в новой медийной среде</a:t>
            </a:r>
            <a:endParaRPr/>
          </a:p>
        </p:txBody>
      </p:sp>
      <p:pic>
        <p:nvPicPr>
          <p:cNvPr id="137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3304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38" name="CustomShape 3"/>
          <p:cNvSpPr/>
          <p:nvPr/>
        </p:nvSpPr>
        <p:spPr>
          <a:xfrm>
            <a:off x="1835640" y="2021760"/>
            <a:ext cx="6934680" cy="822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40" name="CustomShape 5"/>
          <p:cNvSpPr/>
          <p:nvPr/>
        </p:nvSpPr>
        <p:spPr>
          <a:xfrm>
            <a:off x="5220000" y="5085360"/>
            <a:ext cx="3671280" cy="39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1908792" y="314558"/>
            <a:ext cx="7210824" cy="1011682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АУДИОКНИГИ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76360" y="1226375"/>
            <a:ext cx="4751581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en-US" sz="2000" dirty="0">
              <a:latin typeface="Cambria" panose="02040503050406030204" pitchFamily="18" charset="0"/>
            </a:endParaRPr>
          </a:p>
          <a:p>
            <a:pPr indent="457200" algn="just">
              <a:lnSpc>
                <a:spcPct val="114000"/>
              </a:lnSpc>
            </a:pPr>
            <a:endParaRPr lang="en-US" sz="2000" dirty="0">
              <a:latin typeface="Cambria" panose="02040503050406030204" pitchFamily="18" charset="0"/>
            </a:endParaRPr>
          </a:p>
          <a:p>
            <a:pPr indent="457200" algn="just">
              <a:lnSpc>
                <a:spcPct val="114000"/>
              </a:lnSpc>
            </a:pPr>
            <a:endParaRPr lang="en-US" sz="2000" dirty="0">
              <a:latin typeface="Cambria" panose="02040503050406030204" pitchFamily="18" charset="0"/>
            </a:endParaRPr>
          </a:p>
          <a:p>
            <a:pPr indent="457200" algn="just">
              <a:lnSpc>
                <a:spcPct val="114000"/>
              </a:lnSpc>
            </a:pPr>
            <a:r>
              <a:rPr lang="ru-RU" sz="2000" dirty="0">
                <a:latin typeface="Cambria" panose="02040503050406030204" pitchFamily="18" charset="0"/>
              </a:rPr>
              <a:t>Коллекция из 3000 аудиокниг и </a:t>
            </a:r>
            <a:r>
              <a:rPr lang="ru-RU" sz="2000" dirty="0" err="1">
                <a:latin typeface="Cambria" panose="02040503050406030204" pitchFamily="18" charset="0"/>
              </a:rPr>
              <a:t>аудиоучебников</a:t>
            </a:r>
            <a:r>
              <a:rPr lang="ru-RU" sz="2000" dirty="0">
                <a:latin typeface="Cambria" panose="02040503050406030204" pitchFamily="18" charset="0"/>
              </a:rPr>
              <a:t> лучших российских исполнителей. В коллекции аудиокниг собраны лучшие произведения миро</a:t>
            </a:r>
            <a:r>
              <a:rPr lang="en-US" sz="2000" dirty="0">
                <a:latin typeface="Cambria" panose="02040503050406030204" pitchFamily="18" charset="0"/>
              </a:rPr>
              <a:t>-</a:t>
            </a:r>
            <a:r>
              <a:rPr lang="ru-RU" sz="2000" dirty="0">
                <a:latin typeface="Cambria" panose="02040503050406030204" pitchFamily="18" charset="0"/>
              </a:rPr>
              <a:t>вой и отечественной литературы. </a:t>
            </a:r>
            <a:endParaRPr lang="en-US" sz="2000" dirty="0">
              <a:latin typeface="Cambria" panose="02040503050406030204" pitchFamily="18" charset="0"/>
            </a:endParaRPr>
          </a:p>
          <a:p>
            <a:pPr indent="457200" algn="just">
              <a:lnSpc>
                <a:spcPct val="114000"/>
              </a:lnSpc>
            </a:pPr>
            <a:r>
              <a:rPr lang="ru-RU" sz="2000" dirty="0">
                <a:latin typeface="Cambria" panose="02040503050406030204" pitchFamily="18" charset="0"/>
              </a:rPr>
              <a:t>Доступ предоставляется ко всей коллекции на условиях дополни</a:t>
            </a:r>
            <a:r>
              <a:rPr lang="en-US" sz="2000" dirty="0">
                <a:latin typeface="Cambria" panose="02040503050406030204" pitchFamily="18" charset="0"/>
              </a:rPr>
              <a:t>-</a:t>
            </a:r>
            <a:r>
              <a:rPr lang="ru-RU" sz="2000" dirty="0">
                <a:latin typeface="Cambria" panose="02040503050406030204" pitchFamily="18" charset="0"/>
              </a:rPr>
              <a:t>тельной подписки.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41" y="1132004"/>
            <a:ext cx="2510690" cy="17119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929" y="2893910"/>
            <a:ext cx="2306557" cy="17265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929" y="4670404"/>
            <a:ext cx="2578739" cy="164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0063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2050920" y="274680"/>
            <a:ext cx="6634800" cy="77688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CustomShape 2"/>
          <p:cNvSpPr/>
          <p:nvPr/>
        </p:nvSpPr>
        <p:spPr>
          <a:xfrm>
            <a:off x="1476360" y="1600200"/>
            <a:ext cx="7209360" cy="4524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200">
                <a:solidFill>
                  <a:srgbClr val="000000"/>
                </a:solidFill>
                <a:latin typeface="Calibri"/>
                <a:ea typeface="Arial"/>
              </a:rPr>
              <a:t>Библиотеки и издательства в новой медийной среде</a:t>
            </a:r>
            <a:endParaRPr/>
          </a:p>
        </p:txBody>
      </p:sp>
      <p:pic>
        <p:nvPicPr>
          <p:cNvPr id="137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3304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38" name="CustomShape 3"/>
          <p:cNvSpPr/>
          <p:nvPr/>
        </p:nvSpPr>
        <p:spPr>
          <a:xfrm>
            <a:off x="1835640" y="2021760"/>
            <a:ext cx="6934680" cy="822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40" name="CustomShape 5"/>
          <p:cNvSpPr/>
          <p:nvPr/>
        </p:nvSpPr>
        <p:spPr>
          <a:xfrm>
            <a:off x="5220000" y="5085360"/>
            <a:ext cx="3671280" cy="39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1908792" y="314558"/>
            <a:ext cx="7210824" cy="1011682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ТРЕНАЖЁРЫ И ТЕСТЫ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60" y="1229205"/>
            <a:ext cx="7209360" cy="512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82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80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2050920" y="274680"/>
            <a:ext cx="6634800" cy="776880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CustomShape 3"/>
          <p:cNvSpPr/>
          <p:nvPr/>
        </p:nvSpPr>
        <p:spPr>
          <a:xfrm>
            <a:off x="1835640" y="2021760"/>
            <a:ext cx="6934680" cy="822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40" name="CustomShape 5"/>
          <p:cNvSpPr/>
          <p:nvPr/>
        </p:nvSpPr>
        <p:spPr>
          <a:xfrm>
            <a:off x="5220000" y="5085360"/>
            <a:ext cx="3671280" cy="39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1908792" y="371061"/>
            <a:ext cx="7210824" cy="1166191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cap="all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Бесплатный</a:t>
            </a:r>
            <a:r>
              <a:rPr lang="ru-RU" sz="2800" b="1" cap="all" dirty="0"/>
              <a:t> </a:t>
            </a:r>
            <a:r>
              <a:rPr lang="ru-RU" sz="5400" b="1" cap="all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тестовый</a:t>
            </a:r>
            <a:r>
              <a:rPr lang="ru-RU" sz="2800" b="1" cap="all" dirty="0"/>
              <a:t> </a:t>
            </a:r>
            <a:r>
              <a:rPr lang="ru-RU" sz="5400" b="1" cap="all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доступ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07304" y="1226376"/>
            <a:ext cx="7163016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ru-RU" b="1" dirty="0">
              <a:latin typeface="Calibri"/>
              <a:ea typeface="Calibri"/>
            </a:endParaRPr>
          </a:p>
          <a:p>
            <a:pPr>
              <a:lnSpc>
                <a:spcPct val="107000"/>
              </a:lnSpc>
            </a:pPr>
            <a:endParaRPr lang="ru-RU" dirty="0">
              <a:latin typeface="Calibri"/>
              <a:ea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82920" y="1315990"/>
            <a:ext cx="7102800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r>
              <a:rPr lang="ru-RU" sz="2400" dirty="0">
                <a:latin typeface="Cambria" panose="02040503050406030204" pitchFamily="18" charset="0"/>
              </a:rPr>
              <a:t>      </a:t>
            </a:r>
            <a:r>
              <a:rPr lang="ru-RU" sz="2200" dirty="0">
                <a:latin typeface="Cambria" panose="02040503050406030204" pitchFamily="18" charset="0"/>
              </a:rPr>
              <a:t>Доступ к Школьному порталу осуществляется по подписке.</a:t>
            </a:r>
          </a:p>
          <a:p>
            <a:pPr algn="just"/>
            <a:endParaRPr lang="ru-RU" sz="2200" dirty="0"/>
          </a:p>
          <a:p>
            <a:pPr algn="just"/>
            <a:r>
              <a:rPr lang="ru-RU" sz="2200" dirty="0">
                <a:latin typeface="Cambria" panose="02040503050406030204" pitchFamily="18" charset="0"/>
              </a:rPr>
              <a:t>      Все желающие могут получить бесплатный тестовый доступ к ресурсу на 1 месяц.</a:t>
            </a:r>
          </a:p>
          <a:p>
            <a:pPr algn="just"/>
            <a:endParaRPr lang="ru-RU" sz="2200" dirty="0">
              <a:latin typeface="Cambria" panose="02040503050406030204" pitchFamily="18" charset="0"/>
            </a:endParaRPr>
          </a:p>
          <a:p>
            <a:pPr algn="ctr"/>
            <a:r>
              <a:rPr lang="ru-RU" sz="2200" dirty="0">
                <a:latin typeface="Cambria" panose="02040503050406030204" pitchFamily="18" charset="0"/>
              </a:rPr>
              <a:t>Для получения тестового доступа можно обратиться :</a:t>
            </a:r>
          </a:p>
          <a:p>
            <a:pPr algn="ctr">
              <a:lnSpc>
                <a:spcPct val="100000"/>
              </a:lnSpc>
            </a:pPr>
            <a:r>
              <a:rPr lang="ru-RU" sz="2200" dirty="0">
                <a:latin typeface="Cambria" panose="02040503050406030204" pitchFamily="18" charset="0"/>
              </a:rPr>
              <a:t>+7 (495) 334-72-11 </a:t>
            </a:r>
            <a:br>
              <a:rPr lang="ru-RU" sz="2200" dirty="0">
                <a:latin typeface="Cambria" panose="02040503050406030204" pitchFamily="18" charset="0"/>
              </a:rPr>
            </a:br>
            <a:r>
              <a:rPr lang="en-US" sz="2200" dirty="0">
                <a:latin typeface="Cambria" panose="02040503050406030204" pitchFamily="18" charset="0"/>
                <a:hlinkClick r:id="rId3"/>
              </a:rPr>
              <a:t>ezasimov@directmedia.ru</a:t>
            </a:r>
            <a:endParaRPr lang="en-US" sz="2200" dirty="0">
              <a:latin typeface="Cambria" panose="020405030504060302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en-US" sz="2200" dirty="0">
                <a:latin typeface="Cambria" panose="02040503050406030204" pitchFamily="18" charset="0"/>
                <a:hlinkClick r:id="rId4"/>
              </a:rPr>
              <a:t>manager@directmedia.ru</a:t>
            </a:r>
            <a:endParaRPr lang="en-US" sz="2200" dirty="0">
              <a:latin typeface="Cambria" panose="02040503050406030204" pitchFamily="18" charset="0"/>
            </a:endParaRPr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400" dirty="0">
              <a:latin typeface="Cambria" panose="02040503050406030204" pitchFamily="18" charset="0"/>
            </a:endParaRPr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82801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3304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2050920" y="274680"/>
            <a:ext cx="6634800" cy="776880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CustomShape 3"/>
          <p:cNvSpPr/>
          <p:nvPr/>
        </p:nvSpPr>
        <p:spPr>
          <a:xfrm>
            <a:off x="1835640" y="2021760"/>
            <a:ext cx="6934680" cy="822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40" name="CustomShape 5"/>
          <p:cNvSpPr/>
          <p:nvPr/>
        </p:nvSpPr>
        <p:spPr>
          <a:xfrm>
            <a:off x="5220000" y="5085360"/>
            <a:ext cx="3671280" cy="39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1835640" y="408744"/>
            <a:ext cx="7175838" cy="891233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cap="all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Заполните форму на Сайте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07304" y="1226376"/>
            <a:ext cx="7163016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ru-RU" b="1" dirty="0">
              <a:latin typeface="Calibri"/>
              <a:ea typeface="Calibri"/>
            </a:endParaRPr>
          </a:p>
          <a:p>
            <a:pPr>
              <a:lnSpc>
                <a:spcPct val="107000"/>
              </a:lnSpc>
            </a:pPr>
            <a:endParaRPr lang="ru-RU" dirty="0">
              <a:latin typeface="Calibri"/>
              <a:ea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8792" y="1315990"/>
            <a:ext cx="67769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04" y="1142032"/>
            <a:ext cx="7163016" cy="524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79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-23304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2050920" y="274680"/>
            <a:ext cx="6634800" cy="776880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CustomShape 3"/>
          <p:cNvSpPr/>
          <p:nvPr/>
        </p:nvSpPr>
        <p:spPr>
          <a:xfrm>
            <a:off x="1835640" y="2021760"/>
            <a:ext cx="6934680" cy="822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140" name="CustomShape 5"/>
          <p:cNvSpPr/>
          <p:nvPr/>
        </p:nvSpPr>
        <p:spPr>
          <a:xfrm>
            <a:off x="5220000" y="5085360"/>
            <a:ext cx="3671280" cy="3945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1835640" y="274680"/>
            <a:ext cx="7175838" cy="104131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cap="all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Библиоклуб</a:t>
            </a:r>
            <a:endParaRPr lang="ru-RU" b="1" cap="all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07304" y="1226376"/>
            <a:ext cx="7163016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ru-RU" b="1" dirty="0">
              <a:latin typeface="Calibri"/>
              <a:ea typeface="Calibri"/>
            </a:endParaRPr>
          </a:p>
          <a:p>
            <a:pPr>
              <a:lnSpc>
                <a:spcPct val="107000"/>
              </a:lnSpc>
            </a:pPr>
            <a:endParaRPr lang="ru-RU" dirty="0">
              <a:latin typeface="Calibri"/>
              <a:ea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8792" y="1315990"/>
            <a:ext cx="67769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</p:txBody>
      </p:sp>
      <p:pic>
        <p:nvPicPr>
          <p:cNvPr id="10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395" y="1224999"/>
            <a:ext cx="7394885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0558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2050920" y="274680"/>
            <a:ext cx="6634800" cy="77688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CustomShape 2"/>
          <p:cNvSpPr/>
          <p:nvPr/>
        </p:nvSpPr>
        <p:spPr>
          <a:xfrm>
            <a:off x="1476360" y="1600200"/>
            <a:ext cx="7209360" cy="4524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200">
                <a:solidFill>
                  <a:srgbClr val="000000"/>
                </a:solidFill>
                <a:latin typeface="Calibri"/>
                <a:ea typeface="Arial"/>
              </a:rPr>
              <a:t>Библиотеки и издательства в новой медийной среде</a:t>
            </a:r>
            <a:endParaRPr/>
          </a:p>
        </p:txBody>
      </p:sp>
      <p:pic>
        <p:nvPicPr>
          <p:cNvPr id="137" name="Изображение 3"/>
          <p:cNvPicPr/>
          <p:nvPr/>
        </p:nvPicPr>
        <p:blipFill>
          <a:blip r:embed="rId2"/>
          <a:stretch>
            <a:fillRect/>
          </a:stretch>
        </p:blipFill>
        <p:spPr>
          <a:xfrm>
            <a:off x="1080" y="0"/>
            <a:ext cx="9142920" cy="6856920"/>
          </a:xfrm>
          <a:prstGeom prst="rect">
            <a:avLst/>
          </a:prstGeom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948070" y="3366052"/>
            <a:ext cx="67376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Cambria" panose="02040503050406030204" pitchFamily="18" charset="0"/>
              </a:rPr>
              <a:t>Издательство «</a:t>
            </a:r>
            <a:r>
              <a:rPr lang="ru-RU" sz="2000" dirty="0" err="1">
                <a:latin typeface="Cambria" panose="02040503050406030204" pitchFamily="18" charset="0"/>
              </a:rPr>
              <a:t>Директ</a:t>
            </a:r>
            <a:r>
              <a:rPr lang="ru-RU" sz="2000" dirty="0">
                <a:latin typeface="Cambria" panose="02040503050406030204" pitchFamily="18" charset="0"/>
              </a:rPr>
              <a:t>-Медиа»</a:t>
            </a:r>
            <a:r>
              <a:rPr lang="ru-RU" sz="2400" dirty="0">
                <a:latin typeface="Cambria" panose="02040503050406030204" pitchFamily="18" charset="0"/>
              </a:rPr>
              <a:t/>
            </a:r>
            <a:br>
              <a:rPr lang="ru-RU" sz="2400" dirty="0">
                <a:latin typeface="Cambria" panose="02040503050406030204" pitchFamily="18" charset="0"/>
              </a:rPr>
            </a:br>
            <a:r>
              <a:rPr lang="ru-RU" sz="2000" dirty="0" err="1">
                <a:latin typeface="Cambria" panose="02040503050406030204" pitchFamily="18" charset="0"/>
              </a:rPr>
              <a:t>Засимов</a:t>
            </a:r>
            <a:r>
              <a:rPr lang="ru-RU" sz="2000" dirty="0">
                <a:latin typeface="Cambria" panose="02040503050406030204" pitchFamily="18" charset="0"/>
              </a:rPr>
              <a:t> Евгений Юрьевич</a:t>
            </a:r>
            <a:endParaRPr lang="ru-RU" sz="2400" dirty="0">
              <a:latin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dirty="0">
                <a:latin typeface="Cambria" panose="02040503050406030204" pitchFamily="18" charset="0"/>
              </a:rPr>
              <a:t>Менеджер по работе со Школьным порталом</a:t>
            </a:r>
            <a:r>
              <a:rPr lang="ru-RU" sz="2400" dirty="0">
                <a:latin typeface="Cambria" panose="02040503050406030204" pitchFamily="18" charset="0"/>
              </a:rPr>
              <a:t/>
            </a:r>
            <a:br>
              <a:rPr lang="ru-RU" sz="2400" dirty="0">
                <a:latin typeface="Cambria" panose="02040503050406030204" pitchFamily="18" charset="0"/>
              </a:rPr>
            </a:br>
            <a:endParaRPr lang="en-US" sz="2400" dirty="0">
              <a:latin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000" dirty="0">
                <a:latin typeface="Cambria" panose="02040503050406030204" pitchFamily="18" charset="0"/>
              </a:rPr>
              <a:t>+7 (495) 334-72-11 </a:t>
            </a:r>
            <a:r>
              <a:rPr lang="ru-RU" sz="2400" dirty="0">
                <a:latin typeface="Cambria" panose="02040503050406030204" pitchFamily="18" charset="0"/>
              </a:rPr>
              <a:t/>
            </a:r>
            <a:br>
              <a:rPr lang="ru-RU" sz="2400" dirty="0">
                <a:latin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  <a:hlinkClick r:id="rId3"/>
              </a:rPr>
              <a:t>ezasimov@directmedia.ru</a:t>
            </a:r>
            <a:endParaRPr lang="en-US" sz="2000" dirty="0">
              <a:latin typeface="Cambria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latin typeface="Cambria" panose="02040503050406030204" pitchFamily="18" charset="0"/>
                <a:hlinkClick r:id="rId4"/>
              </a:rPr>
              <a:t>manager@directmedia.ru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1948070" y="410817"/>
            <a:ext cx="7089912" cy="1058416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cap="all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СПАСИБО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800" b="1" cap="all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800" b="1" cap="all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ВНИМАНИЕ</a:t>
            </a:r>
            <a:r>
              <a:rPr lang="en-US" sz="4800" b="1" cap="all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  <a:endParaRPr lang="ru-RU" sz="4800" b="1" cap="all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alibri" panose="020F050202020403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2" descr="http://static.biblioclub.ru/school/images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787" y="1300875"/>
            <a:ext cx="3726703" cy="199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008" y="5467117"/>
            <a:ext cx="1914792" cy="70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86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260648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IPRmedia</a:t>
            </a:r>
            <a:endParaRPr lang="ru-RU" sz="40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072" t="8995" r="11963" b="10051"/>
          <a:stretch/>
        </p:blipFill>
        <p:spPr>
          <a:xfrm>
            <a:off x="1187624" y="1412776"/>
            <a:ext cx="7436007" cy="41311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25659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260648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IPRmedia</a:t>
            </a:r>
            <a:endParaRPr lang="ru-RU" sz="40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597" t="18972" r="22017" b="9521"/>
          <a:stretch/>
        </p:blipFill>
        <p:spPr>
          <a:xfrm>
            <a:off x="1259632" y="1124744"/>
            <a:ext cx="692452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81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34404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  <a:r>
              <a:rPr lang="ru-RU" sz="36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едеральная целевая программа развития образования 2016-2020</a:t>
            </a:r>
            <a:endParaRPr lang="ru-RU" sz="36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961" t="10252" r="1964" b="11148"/>
          <a:stretch/>
        </p:blipFill>
        <p:spPr>
          <a:xfrm>
            <a:off x="368924" y="1484784"/>
            <a:ext cx="8379540" cy="381642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Овал 4"/>
          <p:cNvSpPr/>
          <p:nvPr/>
        </p:nvSpPr>
        <p:spPr>
          <a:xfrm>
            <a:off x="368924" y="3645024"/>
            <a:ext cx="2664296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4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260648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IPRmedia</a:t>
            </a:r>
            <a:endParaRPr lang="ru-RU" sz="40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179" t="25186" r="20057" b="6454"/>
          <a:stretch/>
        </p:blipFill>
        <p:spPr>
          <a:xfrm>
            <a:off x="827584" y="1124744"/>
            <a:ext cx="7704856" cy="457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430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260648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IPRmedia</a:t>
            </a:r>
            <a:endParaRPr lang="ru-RU" sz="40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799" t="19827" r="12639" b="10781"/>
          <a:stretch/>
        </p:blipFill>
        <p:spPr>
          <a:xfrm>
            <a:off x="940473" y="1268760"/>
            <a:ext cx="7344816" cy="40062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93563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260648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IPRmedia</a:t>
            </a:r>
            <a:endParaRPr lang="ru-RU" sz="40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273" t="20476" r="16772" b="7857"/>
          <a:stretch/>
        </p:blipFill>
        <p:spPr>
          <a:xfrm>
            <a:off x="1115616" y="1124744"/>
            <a:ext cx="7040325" cy="41764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09658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260648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IPRmedia</a:t>
            </a:r>
            <a:endParaRPr lang="ru-RU" sz="40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301" t="20503" r="13498" b="9440"/>
          <a:stretch/>
        </p:blipFill>
        <p:spPr>
          <a:xfrm>
            <a:off x="971600" y="1196752"/>
            <a:ext cx="7482145" cy="42606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47320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260648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IPRmedia</a:t>
            </a:r>
            <a:endParaRPr lang="ru-RU" sz="40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561" t="19019" r="13442" b="11821"/>
          <a:stretch/>
        </p:blipFill>
        <p:spPr>
          <a:xfrm>
            <a:off x="755576" y="1196752"/>
            <a:ext cx="7622049" cy="41764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44595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260648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IPRmedia</a:t>
            </a:r>
            <a:endParaRPr lang="ru-RU" sz="40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4978" t="19971" r="13875" b="11795"/>
          <a:stretch/>
        </p:blipFill>
        <p:spPr>
          <a:xfrm>
            <a:off x="395536" y="1124744"/>
            <a:ext cx="8136904" cy="438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0284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260648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IPRmedia</a:t>
            </a:r>
            <a:endParaRPr lang="ru-RU" sz="40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6487" t="18965" r="14655" b="12069"/>
          <a:stretch/>
        </p:blipFill>
        <p:spPr>
          <a:xfrm>
            <a:off x="611560" y="1052736"/>
            <a:ext cx="8052295" cy="45365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05254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260648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IPRmedia</a:t>
            </a:r>
            <a:endParaRPr lang="ru-RU" sz="40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6533" t="20748" r="14415" b="8364"/>
          <a:stretch/>
        </p:blipFill>
        <p:spPr>
          <a:xfrm>
            <a:off x="1187624" y="1268760"/>
            <a:ext cx="7232414" cy="41764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6070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260648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err="1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IPRmedia</a:t>
            </a:r>
            <a:endParaRPr lang="ru-RU" sz="40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5247" t="21297" r="13963" b="9002"/>
          <a:stretch/>
        </p:blipFill>
        <p:spPr>
          <a:xfrm>
            <a:off x="964567" y="1340768"/>
            <a:ext cx="7416824" cy="41077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41193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0166" y="285728"/>
            <a:ext cx="614366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err="1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ЛитРес</a:t>
            </a:r>
            <a:endParaRPr lang="ru-RU" sz="48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utoShape 4" descr="http://a3.mzstatic.com/us/r1000/076/Purple2/v4/7a/7f/2b/7a7f2b4d-0926-8965-9072-7c2237c3bd97/mzl.eswbwrpo.1136x1136-7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78" y="1268760"/>
            <a:ext cx="7966044" cy="405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9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34404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  <a:r>
              <a:rPr lang="ru-RU" sz="36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едеральная целевая программа развития образования 2016-2020</a:t>
            </a:r>
            <a:endParaRPr lang="ru-RU" sz="36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076" t="9791" r="3213" b="7969"/>
          <a:stretch/>
        </p:blipFill>
        <p:spPr>
          <a:xfrm>
            <a:off x="287524" y="1412776"/>
            <a:ext cx="864096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1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0166" y="285728"/>
            <a:ext cx="614366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err="1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ЛитРес</a:t>
            </a:r>
            <a:endParaRPr lang="ru-RU" sz="48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utoShape 4" descr="http://a3.mzstatic.com/us/r1000/076/Purple2/v4/7a/7f/2b/7a7f2b4d-0926-8965-9072-7c2237c3bd97/mzl.eswbwrpo.1136x1136-7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464" y="1052736"/>
            <a:ext cx="2727761" cy="48417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1340768"/>
            <a:ext cx="4548822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603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0166" y="285728"/>
            <a:ext cx="614366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err="1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ЛитРес</a:t>
            </a:r>
            <a:endParaRPr lang="ru-RU" sz="48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utoShape 4" descr="http://a3.mzstatic.com/us/r1000/076/Purple2/v4/7a/7f/2b/7a7f2b4d-0926-8965-9072-7c2237c3bd97/mzl.eswbwrpo.1136x1136-7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16725"/>
            <a:ext cx="5303728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504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Название 3"/>
          <p:cNvSpPr>
            <a:spLocks noGrp="1"/>
          </p:cNvSpPr>
          <p:nvPr>
            <p:ph type="ctrTitle"/>
          </p:nvPr>
        </p:nvSpPr>
        <p:spPr>
          <a:xfrm>
            <a:off x="660400" y="1592263"/>
            <a:ext cx="8026400" cy="2713037"/>
          </a:xfrm>
        </p:spPr>
        <p:txBody>
          <a:bodyPr/>
          <a:lstStyle/>
          <a:p>
            <a:pPr eaLnBrk="1" hangingPunct="1"/>
            <a:r>
              <a:rPr kumimoji="0" lang="ru-RU" altLang="ru-RU" b="1" smtClean="0">
                <a:cs typeface="Arial" panose="020B0604020202020204" pitchFamily="34" charset="0"/>
              </a:rPr>
              <a:t>Лит</a:t>
            </a:r>
            <a:r>
              <a:rPr kumimoji="0" lang="ru-RU" altLang="ru-RU" b="1" smtClean="0">
                <a:solidFill>
                  <a:srgbClr val="FF0000"/>
                </a:solidFill>
                <a:cs typeface="Arial" panose="020B0604020202020204" pitchFamily="34" charset="0"/>
              </a:rPr>
              <a:t>Рес: </a:t>
            </a:r>
            <a:r>
              <a:rPr kumimoji="0" lang="ru-RU" altLang="ru-RU" b="1" smtClean="0">
                <a:cs typeface="Arial" panose="020B0604020202020204" pitchFamily="34" charset="0"/>
              </a:rPr>
              <a:t>Библиотека</a:t>
            </a:r>
            <a:r>
              <a:rPr kumimoji="0" lang="en-US" altLang="ru-RU" b="1" smtClean="0">
                <a:cs typeface="Arial" panose="020B0604020202020204" pitchFamily="34" charset="0"/>
              </a:rPr>
              <a:t/>
            </a:r>
            <a:br>
              <a:rPr kumimoji="0" lang="en-US" altLang="ru-RU" b="1" smtClean="0">
                <a:cs typeface="Arial" panose="020B0604020202020204" pitchFamily="34" charset="0"/>
              </a:rPr>
            </a:br>
            <a:r>
              <a:rPr kumimoji="0" lang="ru-RU" altLang="ru-RU" sz="3200" b="1" smtClean="0">
                <a:cs typeface="Arial" panose="020B0604020202020204" pitchFamily="34" charset="0"/>
              </a:rPr>
              <a:t/>
            </a:r>
            <a:br>
              <a:rPr kumimoji="0" lang="ru-RU" altLang="ru-RU" sz="3200" b="1" smtClean="0">
                <a:cs typeface="Arial" panose="020B0604020202020204" pitchFamily="34" charset="0"/>
              </a:rPr>
            </a:br>
            <a:r>
              <a:rPr kumimoji="0" lang="ru-RU" altLang="ru-RU" sz="3200" b="1" smtClean="0">
                <a:cs typeface="Arial" panose="020B0604020202020204" pitchFamily="34" charset="0"/>
              </a:rPr>
              <a:t>предоставление удаленного доступа школьникам</a:t>
            </a:r>
            <a:r>
              <a:rPr kumimoji="0" lang="en-US" altLang="ru-RU" sz="3200" b="1" smtClean="0">
                <a:cs typeface="Arial" panose="020B0604020202020204" pitchFamily="34" charset="0"/>
              </a:rPr>
              <a:t> </a:t>
            </a:r>
            <a:r>
              <a:rPr kumimoji="0" lang="ru-RU" altLang="ru-RU" sz="3200" b="1" smtClean="0">
                <a:cs typeface="Arial" panose="020B0604020202020204" pitchFamily="34" charset="0"/>
              </a:rPr>
              <a:t>к фондам школьных библиотек с ПК и мобильного устройства</a:t>
            </a:r>
            <a:endParaRPr kumimoji="0" lang="ru-RU" altLang="ru-RU" sz="2800" smtClean="0">
              <a:cs typeface="Arial" panose="020B0604020202020204" pitchFamily="34" charset="0"/>
            </a:endParaRPr>
          </a:p>
        </p:txBody>
      </p:sp>
      <p:sp>
        <p:nvSpPr>
          <p:cNvPr id="15362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84300" y="4305300"/>
            <a:ext cx="6400800" cy="1752600"/>
          </a:xfrm>
        </p:spPr>
        <p:txBody>
          <a:bodyPr/>
          <a:lstStyle/>
          <a:p>
            <a:pPr eaLnBrk="1" hangingPunct="1"/>
            <a:endParaRPr kumimoji="0" lang="ru-RU" altLang="ru-RU" sz="2000" smtClean="0">
              <a:solidFill>
                <a:srgbClr val="898989"/>
              </a:solidFill>
              <a:cs typeface="Arial" panose="020B0604020202020204" pitchFamily="34" charset="0"/>
            </a:endParaRPr>
          </a:p>
          <a:p>
            <a:pPr eaLnBrk="1" hangingPunct="1"/>
            <a:endParaRPr kumimoji="0" lang="ru-RU" altLang="ru-RU" sz="2000" smtClean="0">
              <a:solidFill>
                <a:srgbClr val="898989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kumimoji="0" lang="en-US" altLang="ru-RU" sz="2000" smtClean="0">
                <a:solidFill>
                  <a:srgbClr val="898989"/>
                </a:solidFill>
                <a:cs typeface="Arial" panose="020B0604020202020204" pitchFamily="34" charset="0"/>
              </a:rPr>
              <a:t>www.litres.ru</a:t>
            </a:r>
            <a:endParaRPr kumimoji="0" lang="ru-RU" altLang="ru-RU" sz="2000" smtClean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05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457200" y="24923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2000" b="1" smtClean="0">
                <a:cs typeface="Arial" panose="020B0604020202020204" pitchFamily="34" charset="0"/>
              </a:rPr>
              <a:t>ЛитРес:Библиотека - простой и дешевый способ обеспечить школьников литературными произведениями, изучаемыми в школьной программе, книгами для внеклассного чтения и книгами для патриотического воспитания</a:t>
            </a:r>
          </a:p>
        </p:txBody>
      </p:sp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482600" y="1493838"/>
            <a:ext cx="8204200" cy="4692650"/>
          </a:xfrm>
        </p:spPr>
        <p:txBody>
          <a:bodyPr anchor="ctr"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altLang="ru-RU" sz="1700" smtClean="0">
                <a:latin typeface="Arial" panose="020B0604020202020204" pitchFamily="34" charset="0"/>
                <a:cs typeface="Arial" panose="020B0604020202020204" pitchFamily="34" charset="0"/>
              </a:rPr>
              <a:t>У многих школьников есть смартфоны или планшеты, подключенные к Интернет, используемые для развлечений, а не для обучения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altLang="ru-RU" sz="1700" smtClean="0">
                <a:latin typeface="Arial" panose="020B0604020202020204" pitchFamily="34" charset="0"/>
                <a:cs typeface="Arial" panose="020B0604020202020204" pitchFamily="34" charset="0"/>
              </a:rPr>
              <a:t>У школы, как правило, нет средств и возможностей, чтобы обеспечить всех своих учеников литературными произведениями, изучаемыми в школьной программе, не говоря уже о книгах для внеклассного чтения и для патриотического воспитания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altLang="ru-RU" sz="1700" smtClean="0">
                <a:latin typeface="Arial" panose="020B0604020202020204" pitchFamily="34" charset="0"/>
                <a:cs typeface="Arial" panose="020B0604020202020204" pitchFamily="34" charset="0"/>
              </a:rPr>
              <a:t>ЛитРес:Библиотека задействует смартфоны и планшеты школьников в образовательных целях, комплексно, удобно и дешево решая проблему обеспеченности школьных библиотек литературными произведениями, изучаемыми в школьной программе, книгами для внеклассного чтения и книгами для патриотического воспитания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endParaRPr lang="ru-RU" altLang="ru-RU" sz="17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7" name="Изображение 7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338888"/>
            <a:ext cx="11620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88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457200" y="24923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2800" b="1" smtClean="0">
                <a:cs typeface="Arial" panose="020B0604020202020204" pitchFamily="34" charset="0"/>
              </a:rPr>
              <a:t> Ключевое действие в системе ЛитРес:Библиотека – КНИГОВЫДАЧА</a:t>
            </a:r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457200" y="1392238"/>
            <a:ext cx="8229600" cy="4856162"/>
          </a:xfrm>
        </p:spPr>
        <p:txBody>
          <a:bodyPr anchor="ctr"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alt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Под «КНИГОВЫДАЧЕЙ» понимается выдача системой ЛитРес: Библиотека цифровой копии книги на электронное устройство ученика: смартфон, планшет или компьютер.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alt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Цифровая копия книги выдается на определенный срок (учебный год) и ее можно читать даже без подключения к сети Интернет.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alt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Выдача электронных книг осуществляется сотрудником библиотеки по запросу читателя, при этом читателю можно даже не приходить в библиотеку, чтобы запросить книгу – это можно сделать ДИСТАНЦИОННО.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alt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КНИГОВЫДАЧИ классических литературных произведений </a:t>
            </a:r>
            <a:r>
              <a:rPr lang="ru-RU" altLang="ru-RU" sz="1600" u="sng" smtClean="0">
                <a:latin typeface="Arial" panose="020B0604020202020204" pitchFamily="34" charset="0"/>
                <a:cs typeface="Arial" panose="020B0604020202020204" pitchFamily="34" charset="0"/>
              </a:rPr>
              <a:t>АБСОЛЮТНО БЕСПЛАТНЫ</a:t>
            </a:r>
            <a:r>
              <a:rPr lang="ru-RU" alt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, школа оплачивает только выдачу книг, охраняемых авторским правом (зарубежная литература, книги современных авторов, некоторые книги авторов 20 века).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altLang="ru-RU" sz="1600" smtClean="0">
                <a:latin typeface="Arial" panose="020B0604020202020204" pitchFamily="34" charset="0"/>
                <a:cs typeface="Arial" panose="020B0604020202020204" pitchFamily="34" charset="0"/>
              </a:rPr>
              <a:t>Цена платной КНИГОВЫДАЧИ всего 60 рублей. За 550 тыс. рублей можно обеспечить 1000 школьников ВСЕМИ литературными произведениями, изучаемыми в школьной программе и книгами для патриотического воспитания. </a:t>
            </a:r>
          </a:p>
        </p:txBody>
      </p:sp>
      <p:pic>
        <p:nvPicPr>
          <p:cNvPr id="17411" name="Изображение 7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338888"/>
            <a:ext cx="11620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4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0" lang="ru-RU" altLang="ru-RU" sz="2800" b="1" smtClean="0">
                <a:cs typeface="Arial" panose="020B0604020202020204" pitchFamily="34" charset="0"/>
              </a:rPr>
              <a:t>ЛитРес: Библиотека – прозрачно, понятно, удобно и очень выгодно!</a:t>
            </a:r>
          </a:p>
        </p:txBody>
      </p:sp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609600" y="1417638"/>
            <a:ext cx="8229600" cy="4654550"/>
          </a:xfrm>
        </p:spPr>
        <p:txBody>
          <a:bodyPr anchor="ctr"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altLang="ru-RU" sz="1800" smtClean="0">
                <a:latin typeface="Arial" panose="020B0604020202020204" pitchFamily="34" charset="0"/>
                <a:cs typeface="Arial" panose="020B0604020202020204" pitchFamily="34" charset="0"/>
              </a:rPr>
              <a:t>Бюджетные средства расходуются только на востребованные электронные книги, все классические произведения, которых в школьной программе свыше 80% - </a:t>
            </a:r>
            <a:r>
              <a:rPr lang="ru-RU" altLang="ru-RU" sz="24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БЕСПЛАТНО</a:t>
            </a:r>
            <a:endParaRPr lang="ru-RU" altLang="ru-RU" sz="18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altLang="ru-RU" sz="1800" smtClean="0">
                <a:latin typeface="Arial" panose="020B0604020202020204" pitchFamily="34" charset="0"/>
                <a:cs typeface="Arial" panose="020B0604020202020204" pitchFamily="34" charset="0"/>
              </a:rPr>
              <a:t>Стоимость одной платной книговыдачи в </a:t>
            </a:r>
            <a:r>
              <a:rPr lang="ru-RU" altLang="ru-RU" sz="28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altLang="ru-RU" sz="1800" smtClean="0">
                <a:latin typeface="Arial" panose="020B0604020202020204" pitchFamily="34" charset="0"/>
                <a:cs typeface="Arial" panose="020B0604020202020204" pitchFamily="34" charset="0"/>
              </a:rPr>
              <a:t> раз меньше, чем цена аналогичной бумажной книги: комплектование аналогичной библиотеки бумажными книгами обошлось бы минимум в </a:t>
            </a:r>
            <a:r>
              <a:rPr lang="ru-RU" altLang="ru-RU" sz="28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ru-RU" altLang="ru-RU" sz="1800" smtClean="0">
                <a:latin typeface="Arial" panose="020B0604020202020204" pitchFamily="34" charset="0"/>
                <a:cs typeface="Arial" panose="020B0604020202020204" pitchFamily="34" charset="0"/>
              </a:rPr>
              <a:t> раз дороже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altLang="ru-RU" sz="1800" smtClean="0">
                <a:latin typeface="Arial" panose="020B0604020202020204" pitchFamily="34" charset="0"/>
                <a:cs typeface="Arial" panose="020B0604020202020204" pitchFamily="34" charset="0"/>
              </a:rPr>
              <a:t>Школьной администрации в режиме </a:t>
            </a:r>
            <a:r>
              <a:rPr lang="en-US" altLang="ru-RU" sz="1800" smtClean="0">
                <a:latin typeface="Arial" panose="020B0604020202020204" pitchFamily="34" charset="0"/>
                <a:cs typeface="Arial" panose="020B0604020202020204" pitchFamily="34" charset="0"/>
              </a:rPr>
              <a:t>online </a:t>
            </a:r>
            <a:r>
              <a:rPr lang="ru-RU" altLang="ru-RU" sz="1800" smtClean="0">
                <a:latin typeface="Arial" panose="020B0604020202020204" pitchFamily="34" charset="0"/>
                <a:cs typeface="Arial" panose="020B0604020202020204" pitchFamily="34" charset="0"/>
              </a:rPr>
              <a:t>доступна актуальная информация и подробная статистика обо всех выданных книгах и активности читателей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ru-RU" altLang="ru-RU" sz="1800" smtClean="0">
                <a:latin typeface="Arial" panose="020B0604020202020204" pitchFamily="34" charset="0"/>
                <a:cs typeface="Arial" panose="020B0604020202020204" pitchFamily="34" charset="0"/>
              </a:rPr>
              <a:t>Удобное управление электронным библиотечным фондом: убрать не нужное, добавить важные книги из более чем 130 тыс. наименований книг в каталоге ЛитРес.</a:t>
            </a:r>
          </a:p>
        </p:txBody>
      </p:sp>
      <p:pic>
        <p:nvPicPr>
          <p:cNvPr id="18435" name="Изображение 7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338888"/>
            <a:ext cx="11620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771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 txBox="1">
            <a:spLocks/>
          </p:cNvSpPr>
          <p:nvPr/>
        </p:nvSpPr>
        <p:spPr bwMode="auto">
          <a:xfrm>
            <a:off x="127000" y="139700"/>
            <a:ext cx="8597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kumimoji="0" lang="ru-RU" altLang="ru-RU" sz="2800" b="1"/>
              <a:t>Пример стоимости комплектования ученика 10-11 класса бумажными и электронными книгами</a:t>
            </a:r>
          </a:p>
        </p:txBody>
      </p:sp>
      <p:pic>
        <p:nvPicPr>
          <p:cNvPr id="19458" name="Изображение 7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338888"/>
            <a:ext cx="11620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27000" y="908050"/>
          <a:ext cx="7623175" cy="5892800"/>
        </p:xfrm>
        <a:graphic>
          <a:graphicData uri="http://schemas.openxmlformats.org/drawingml/2006/table">
            <a:tbl>
              <a:tblPr/>
              <a:tblGrid>
                <a:gridCol w="1168400"/>
                <a:gridCol w="3762375"/>
                <a:gridCol w="1485900"/>
                <a:gridCol w="1206500"/>
              </a:tblGrid>
              <a:tr h="3190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ФИО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marL="889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8890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Название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Стоимость бумажной книги на Озон.ру, 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Стоимость книговыдачи, руб.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Ахматова А. А.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Стихотворения (по выбору)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Блок А. А.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Стихотворения (по выбору)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220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БЕСПЛАТНО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Булгаков. М. А. 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Собачье сердце. Белая гвардия. Мастер и Маргарита. Рассказы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Бунин И. А.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Антоновские яблоки. Господин из Сан-Франциско. Тёмные аллеи 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БЕСПЛАТНО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Гончаров И. А.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Обломов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БЕСПЛАТНО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Горький М. 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Макар Чудра. Старуха Изергиль. На дне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БЕСПЛАТНО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Гумилёв Н. С.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Стихотворения (по выбору)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Достоевский Ф. М.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Двойник. Бедные люди. Преступление и наказание. Идиот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БЕСПЛАТНО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Есенин С. А.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Анна Снегина. Стихотворения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БЕСПЛАТНО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Замятин Е. И.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106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Кибиров Т.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Стихотворения (по выбору)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Куприн А. И.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Олеся. Поединок. Суламифь. Гранатовый браслет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БЕСПЛАТНО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Лесков Н. С.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Леди Макбет Мценского уезда. Очарованный странник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БЕСПЛАТНО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Маяковский В. В.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Стихотворения. Облако в штанах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БЕСПЛАТНО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Набоков В. В.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Приглашение на казнь. Облако, озеро, башня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60X2</a:t>
                      </a:r>
                      <a:endParaRPr kumimoji="0" lang="ru-RU" altLang="ru-RU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Некрасов Н.А.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Стихотворения (по выбору). Кому на Руси жить хорошо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БЕСПЛАТНО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Островский А. Н.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Гроза. Бесприданница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БЕСПЛАТНО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Пастернак Б. Л.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Доктор Живаго. Стихотворения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60X2</a:t>
                      </a:r>
                      <a:endParaRPr kumimoji="0" lang="ru-RU" altLang="ru-RU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Салтыков-Щедрин М. Е.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История одного города. Господа Головлёвы. Сказки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kumimoji="0" lang="ru-RU" altLang="ru-RU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БЕСПЛАТНО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Солженицын А. И.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Матрёнин двор. Один день Ивана Денисовича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kumimoji="0" lang="ru-RU" altLang="ru-RU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  <a:r>
                        <a:rPr kumimoji="0" lang="en-US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Толстой Л. Н.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Севастопольские рассказы. Война и мир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kumimoji="0" lang="ru-RU" altLang="ru-RU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БЕСПЛАТНО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Тургенев И. С.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Отцы и дети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kumimoji="0" lang="ru-RU" altLang="ru-RU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БЕСПЛАТНО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Цветаева М. И.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Стихотворения (по выбору)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330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Чехов А. П. 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Смерть чиновника. Палата №6. Чёрный монах. Учитель словесности. Дом с мезонином. Ионыч. Человек в футляре. Крыжовник. Душечка. Невеста. Вишнёвый Сад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БЕСПЛАТНО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1730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Шолохов М.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Донские рассказы. Тихий Дон. Судьба человека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400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60</a:t>
                      </a:r>
                      <a:r>
                        <a:rPr kumimoji="0" lang="en-US" altLang="ru-RU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X3</a:t>
                      </a:r>
                      <a:endParaRPr kumimoji="0" lang="ru-RU" altLang="ru-RU" sz="7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274638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</a:p>
                  </a:txBody>
                  <a:tcPr marL="12700" marR="12700" marT="1270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500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84</a:t>
                      </a:r>
                      <a:r>
                        <a:rPr kumimoji="0" lang="en-US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39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Содержимое 2"/>
          <p:cNvSpPr>
            <a:spLocks noGrp="1"/>
          </p:cNvSpPr>
          <p:nvPr>
            <p:ph idx="1"/>
          </p:nvPr>
        </p:nvSpPr>
        <p:spPr>
          <a:xfrm>
            <a:off x="812800" y="1384300"/>
            <a:ext cx="7505700" cy="4525963"/>
          </a:xfrm>
        </p:spPr>
        <p:txBody>
          <a:bodyPr anchor="ctr"/>
          <a:lstStyle/>
          <a:p>
            <a:r>
              <a:rPr lang="ru-RU" altLang="ru-RU" sz="2800" smtClean="0">
                <a:cs typeface="Arial" panose="020B0604020202020204" pitchFamily="34" charset="0"/>
              </a:rPr>
              <a:t>Более </a:t>
            </a:r>
            <a:r>
              <a:rPr lang="en-US" altLang="ru-RU" sz="2800" b="1" smtClean="0">
                <a:cs typeface="Arial" panose="020B0604020202020204" pitchFamily="34" charset="0"/>
              </a:rPr>
              <a:t>3.</a:t>
            </a:r>
            <a:r>
              <a:rPr lang="ru-RU" altLang="ru-RU" sz="2800" b="1" smtClean="0">
                <a:cs typeface="Arial" panose="020B0604020202020204" pitchFamily="34" charset="0"/>
              </a:rPr>
              <a:t>000</a:t>
            </a:r>
            <a:r>
              <a:rPr lang="ru-RU" altLang="ru-RU" sz="2800" smtClean="0">
                <a:cs typeface="Arial" panose="020B0604020202020204" pitchFamily="34" charset="0"/>
              </a:rPr>
              <a:t> подключенных государственных и муниципальных библиотек </a:t>
            </a:r>
          </a:p>
          <a:p>
            <a:r>
              <a:rPr lang="ru-RU" altLang="ru-RU" sz="2800" smtClean="0">
                <a:cs typeface="Arial" panose="020B0604020202020204" pitchFamily="34" charset="0"/>
              </a:rPr>
              <a:t>Более </a:t>
            </a:r>
            <a:r>
              <a:rPr lang="ru-RU" altLang="ru-RU" sz="2800" b="1" smtClean="0">
                <a:cs typeface="Arial" panose="020B0604020202020204" pitchFamily="34" charset="0"/>
              </a:rPr>
              <a:t>30.000 книговыдач в месяц</a:t>
            </a:r>
          </a:p>
          <a:p>
            <a:r>
              <a:rPr lang="ru-RU" altLang="ru-RU" sz="2800" b="1" smtClean="0">
                <a:cs typeface="Arial" panose="020B0604020202020204" pitchFamily="34" charset="0"/>
              </a:rPr>
              <a:t>Свыше 10.000</a:t>
            </a:r>
            <a:r>
              <a:rPr lang="ru-RU" altLang="ru-RU" sz="2800" smtClean="0">
                <a:cs typeface="Arial" panose="020B0604020202020204" pitchFamily="34" charset="0"/>
              </a:rPr>
              <a:t> книг на руках у читателей</a:t>
            </a:r>
          </a:p>
        </p:txBody>
      </p:sp>
      <p:sp>
        <p:nvSpPr>
          <p:cNvPr id="20482" name="Заголовок 1"/>
          <p:cNvSpPr txBox="1">
            <a:spLocks/>
          </p:cNvSpPr>
          <p:nvPr/>
        </p:nvSpPr>
        <p:spPr bwMode="auto">
          <a:xfrm>
            <a:off x="0" y="457200"/>
            <a:ext cx="9144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kumimoji="0" lang="ru-RU" altLang="ru-RU" sz="2800" b="1"/>
              <a:t>ЛитРес:</a:t>
            </a:r>
            <a:r>
              <a:rPr kumimoji="0" lang="en-US" altLang="ru-RU" sz="2800" b="1"/>
              <a:t> </a:t>
            </a:r>
            <a:r>
              <a:rPr kumimoji="0" lang="ru-RU" altLang="ru-RU" sz="2800" b="1"/>
              <a:t>Библиотека сегодня</a:t>
            </a:r>
          </a:p>
        </p:txBody>
      </p:sp>
      <p:pic>
        <p:nvPicPr>
          <p:cNvPr id="20483" name="Изображение 7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338888"/>
            <a:ext cx="11620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55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 txBox="1">
            <a:spLocks/>
          </p:cNvSpPr>
          <p:nvPr/>
        </p:nvSpPr>
        <p:spPr bwMode="auto">
          <a:xfrm>
            <a:off x="679450" y="444500"/>
            <a:ext cx="7778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kumimoji="0" lang="ru-RU" altLang="ru-RU" sz="2800" b="1"/>
              <a:t>«ЛитРес:</a:t>
            </a:r>
            <a:r>
              <a:rPr kumimoji="0" lang="en-US" altLang="ru-RU" sz="2800" b="1"/>
              <a:t> </a:t>
            </a:r>
            <a:r>
              <a:rPr kumimoji="0" lang="ru-RU" altLang="ru-RU" sz="2800" b="1"/>
              <a:t>Библиотека» в</a:t>
            </a:r>
            <a:r>
              <a:rPr kumimoji="0" lang="en-US" altLang="ru-RU" sz="2800" b="1"/>
              <a:t>o</a:t>
            </a:r>
            <a:r>
              <a:rPr kumimoji="0" lang="ru-RU" altLang="ru-RU" sz="2800" b="1"/>
              <a:t> Всероссийской Государственной Библиотеке иностранной литературы им. Рудомино</a:t>
            </a:r>
          </a:p>
        </p:txBody>
      </p:sp>
      <p:pic>
        <p:nvPicPr>
          <p:cNvPr id="21506" name="Изображение 7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338888"/>
            <a:ext cx="11620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Прямоугольник 1"/>
          <p:cNvSpPr>
            <a:spLocks noChangeArrowheads="1"/>
          </p:cNvSpPr>
          <p:nvPr/>
        </p:nvSpPr>
        <p:spPr bwMode="auto">
          <a:xfrm>
            <a:off x="520700" y="1789113"/>
            <a:ext cx="81407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ru-RU"/>
              <a:t>Всего подключены 67 библиотек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/>
              <a:t>Общее кол-во совершённых книговыдач - около 10.000;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/>
              <a:t>Текущая скорость книговыдач: 1500 книговыдач  в неделю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/>
              <a:t>Кол-во активных читателей - около 2000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/>
              <a:t>У всех библиотек проекта используется каталог в 120 292 книги, доступных для выдачи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/>
              <a:t>В рейтинге самых популярных книг: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altLang="ru-RU" sz="1800"/>
              <a:t>Зулейха открывает глаза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altLang="ru-RU" sz="1800"/>
              <a:t>Лестница Якова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altLang="ru-RU" sz="1800"/>
              <a:t>Шантарам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altLang="ru-RU" sz="1800"/>
              <a:t>До встречи с тобой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altLang="ru-RU" sz="1800"/>
              <a:t>Магическая уборка. Японское искусство наведения порядка дома и в жизни</a:t>
            </a:r>
          </a:p>
        </p:txBody>
      </p:sp>
    </p:spTree>
    <p:extLst>
      <p:ext uri="{BB962C8B-B14F-4D97-AF65-F5344CB8AC3E}">
        <p14:creationId xmlns:p14="http://schemas.microsoft.com/office/powerpoint/2010/main" val="231825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-939800" y="215900"/>
            <a:ext cx="7010400" cy="609600"/>
          </a:xfrm>
        </p:spPr>
        <p:txBody>
          <a:bodyPr/>
          <a:lstStyle/>
          <a:p>
            <a:r>
              <a:rPr kumimoji="0" lang="ru-RU" altLang="ru-RU" sz="3600" b="1" smtClean="0">
                <a:ea typeface="MS PGothic" panose="020B0600070205080204" pitchFamily="34" charset="-128"/>
                <a:cs typeface="Arial" panose="020B0604020202020204" pitchFamily="34" charset="0"/>
              </a:rPr>
              <a:t>Свяжитесь с нами</a:t>
            </a:r>
          </a:p>
        </p:txBody>
      </p:sp>
      <p:sp>
        <p:nvSpPr>
          <p:cNvPr id="22530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6515100" y="6356350"/>
            <a:ext cx="2590800" cy="27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fld id="{4C88C733-A7E7-4CB4-A1E0-98480AEB179B}" type="slidenum">
              <a:rPr kumimoji="0" lang="ru-RU" altLang="ru-RU" sz="10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 algn="ctr"/>
              <a:t>59</a:t>
            </a:fld>
            <a:endParaRPr kumimoji="0" lang="ru-RU" altLang="ru-RU" sz="100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2531" name="TextBox 6"/>
          <p:cNvSpPr txBox="1">
            <a:spLocks noChangeArrowheads="1"/>
          </p:cNvSpPr>
          <p:nvPr/>
        </p:nvSpPr>
        <p:spPr bwMode="auto">
          <a:xfrm>
            <a:off x="228600" y="5359400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kumimoji="0" lang="ru-RU" altLang="ru-RU" sz="2800">
                <a:latin typeface="Arial" panose="020B0604020202020204" pitchFamily="34" charset="0"/>
                <a:ea typeface="MS PGothic" panose="020B0600070205080204" pitchFamily="34" charset="-128"/>
              </a:rPr>
              <a:t>Будем рады видеть Вас в числе партнеров!</a:t>
            </a:r>
          </a:p>
        </p:txBody>
      </p:sp>
      <p:sp>
        <p:nvSpPr>
          <p:cNvPr id="22532" name="TextBox 9"/>
          <p:cNvSpPr txBox="1">
            <a:spLocks noChangeArrowheads="1"/>
          </p:cNvSpPr>
          <p:nvPr/>
        </p:nvSpPr>
        <p:spPr bwMode="auto">
          <a:xfrm>
            <a:off x="1625600" y="2436813"/>
            <a:ext cx="43434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>
                <a:solidFill>
                  <a:srgbClr val="000000"/>
                </a:solidFill>
              </a:rPr>
              <a:t>Интересующие вас вопросы вы можете задать по адресу: </a:t>
            </a:r>
            <a:r>
              <a:rPr lang="en-US" altLang="ru-RU" sz="2000">
                <a:solidFill>
                  <a:srgbClr val="000000"/>
                </a:solidFill>
                <a:hlinkClick r:id="rId2"/>
              </a:rPr>
              <a:t>DV@litres.ru</a:t>
            </a:r>
            <a:endParaRPr lang="en-US" altLang="ru-RU" sz="2000">
              <a:solidFill>
                <a:srgbClr val="000000"/>
              </a:solidFill>
            </a:endParaRPr>
          </a:p>
          <a:p>
            <a:endParaRPr lang="ru-RU" altLang="ru-RU" sz="2000">
              <a:solidFill>
                <a:srgbClr val="FFFFFF"/>
              </a:solidFill>
            </a:endParaRPr>
          </a:p>
          <a:p>
            <a:r>
              <a:rPr lang="ru-RU" altLang="ru-RU" sz="2000">
                <a:solidFill>
                  <a:srgbClr val="000000"/>
                </a:solidFill>
              </a:rPr>
              <a:t>или</a:t>
            </a:r>
            <a:endParaRPr lang="en-US" altLang="ru-RU" sz="2000">
              <a:solidFill>
                <a:srgbClr val="000000"/>
              </a:solidFill>
            </a:endParaRPr>
          </a:p>
          <a:p>
            <a:endParaRPr lang="en-US" altLang="ru-RU" sz="2000">
              <a:solidFill>
                <a:srgbClr val="000000"/>
              </a:solidFill>
            </a:endParaRPr>
          </a:p>
          <a:p>
            <a:r>
              <a:rPr lang="ru-RU" altLang="ru-RU" sz="2000">
                <a:solidFill>
                  <a:srgbClr val="000000"/>
                </a:solidFill>
              </a:rPr>
              <a:t>по тел.:</a:t>
            </a:r>
            <a:r>
              <a:rPr lang="en-US" altLang="ru-RU" sz="2000">
                <a:solidFill>
                  <a:srgbClr val="000000"/>
                </a:solidFill>
              </a:rPr>
              <a:t>+7 (495) </a:t>
            </a:r>
            <a:r>
              <a:rPr lang="ru-RU" altLang="ru-RU" sz="2000">
                <a:solidFill>
                  <a:srgbClr val="000000"/>
                </a:solidFill>
              </a:rPr>
              <a:t>230 - 00 - 40</a:t>
            </a:r>
            <a:endParaRPr lang="en-US" altLang="ru-RU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4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8216" r="2174" b="9619"/>
          <a:stretch/>
        </p:blipFill>
        <p:spPr>
          <a:xfrm>
            <a:off x="645163" y="1700808"/>
            <a:ext cx="7925681" cy="37444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67544" y="34404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  <a:r>
              <a:rPr lang="ru-RU" sz="36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едеральная целевая программа развития образования 2016-2020</a:t>
            </a:r>
            <a:endParaRPr lang="ru-RU" sz="36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10037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Изображение 7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338888"/>
            <a:ext cx="11620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Прямоугольник 2"/>
          <p:cNvSpPr>
            <a:spLocks noChangeArrowheads="1"/>
          </p:cNvSpPr>
          <p:nvPr/>
        </p:nvSpPr>
        <p:spPr bwMode="auto">
          <a:xfrm>
            <a:off x="1162050" y="177800"/>
            <a:ext cx="60483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/>
              <a:t>Вход в библиотеку</a:t>
            </a:r>
          </a:p>
        </p:txBody>
      </p:sp>
      <p:pic>
        <p:nvPicPr>
          <p:cNvPr id="2355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82700"/>
            <a:ext cx="8512175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94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Изображение 7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338888"/>
            <a:ext cx="11620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Прямоугольник 2"/>
          <p:cNvSpPr>
            <a:spLocks noChangeArrowheads="1"/>
          </p:cNvSpPr>
          <p:nvPr/>
        </p:nvSpPr>
        <p:spPr bwMode="auto">
          <a:xfrm>
            <a:off x="2309813" y="28575"/>
            <a:ext cx="44465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/>
              <a:t>Интерфейс читателя</a:t>
            </a:r>
            <a:br>
              <a:rPr lang="ru-RU" altLang="ru-RU" b="1"/>
            </a:br>
            <a:endParaRPr lang="ru-RU" altLang="ru-RU"/>
          </a:p>
        </p:txBody>
      </p:sp>
      <p:pic>
        <p:nvPicPr>
          <p:cNvPr id="24579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82638"/>
            <a:ext cx="8050213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62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Изображение 7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338888"/>
            <a:ext cx="11620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Прямоугольник 2"/>
          <p:cNvSpPr>
            <a:spLocks noChangeArrowheads="1"/>
          </p:cNvSpPr>
          <p:nvPr/>
        </p:nvSpPr>
        <p:spPr bwMode="auto">
          <a:xfrm>
            <a:off x="1366838" y="171450"/>
            <a:ext cx="61928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/>
              <a:t>Запрос выбранной книги</a:t>
            </a:r>
            <a:br>
              <a:rPr lang="ru-RU" altLang="ru-RU" b="1"/>
            </a:br>
            <a:endParaRPr lang="ru-RU" altLang="ru-RU"/>
          </a:p>
        </p:txBody>
      </p:sp>
      <p:pic>
        <p:nvPicPr>
          <p:cNvPr id="25603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858838"/>
            <a:ext cx="7058025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67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Изображение 7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338888"/>
            <a:ext cx="11620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Прямоугольник 2"/>
          <p:cNvSpPr>
            <a:spLocks noChangeArrowheads="1"/>
          </p:cNvSpPr>
          <p:nvPr/>
        </p:nvSpPr>
        <p:spPr bwMode="auto">
          <a:xfrm>
            <a:off x="1636713" y="195263"/>
            <a:ext cx="5719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/>
              <a:t>Доступные книги для читателя</a:t>
            </a:r>
            <a:endParaRPr lang="ru-RU" altLang="ru-RU"/>
          </a:p>
        </p:txBody>
      </p:sp>
      <p:pic>
        <p:nvPicPr>
          <p:cNvPr id="26627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98538"/>
            <a:ext cx="8180387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90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Изображение 7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338888"/>
            <a:ext cx="11620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Прямоугольник 2"/>
          <p:cNvSpPr>
            <a:spLocks noChangeArrowheads="1"/>
          </p:cNvSpPr>
          <p:nvPr/>
        </p:nvSpPr>
        <p:spPr bwMode="auto">
          <a:xfrm>
            <a:off x="1695450" y="168275"/>
            <a:ext cx="5721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/>
              <a:t>Личный кабинет читателя</a:t>
            </a:r>
            <a:br>
              <a:rPr lang="ru-RU" altLang="ru-RU" b="1"/>
            </a:br>
            <a:endParaRPr lang="ru-RU" altLang="ru-RU"/>
          </a:p>
        </p:txBody>
      </p:sp>
      <p:pic>
        <p:nvPicPr>
          <p:cNvPr id="27651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947738"/>
            <a:ext cx="81534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22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Изображение 7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338888"/>
            <a:ext cx="11620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1090613"/>
            <a:ext cx="3168650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4775200" y="4548188"/>
            <a:ext cx="1008063" cy="12239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6" name="TextBox 6"/>
          <p:cNvSpPr txBox="1">
            <a:spLocks noChangeArrowheads="1"/>
          </p:cNvSpPr>
          <p:nvPr/>
        </p:nvSpPr>
        <p:spPr bwMode="auto">
          <a:xfrm>
            <a:off x="5783263" y="3756025"/>
            <a:ext cx="1728787" cy="923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800"/>
              <a:t>Окно обращения в техподдержку</a:t>
            </a:r>
          </a:p>
        </p:txBody>
      </p:sp>
      <p:sp>
        <p:nvSpPr>
          <p:cNvPr id="28677" name="Прямоугольник 2"/>
          <p:cNvSpPr>
            <a:spLocks noChangeArrowheads="1"/>
          </p:cNvSpPr>
          <p:nvPr/>
        </p:nvSpPr>
        <p:spPr bwMode="auto">
          <a:xfrm>
            <a:off x="1382713" y="184150"/>
            <a:ext cx="5976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/>
              <a:t>Возможность обратиться в техподдержку</a:t>
            </a: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90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Изображение 7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338888"/>
            <a:ext cx="11620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Прямоугольник 2"/>
          <p:cNvSpPr>
            <a:spLocks noChangeArrowheads="1"/>
          </p:cNvSpPr>
          <p:nvPr/>
        </p:nvSpPr>
        <p:spPr bwMode="auto">
          <a:xfrm>
            <a:off x="1887538" y="98425"/>
            <a:ext cx="55435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/>
              <a:t>Интерфейс библиотекаря – </a:t>
            </a:r>
            <a:br>
              <a:rPr lang="ru-RU" altLang="ru-RU" b="1"/>
            </a:br>
            <a:r>
              <a:rPr lang="ru-RU" altLang="ru-RU" b="1"/>
              <a:t>работа с заказами</a:t>
            </a:r>
            <a:endParaRPr lang="ru-RU" altLang="ru-RU"/>
          </a:p>
        </p:txBody>
      </p:sp>
      <p:pic>
        <p:nvPicPr>
          <p:cNvPr id="29699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/>
          <a:stretch>
            <a:fillRect/>
          </a:stretch>
        </p:blipFill>
        <p:spPr bwMode="auto">
          <a:xfrm>
            <a:off x="250825" y="1341438"/>
            <a:ext cx="8686800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02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Изображение 7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338888"/>
            <a:ext cx="11620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9" r="48875" b="-7104"/>
          <a:stretch>
            <a:fillRect/>
          </a:stretch>
        </p:blipFill>
        <p:spPr bwMode="auto">
          <a:xfrm>
            <a:off x="557213" y="1787525"/>
            <a:ext cx="4103687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Прямоугольник 2"/>
          <p:cNvSpPr>
            <a:spLocks noChangeArrowheads="1"/>
          </p:cNvSpPr>
          <p:nvPr/>
        </p:nvSpPr>
        <p:spPr bwMode="auto">
          <a:xfrm>
            <a:off x="1573213" y="50800"/>
            <a:ext cx="6121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/>
              <a:t>Интерфейс библиотекаря – </a:t>
            </a:r>
            <a:br>
              <a:rPr lang="ru-RU" altLang="ru-RU" b="1"/>
            </a:br>
            <a:r>
              <a:rPr lang="ru-RU" altLang="ru-RU" b="1"/>
              <a:t>работа со списком читателей</a:t>
            </a:r>
            <a:br>
              <a:rPr lang="ru-RU" altLang="ru-RU" b="1"/>
            </a:br>
            <a:endParaRPr lang="ru-RU" altLang="ru-RU"/>
          </a:p>
        </p:txBody>
      </p:sp>
      <p:pic>
        <p:nvPicPr>
          <p:cNvPr id="3072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/>
          <a:stretch>
            <a:fillRect/>
          </a:stretch>
        </p:blipFill>
        <p:spPr bwMode="auto">
          <a:xfrm>
            <a:off x="484188" y="1158875"/>
            <a:ext cx="813752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11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Изображение 7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338888"/>
            <a:ext cx="11620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5"/>
          <a:stretch>
            <a:fillRect/>
          </a:stretch>
        </p:blipFill>
        <p:spPr bwMode="auto">
          <a:xfrm>
            <a:off x="679450" y="1854200"/>
            <a:ext cx="720090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Прямоугольник 2"/>
          <p:cNvSpPr>
            <a:spLocks noChangeArrowheads="1"/>
          </p:cNvSpPr>
          <p:nvPr/>
        </p:nvSpPr>
        <p:spPr bwMode="auto">
          <a:xfrm>
            <a:off x="1835150" y="104775"/>
            <a:ext cx="59055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/>
              <a:t>Интерфейс библиотекаря – </a:t>
            </a:r>
          </a:p>
          <a:p>
            <a:pPr algn="ctr"/>
            <a:r>
              <a:rPr lang="ru-RU" altLang="ru-RU" b="1"/>
              <a:t>работа с карточкой читателя</a:t>
            </a:r>
            <a:r>
              <a:rPr lang="ru-RU" altLang="ru-RU" sz="1800" b="1"/>
              <a:t/>
            </a:r>
            <a:br>
              <a:rPr lang="ru-RU" altLang="ru-RU" sz="1800" b="1"/>
            </a:br>
            <a:endParaRPr lang="ru-RU" altLang="ru-RU" sz="1800"/>
          </a:p>
        </p:txBody>
      </p:sp>
      <p:pic>
        <p:nvPicPr>
          <p:cNvPr id="31748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/>
          <a:stretch>
            <a:fillRect/>
          </a:stretch>
        </p:blipFill>
        <p:spPr bwMode="auto">
          <a:xfrm>
            <a:off x="534988" y="1158875"/>
            <a:ext cx="813752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41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Изображение 7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338888"/>
            <a:ext cx="11620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0"/>
          <a:stretch>
            <a:fillRect/>
          </a:stretch>
        </p:blipFill>
        <p:spPr bwMode="auto">
          <a:xfrm>
            <a:off x="941388" y="1855788"/>
            <a:ext cx="6192837" cy="422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Прямоугольник 2"/>
          <p:cNvSpPr>
            <a:spLocks noChangeArrowheads="1"/>
          </p:cNvSpPr>
          <p:nvPr/>
        </p:nvSpPr>
        <p:spPr bwMode="auto">
          <a:xfrm>
            <a:off x="1535113" y="160338"/>
            <a:ext cx="5689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/>
              <a:t>Интерфейс библиотекаря – </a:t>
            </a:r>
          </a:p>
          <a:p>
            <a:pPr algn="ctr"/>
            <a:r>
              <a:rPr lang="ru-RU" altLang="ru-RU" b="1"/>
              <a:t>принудительная выдача книги читателю</a:t>
            </a:r>
            <a:r>
              <a:rPr lang="ru-RU" altLang="ru-RU" sz="1800" b="1"/>
              <a:t/>
            </a:r>
            <a:br>
              <a:rPr lang="ru-RU" altLang="ru-RU" sz="1800" b="1"/>
            </a:br>
            <a:endParaRPr lang="ru-RU" altLang="ru-RU" sz="1800"/>
          </a:p>
        </p:txBody>
      </p:sp>
      <p:pic>
        <p:nvPicPr>
          <p:cNvPr id="32772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/>
          <a:stretch>
            <a:fillRect/>
          </a:stretch>
        </p:blipFill>
        <p:spPr bwMode="auto">
          <a:xfrm>
            <a:off x="509588" y="1120775"/>
            <a:ext cx="813752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59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7" r="1826" b="4360"/>
          <a:stretch/>
        </p:blipFill>
        <p:spPr bwMode="auto">
          <a:xfrm>
            <a:off x="2616123" y="2720980"/>
            <a:ext cx="6120680" cy="338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9" r="3561" b="4193"/>
          <a:stretch/>
        </p:blipFill>
        <p:spPr bwMode="auto">
          <a:xfrm>
            <a:off x="1015816" y="1052736"/>
            <a:ext cx="6390969" cy="3573901"/>
          </a:xfrm>
          <a:prstGeom prst="rect">
            <a:avLst/>
          </a:prstGeom>
          <a:noFill/>
          <a:ln w="19050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188640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</a:t>
            </a:r>
            <a:r>
              <a:rPr lang="ru-RU" sz="40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лектронные библиотеки</a:t>
            </a:r>
            <a:endParaRPr lang="ru-RU" sz="40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Изображение 7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338888"/>
            <a:ext cx="11620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4"/>
          <a:stretch>
            <a:fillRect/>
          </a:stretch>
        </p:blipFill>
        <p:spPr bwMode="auto">
          <a:xfrm>
            <a:off x="1039813" y="1870075"/>
            <a:ext cx="6911975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5359400" y="3454400"/>
            <a:ext cx="2736850" cy="15843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H="1">
            <a:off x="5359400" y="3670300"/>
            <a:ext cx="1008063" cy="215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7" name="Прямоугольник 2"/>
          <p:cNvSpPr>
            <a:spLocks noChangeArrowheads="1"/>
          </p:cNvSpPr>
          <p:nvPr/>
        </p:nvSpPr>
        <p:spPr bwMode="auto">
          <a:xfrm>
            <a:off x="1643063" y="220663"/>
            <a:ext cx="59769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/>
              <a:t>Интерфейс библиотекаря – </a:t>
            </a:r>
          </a:p>
          <a:p>
            <a:pPr algn="ctr"/>
            <a:r>
              <a:rPr lang="ru-RU" altLang="ru-RU" b="1"/>
              <a:t>выдача книги до заданной даты</a:t>
            </a:r>
            <a:endParaRPr lang="ru-RU" altLang="ru-RU"/>
          </a:p>
        </p:txBody>
      </p:sp>
      <p:pic>
        <p:nvPicPr>
          <p:cNvPr id="33798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"/>
          <a:stretch>
            <a:fillRect/>
          </a:stretch>
        </p:blipFill>
        <p:spPr bwMode="auto">
          <a:xfrm>
            <a:off x="534988" y="1184275"/>
            <a:ext cx="8137525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3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Изображение 7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338888"/>
            <a:ext cx="11620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Прямоугольник 2"/>
          <p:cNvSpPr>
            <a:spLocks noChangeArrowheads="1"/>
          </p:cNvSpPr>
          <p:nvPr/>
        </p:nvSpPr>
        <p:spPr bwMode="auto">
          <a:xfrm>
            <a:off x="1631950" y="260350"/>
            <a:ext cx="6048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b="1"/>
              <a:t>Интерфейс библиотекаря — статистика</a:t>
            </a:r>
            <a:br>
              <a:rPr lang="ru-RU" altLang="ru-RU" b="1"/>
            </a:br>
            <a:endParaRPr lang="ru-RU" altLang="ru-RU"/>
          </a:p>
        </p:txBody>
      </p:sp>
      <p:pic>
        <p:nvPicPr>
          <p:cNvPr id="34819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26"/>
          <a:stretch>
            <a:fillRect/>
          </a:stretch>
        </p:blipFill>
        <p:spPr bwMode="auto">
          <a:xfrm>
            <a:off x="488950" y="909638"/>
            <a:ext cx="8226425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623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4098" y="137203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профессиональные компетенции специалистов школьных библиотек</a:t>
            </a:r>
            <a:endParaRPr lang="ru-RU" sz="32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http://webnewsblog.ru/wp-content/uploads/2013/04/%D0%A1%D0%B2%D0%B8%D1%82%D0%BA%D0%B8-%D0%9C%D0%B5%D1%80%D1%82%D0%B2%D0%BE%D0%B3%D0%BE-%D0%BC%D0%BE%D1%80%D1%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1"/>
            <a:ext cx="3857652" cy="2893239"/>
          </a:xfrm>
          <a:prstGeom prst="rect">
            <a:avLst/>
          </a:prstGeom>
          <a:noFill/>
        </p:spPr>
      </p:pic>
      <p:pic>
        <p:nvPicPr>
          <p:cNvPr id="13316" name="Picture 4" descr="http://foodpost.ru/images/55e10ab07f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30459"/>
            <a:ext cx="4357718" cy="30034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40907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4098" y="137203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профессиональные компетенции специалистов школьных библиотек</a:t>
            </a:r>
            <a:endParaRPr lang="ru-RU" sz="32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666" y="1340768"/>
            <a:ext cx="6363791" cy="428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7709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4098" y="137203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профессиональные компетенции специалистов школьных библиотек</a:t>
            </a:r>
            <a:endParaRPr lang="ru-RU" sz="32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9680" r="1805" b="7160"/>
          <a:stretch/>
        </p:blipFill>
        <p:spPr>
          <a:xfrm>
            <a:off x="1784383" y="1340768"/>
            <a:ext cx="689967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315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4098" y="137203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профессиональные компетенции специалистов школьных библиотек</a:t>
            </a:r>
            <a:endParaRPr lang="ru-RU" sz="32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58056"/>
            <a:ext cx="3669446" cy="44371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58056"/>
            <a:ext cx="4762500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659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4098" y="137203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профессиональные компетенции специалистов школьных библиотек</a:t>
            </a:r>
            <a:endParaRPr lang="ru-RU" sz="32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0" t="-2362" r="7393" b="7864"/>
          <a:stretch/>
        </p:blipFill>
        <p:spPr>
          <a:xfrm>
            <a:off x="2051720" y="2666843"/>
            <a:ext cx="3888432" cy="2880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4" t="6189"/>
          <a:stretch/>
        </p:blipFill>
        <p:spPr>
          <a:xfrm>
            <a:off x="290113" y="1484784"/>
            <a:ext cx="2592288" cy="24951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1" t="212" r="275" b="-212"/>
          <a:stretch/>
        </p:blipFill>
        <p:spPr>
          <a:xfrm>
            <a:off x="5940152" y="1474337"/>
            <a:ext cx="2849096" cy="404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618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411760" y="1628800"/>
            <a:ext cx="6348327" cy="2538520"/>
          </a:xfrm>
          <a:prstGeom prst="roundRect">
            <a:avLst>
              <a:gd name="adj" fmla="val 6578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Благодарю за внимание!</a:t>
            </a:r>
            <a:endParaRPr lang="ru-RU" sz="4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657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88640"/>
            <a:ext cx="892899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Оцифрованные коллекции библиотек</a:t>
            </a:r>
            <a:endParaRPr lang="ru-RU" sz="40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8" r="1633" b="4679"/>
          <a:stretch/>
        </p:blipFill>
        <p:spPr bwMode="auto">
          <a:xfrm>
            <a:off x="323528" y="896526"/>
            <a:ext cx="4732291" cy="26049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8" b="4108"/>
          <a:stretch/>
        </p:blipFill>
        <p:spPr bwMode="auto">
          <a:xfrm>
            <a:off x="2087724" y="2259335"/>
            <a:ext cx="4968552" cy="26688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" t="11660" b="5806"/>
          <a:stretch/>
        </p:blipFill>
        <p:spPr bwMode="auto">
          <a:xfrm>
            <a:off x="4186206" y="3501431"/>
            <a:ext cx="4882990" cy="2562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l="28961" t="12592" r="29485" b="76390"/>
          <a:stretch>
            <a:fillRect/>
          </a:stretch>
        </p:blipFill>
        <p:spPr bwMode="auto">
          <a:xfrm>
            <a:off x="5214942" y="928670"/>
            <a:ext cx="3704571" cy="78581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15741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88640"/>
            <a:ext cx="892899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4000" b="1" spc="50" dirty="0" smtClean="0">
                <a:ln w="1143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здательские коллекции</a:t>
            </a:r>
            <a:endParaRPr lang="ru-RU" sz="4000" b="1" spc="50" dirty="0">
              <a:ln w="11430"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284" t="9703" r="17029" b="8782"/>
          <a:stretch/>
        </p:blipFill>
        <p:spPr>
          <a:xfrm>
            <a:off x="1691680" y="1052736"/>
            <a:ext cx="6408712" cy="43413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086282"/>
      </p:ext>
    </p:extLst>
  </p:cSld>
  <p:clrMapOvr>
    <a:masterClrMapping/>
  </p:clrMapOvr>
</p:sld>
</file>

<file path=ppt/theme/theme1.xml><?xml version="1.0" encoding="utf-8"?>
<a:theme xmlns:a="http://schemas.openxmlformats.org/drawingml/2006/main" name="training-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training-01</Template>
  <TotalTime>675</TotalTime>
  <Words>1426</Words>
  <Application>Microsoft Office PowerPoint</Application>
  <PresentationFormat>Экран (4:3)</PresentationFormat>
  <Paragraphs>333</Paragraphs>
  <Slides>77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77</vt:i4>
      </vt:variant>
    </vt:vector>
  </HeadingPairs>
  <TitlesOfParts>
    <vt:vector size="85" baseType="lpstr">
      <vt:lpstr>MS PGothic</vt:lpstr>
      <vt:lpstr>SimSun</vt:lpstr>
      <vt:lpstr>Arial</vt:lpstr>
      <vt:lpstr>Calibri</vt:lpstr>
      <vt:lpstr>Cambria</vt:lpstr>
      <vt:lpstr>Verdana</vt:lpstr>
      <vt:lpstr>Wingdings</vt:lpstr>
      <vt:lpstr>training-01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ЛитРес: Библиотека  предоставление удаленного доступа школьникам к фондам школьных библиотек с ПК и мобильного устройства</vt:lpstr>
      <vt:lpstr>ЛитРес:Библиотека - простой и дешевый способ обеспечить школьников литературными произведениями, изучаемыми в школьной программе, книгами для внеклассного чтения и книгами для патриотического воспитания</vt:lpstr>
      <vt:lpstr> Ключевое действие в системе ЛитРес:Библиотека – КНИГОВЫДАЧА</vt:lpstr>
      <vt:lpstr>ЛитРес: Библиотека – прозрачно, понятно, удобно и очень выгодно!</vt:lpstr>
      <vt:lpstr>Презентация PowerPoint</vt:lpstr>
      <vt:lpstr>Презентация PowerPoint</vt:lpstr>
      <vt:lpstr>Презентация PowerPoint</vt:lpstr>
      <vt:lpstr>Свяжитесь с нами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k106</cp:lastModifiedBy>
  <cp:revision>48</cp:revision>
  <cp:lastPrinted>2016-05-27T07:06:12Z</cp:lastPrinted>
  <dcterms:created xsi:type="dcterms:W3CDTF">2012-07-31T13:58:46Z</dcterms:created>
  <dcterms:modified xsi:type="dcterms:W3CDTF">2016-05-27T07:14:32Z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193013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