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65" r:id="rId3"/>
    <p:sldId id="273" r:id="rId4"/>
    <p:sldId id="264" r:id="rId5"/>
    <p:sldId id="266" r:id="rId6"/>
    <p:sldId id="278" r:id="rId7"/>
    <p:sldId id="262" r:id="rId8"/>
    <p:sldId id="272" r:id="rId9"/>
    <p:sldId id="259" r:id="rId10"/>
    <p:sldId id="271" r:id="rId11"/>
    <p:sldId id="263" r:id="rId12"/>
    <p:sldId id="274" r:id="rId13"/>
    <p:sldId id="275" r:id="rId14"/>
    <p:sldId id="276" r:id="rId15"/>
    <p:sldId id="277" r:id="rId16"/>
    <p:sldId id="269" r:id="rId17"/>
    <p:sldId id="270" r:id="rId18"/>
    <p:sldId id="267" r:id="rId19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6" autoAdjust="0"/>
    <p:restoredTop sz="94660"/>
  </p:normalViewPr>
  <p:slideViewPr>
    <p:cSldViewPr>
      <p:cViewPr varScale="1">
        <p:scale>
          <a:sx n="70" d="100"/>
          <a:sy n="70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FBB469-2928-445B-A8CD-93D5D301572A}" type="datetimeFigureOut">
              <a:rPr lang="ru-RU" smtClean="0"/>
              <a:pPr/>
              <a:t>27.05.2016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B968EB-863C-44F2-85D9-637E31BFB5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60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79712" y="2348880"/>
            <a:ext cx="691276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</a:t>
            </a:r>
            <a:b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Всероссийского физкультурно-спортивного комплекса  </a:t>
            </a:r>
            <a:b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«Готов к труду и обороне» </a:t>
            </a:r>
          </a:p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Кемеровской области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32656"/>
            <a:ext cx="1741229" cy="184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20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609113"/>
            <a:ext cx="460851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2276872"/>
            <a:ext cx="7139136" cy="439248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Распоряжение Главы города(района):</a:t>
            </a:r>
          </a:p>
          <a:p>
            <a:pPr marL="0" indent="0">
              <a:buNone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>
                <a:solidFill>
                  <a:srgbClr val="FF0000"/>
                </a:solidFill>
              </a:rPr>
              <a:t>орган управления ответственный за ВФСК ГТО в территории;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70C0"/>
                </a:solidFill>
              </a:rPr>
              <a:t>межведомственная комиссия по реализации мероприятий ВФСК ГТО под руководством заместителя Главы по социальным вопросам;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FF0000"/>
                </a:solidFill>
              </a:rPr>
              <a:t>создание ЦТ ВФСК ГТО (наделение полномочиями);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70C0"/>
                </a:solidFill>
              </a:rPr>
              <a:t>закрепление мест тестирования за ЦТ;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FF0000"/>
                </a:solidFill>
              </a:rPr>
              <a:t>назначение руководителя ЦТ и Главного судьи;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70C0"/>
                </a:solidFill>
              </a:rPr>
              <a:t>план внедрения ВФСК в территории 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55475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69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404664"/>
            <a:ext cx="7211144" cy="6120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Выпускники </a:t>
            </a:r>
            <a:b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</a:t>
            </a:r>
            <a:b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КО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в Кемеровской области: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11 683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выпускника образовательных организаций;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4 335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приступило к выполнению (37%);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595 выполнило на знаки отличия ВФСК ГТО (13%)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60648"/>
            <a:ext cx="853514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15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4104456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продолжается: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736" y="2332037"/>
            <a:ext cx="6563072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 июня 2016 года!!!</a:t>
            </a: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Разъяснения Министерства образования и науки Российской Федерации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Выписка из приказа Министерства спорта РФ выдается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департаментом молодежной политики и спорта Кемеровский области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574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4536504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образовательных организациях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2332037"/>
            <a:ext cx="7077472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Направления: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Информационно-просветительская работа;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изменений в программы и поурочные планы по предмету;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спортивных клубов по подготовке к выполнению нормативов ГТО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598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4176464" cy="157018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ГТО</a:t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образовательной организации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2204864"/>
            <a:ext cx="6768752" cy="417646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1. Разработка и утверждение плана мероприятий на год;</a:t>
            </a:r>
          </a:p>
          <a:p>
            <a:pPr marL="0" indent="0">
              <a:buNone/>
            </a:pPr>
            <a:r>
              <a:rPr lang="ru-RU" sz="2800" dirty="0" smtClean="0"/>
              <a:t>2. Назначение ответственного лица;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3. Обновление локальных актов;</a:t>
            </a:r>
          </a:p>
          <a:p>
            <a:pPr marL="0" indent="0">
              <a:buNone/>
            </a:pPr>
            <a:r>
              <a:rPr lang="ru-RU" sz="2800" dirty="0" smtClean="0"/>
              <a:t>4. Разработка и утверждение мер по материальному и нематериальному поощрения;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5. Оснащение спортивным инвентарем и оборудованием;</a:t>
            </a:r>
          </a:p>
          <a:p>
            <a:pPr marL="0" indent="0">
              <a:buNone/>
            </a:pPr>
            <a:r>
              <a:rPr lang="ru-RU" sz="2800" dirty="0" smtClean="0"/>
              <a:t>6. Курсы повышение квалификации педагогических работников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4443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620688"/>
            <a:ext cx="4104456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этап Летнего фестиваля ГТО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20" y="2636912"/>
            <a:ext cx="6840760" cy="403469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Кемерово (16.06) и Новокузнецк (23.06);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3 и 4 ступени;</a:t>
            </a:r>
          </a:p>
          <a:p>
            <a:r>
              <a:rPr lang="ru-RU" dirty="0" smtClean="0"/>
              <a:t>2 мальчика + 2 девочки в каждой ступени;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Только выполнившие на Золотой знак;</a:t>
            </a:r>
          </a:p>
          <a:p>
            <a:r>
              <a:rPr lang="ru-RU" dirty="0" smtClean="0"/>
              <a:t>Команда на федеральный фестиваль в г. Владимир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993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692696"/>
            <a:ext cx="482453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2016 год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2348880"/>
            <a:ext cx="6995120" cy="4392488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проведение массовых физкультурно-спортивных мероприятий ВФСК ГТО (фестивали ГТО, спартакиады, «Декады ГТО», массовые физкультурные состязания и акции и т.д.);</a:t>
            </a:r>
          </a:p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обучение специалистов Центров тестирования и судей осуществляющих прием нормативов Комплекса ГТО;</a:t>
            </a:r>
          </a:p>
          <a:p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начало работы Центров Тестирования ВФСК ГТО, работа с населением, полноценный запуск АИС ГТО и внесение результатов населения на портале GTO.RU;</a:t>
            </a:r>
          </a:p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совершенствование материально-технической базы Центров тестирования и мест тестирования, закрепленных за ними (приобретение оборудования, оборудование спортивных площадок и т.д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.);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59225"/>
            <a:ext cx="853514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45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453650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(продолжение)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2348880"/>
            <a:ext cx="7211144" cy="3777283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rgbClr val="7030A0"/>
                </a:solidFill>
              </a:rPr>
              <a:t>-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системы организационных мер для предоставления возможности населению осуществлять подготовку к выполнению нормативов ВФСК ГТО на имеющихся объектах спортивной инфраструктуры в каждом населенном пункте Кемеровской области, вне зависимости от ведомственной принадлежности и форм собственности (доступность шаговая и финансовая);</a:t>
            </a:r>
          </a:p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механизма поощрения и стимулирования специалистов, преподавателей, методистов и тренеров, осуществляющих подготовку населения и привлекаемых к проведению мероприятий по внедрению ВФСК ГТО.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74638"/>
            <a:ext cx="853514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55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2123728" y="2348880"/>
            <a:ext cx="6563072" cy="3960441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зимний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 ВФСК ГТО среди обучающихся образовательных организаций;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летний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 ВФСК ГТО среди обучающихся образовательных 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(май-июнь)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спортивная акция-вызов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«Я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тебе слабо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(июль-декабрь);</a:t>
            </a:r>
          </a:p>
          <a:p>
            <a:r>
              <a:rPr lang="ru-RU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всекузбасский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Подтянись!», посвященный международной акции «Всемирный день подтягиваний» (сентябрь);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93776" y="620688"/>
            <a:ext cx="32034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года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12469"/>
            <a:ext cx="853514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26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18654"/>
            <a:ext cx="4248472" cy="178621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ВФСК ГТО -основной инструмент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2564904"/>
            <a:ext cx="7067128" cy="39212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 достижения цели к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году: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процентов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доля населения активно занимающегося физической культурой и спортом; </a:t>
            </a:r>
          </a:p>
          <a:p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 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процентов </a:t>
            </a: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категория «учащиеся образовательных организаций»</a:t>
            </a:r>
            <a:endParaRPr lang="ru-RU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52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4536504" cy="1930226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 </a:t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РФ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2636912"/>
            <a:ext cx="6995120" cy="3777283"/>
          </a:xfrm>
        </p:spPr>
        <p:txBody>
          <a:bodyPr/>
          <a:lstStyle/>
          <a:p>
            <a:pPr marL="0" indent="0">
              <a:buNone/>
            </a:pPr>
            <a:r>
              <a:rPr lang="ru-RU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№172 от 24 марта 2014г</a:t>
            </a:r>
            <a:r>
              <a:rPr lang="ru-RU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Всероссийском </a:t>
            </a:r>
            <a:b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физкультурно-спортивном комплексе </a:t>
            </a:r>
            <a:b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 к труду и обороне» (ГТО)»</a:t>
            </a:r>
          </a:p>
        </p:txBody>
      </p:sp>
    </p:spTree>
    <p:extLst>
      <p:ext uri="{BB962C8B-B14F-4D97-AF65-F5344CB8AC3E}">
        <p14:creationId xmlns:p14="http://schemas.microsoft.com/office/powerpoint/2010/main" val="157168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2303866"/>
            <a:ext cx="700546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619672" y="548680"/>
            <a:ext cx="43204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Нормативно-правовое обеспечение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Комплекса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36922"/>
              </p:ext>
            </p:extLst>
          </p:nvPr>
        </p:nvGraphicFramePr>
        <p:xfrm>
          <a:off x="1619672" y="2303866"/>
          <a:ext cx="7233688" cy="35724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76664"/>
                <a:gridCol w="1257024"/>
              </a:tblGrid>
              <a:tr h="5560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Наименование актов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003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Указ Президента Российской Федерации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003">
                <a:tc>
                  <a:txBody>
                    <a:bodyPr/>
                    <a:lstStyle/>
                    <a:p>
                      <a:r>
                        <a:rPr lang="ru-RU" dirty="0" smtClean="0"/>
                        <a:t>Нормативные акты Правительства Российской Федерации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7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003">
                <a:tc>
                  <a:txBody>
                    <a:bodyPr/>
                    <a:lstStyle/>
                    <a:p>
                      <a:r>
                        <a:rPr lang="ru-RU" dirty="0" smtClean="0"/>
                        <a:t>Приказы Минспорта России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14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003">
                <a:tc>
                  <a:txBody>
                    <a:bodyPr/>
                    <a:lstStyle/>
                    <a:p>
                      <a:r>
                        <a:rPr lang="ru-RU" dirty="0" smtClean="0"/>
                        <a:t>Приказы федеральных органов исполнительной власти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5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003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ВСЕГО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28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296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432048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ВНИМАНИЕ!!!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2204864"/>
            <a:ext cx="7139136" cy="4392488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РФ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физической культуре и спорте в Российской Федерации» (изменения от 5.10.2015г.)</a:t>
            </a:r>
          </a:p>
          <a:p>
            <a: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«Положение </a:t>
            </a:r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ВФСК ГТО» утверждено </a:t>
            </a: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Правительства РФ </a:t>
            </a:r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11 июня 2014 г. № 540 (в ред. Постановления Правительства РФ от 30.12.2015г. № 1508</a:t>
            </a:r>
            <a: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Минспорта России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28.01.2016 № 54 «Об утверждении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 организации и проведения тестирования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выполнению нормативов испытаний (тестов)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ВФСК ГТО</a:t>
            </a:r>
          </a:p>
          <a:p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Минспорта России </a:t>
            </a:r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01.02.2016 № 70 «Об утверждении методических рекомендаций по </a:t>
            </a:r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судейства </a:t>
            </a:r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ВФСК ГТО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81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4392488" cy="1143000"/>
          </a:xfrm>
        </p:spPr>
        <p:txBody>
          <a:bodyPr/>
          <a:lstStyle/>
          <a:p>
            <a:r>
              <a:rPr lang="ru-RU" dirty="0" smtClean="0"/>
              <a:t>Закон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712" y="2276872"/>
            <a:ext cx="6707088" cy="4248472"/>
          </a:xfrm>
        </p:spPr>
        <p:txBody>
          <a:bodyPr>
            <a:noAutofit/>
          </a:bodyPr>
          <a:lstStyle/>
          <a:p>
            <a:r>
              <a:rPr lang="ru-RU" sz="44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Добровольность;</a:t>
            </a:r>
          </a:p>
          <a:p>
            <a:r>
              <a:rPr lang="ru-RU" sz="4400" baseline="-25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Центры </a:t>
            </a:r>
            <a:r>
              <a:rPr lang="ru-RU" sz="4400" baseline="-25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тестирования - некоммерческие </a:t>
            </a:r>
            <a:r>
              <a:rPr lang="ru-RU" sz="4400" baseline="-25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организации; </a:t>
            </a:r>
          </a:p>
          <a:p>
            <a:r>
              <a:rPr lang="ru-RU" sz="44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44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физкультурно-спортивных клубов </a:t>
            </a:r>
            <a:r>
              <a:rPr lang="ru-RU" sz="44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месту учебы и работы;</a:t>
            </a:r>
          </a:p>
          <a:p>
            <a:r>
              <a:rPr lang="ru-RU" sz="4400" baseline="-25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Правовая </a:t>
            </a:r>
            <a:r>
              <a:rPr lang="ru-RU" sz="4400" baseline="-25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</a:t>
            </a:r>
            <a:r>
              <a:rPr lang="ru-RU" sz="4400" baseline="-25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символики; </a:t>
            </a:r>
          </a:p>
          <a:p>
            <a:r>
              <a:rPr lang="ru-RU" sz="44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Медицинское </a:t>
            </a:r>
            <a:r>
              <a:rPr lang="ru-RU" sz="44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Комплекса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45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6264696" cy="144016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Региональная нормативно-правовая база комплекса  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2204864"/>
            <a:ext cx="7488832" cy="4525963"/>
          </a:xfrm>
        </p:spPr>
        <p:txBody>
          <a:bodyPr>
            <a:normAutofit fontScale="62500" lnSpcReduction="20000"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1. Закон Кемеровской области «О физической культуре и спорте»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(изменения и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дополнения от 3 декабря 2015 г.)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1800" dirty="0">
              <a:solidFill>
                <a:prstClr val="black"/>
              </a:solidFill>
              <a:cs typeface="Times New Roman" pitchFamily="18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2.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Распоряжение Губернатора Кемеровской области от 05.08.2014 № 55-рг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«О внедрении в Кемеровской области Всероссийском физкультурно-спортивном комплексе «Готов к труду и обороне»»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dirty="0">
                <a:solidFill>
                  <a:srgbClr val="FF0000"/>
                </a:solidFill>
              </a:rPr>
              <a:t>3. Распоряжение Губернатора Кемеровской области от 16.01.2014 №12-р, от 31.12.2014 № 1084-р «О создании рабочей группы по реализации в Кемеровской области ВФСК ГТО»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dirty="0">
              <a:solidFill>
                <a:prstClr val="black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dirty="0" smtClean="0">
                <a:solidFill>
                  <a:srgbClr val="0070C0"/>
                </a:solidFill>
              </a:rPr>
              <a:t>4. </a:t>
            </a:r>
            <a:r>
              <a:rPr lang="ru-RU" dirty="0">
                <a:solidFill>
                  <a:srgbClr val="0070C0"/>
                </a:solidFill>
              </a:rPr>
              <a:t>Внесение изменений в </a:t>
            </a:r>
            <a:r>
              <a:rPr lang="ru-RU" dirty="0" smtClean="0">
                <a:solidFill>
                  <a:srgbClr val="0070C0"/>
                </a:solidFill>
              </a:rPr>
              <a:t>государственную программу </a:t>
            </a:r>
            <a:r>
              <a:rPr lang="ru-RU" dirty="0">
                <a:solidFill>
                  <a:srgbClr val="0070C0"/>
                </a:solidFill>
              </a:rPr>
              <a:t>Кемеровской области «</a:t>
            </a:r>
            <a:r>
              <a:rPr lang="ru-RU" dirty="0" smtClean="0">
                <a:solidFill>
                  <a:srgbClr val="0070C0"/>
                </a:solidFill>
              </a:rPr>
              <a:t>Молодежь, спорт и туризм Кузбасса на2014-2017 гг.»</a:t>
            </a:r>
            <a:endParaRPr lang="ru-RU" dirty="0">
              <a:solidFill>
                <a:srgbClr val="0070C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>
              <a:solidFill>
                <a:prstClr val="black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5. </a:t>
            </a:r>
            <a:r>
              <a:rPr lang="ru-RU" dirty="0">
                <a:solidFill>
                  <a:srgbClr val="FF0000"/>
                </a:solidFill>
              </a:rPr>
              <a:t>Приказ </a:t>
            </a:r>
            <a:r>
              <a:rPr lang="ru-RU" dirty="0" smtClean="0">
                <a:solidFill>
                  <a:srgbClr val="FF0000"/>
                </a:solidFill>
              </a:rPr>
              <a:t>департамента молодежной политики и спорта «О наделении полномочиями регионального центра тестирования</a:t>
            </a:r>
            <a:r>
              <a:rPr lang="ru-RU" dirty="0">
                <a:solidFill>
                  <a:srgbClr val="FF0000"/>
                </a:solidFill>
              </a:rPr>
              <a:t>» </a:t>
            </a:r>
            <a:endParaRPr lang="ru-RU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ru-RU" sz="1500" dirty="0" smtClean="0">
              <a:solidFill>
                <a:prstClr val="black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0"/>
            <a:ext cx="855475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6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04664"/>
            <a:ext cx="4464496" cy="193022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принципы Комплекса ГТО</a:t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2564904"/>
            <a:ext cx="6779096" cy="410445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Добровольность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доступность Оздоровительная направленность</a:t>
            </a:r>
          </a:p>
          <a:p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Обязательность медицинского контроля</a:t>
            </a:r>
          </a:p>
          <a:p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 региональных особенностей и национальных традиций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43216"/>
            <a:ext cx="853514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79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620688"/>
            <a:ext cx="4104456" cy="28803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Кемеровской области 34 центр тестирования: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16 городских округах и 18 муниципальных районах.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0312" y="3645024"/>
            <a:ext cx="65561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Центры тестирования созданы:</a:t>
            </a:r>
          </a:p>
          <a:p>
            <a:pPr marL="457200" indent="-457200">
              <a:buFontTx/>
              <a:buChar char="-"/>
            </a:pPr>
            <a:r>
              <a:rPr lang="ru-RU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структуре органов местного самоуправления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</a:t>
            </a:r>
            <a:r>
              <a:rPr lang="ru-RU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buFontTx/>
              <a:buChar char="-"/>
            </a:pPr>
            <a:r>
              <a:rPr lang="ru-RU" sz="3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структуре физкультурно-спортивных организаций 	– 30;</a:t>
            </a:r>
          </a:p>
          <a:p>
            <a:pPr marL="457200" indent="-457200">
              <a:buFontTx/>
              <a:buChar char="-"/>
            </a:pPr>
            <a:r>
              <a:rPr lang="ru-RU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структуре иных организаций – 2 </a:t>
            </a:r>
            <a:endParaRPr lang="ru-RU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32656"/>
            <a:ext cx="853514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33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Т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ГТО</Template>
  <TotalTime>769</TotalTime>
  <Words>627</Words>
  <Application>Microsoft Office PowerPoint</Application>
  <PresentationFormat>Экран (4:3)</PresentationFormat>
  <Paragraphs>109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ГТО</vt:lpstr>
      <vt:lpstr>Презентация PowerPoint</vt:lpstr>
      <vt:lpstr>ВФСК ГТО -основной инструмент </vt:lpstr>
      <vt:lpstr>Указ  Президента РФ</vt:lpstr>
      <vt:lpstr>Презентация PowerPoint</vt:lpstr>
      <vt:lpstr>ВНИМАНИЕ!!!</vt:lpstr>
      <vt:lpstr>Закон</vt:lpstr>
      <vt:lpstr> Региональная нормативно-правовая база комплекса  </vt:lpstr>
      <vt:lpstr>Основные принципы Комплекса ГТО </vt:lpstr>
      <vt:lpstr>Презентация PowerPoint</vt:lpstr>
      <vt:lpstr>Муниципальный  уровень</vt:lpstr>
      <vt:lpstr>Презентация PowerPoint</vt:lpstr>
      <vt:lpstr>Выполнение продолжается:</vt:lpstr>
      <vt:lpstr>В образовательных организациях</vt:lpstr>
      <vt:lpstr>ГТО  в образовательной организации</vt:lpstr>
      <vt:lpstr>Региональный этап Летнего фестиваля ГТО</vt:lpstr>
      <vt:lpstr>Задачи  на 2016 год</vt:lpstr>
      <vt:lpstr>Задачи (продолжение)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ГТО Центр</dc:creator>
  <cp:lastModifiedBy>Ерошов Владимир Витальевич</cp:lastModifiedBy>
  <cp:revision>78</cp:revision>
  <cp:lastPrinted>2016-02-20T04:35:42Z</cp:lastPrinted>
  <dcterms:created xsi:type="dcterms:W3CDTF">2016-02-16T07:17:21Z</dcterms:created>
  <dcterms:modified xsi:type="dcterms:W3CDTF">2016-05-27T04:39:43Z</dcterms:modified>
</cp:coreProperties>
</file>