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267" r:id="rId2"/>
    <p:sldId id="258" r:id="rId3"/>
    <p:sldId id="292" r:id="rId4"/>
    <p:sldId id="310" r:id="rId5"/>
    <p:sldId id="311" r:id="rId6"/>
    <p:sldId id="260" r:id="rId7"/>
    <p:sldId id="348" r:id="rId8"/>
    <p:sldId id="389" r:id="rId9"/>
    <p:sldId id="373" r:id="rId10"/>
    <p:sldId id="375" r:id="rId11"/>
    <p:sldId id="327" r:id="rId12"/>
    <p:sldId id="390" r:id="rId13"/>
    <p:sldId id="314" r:id="rId14"/>
    <p:sldId id="305" r:id="rId15"/>
    <p:sldId id="261" r:id="rId16"/>
    <p:sldId id="391" r:id="rId17"/>
    <p:sldId id="277" r:id="rId18"/>
    <p:sldId id="387" r:id="rId19"/>
    <p:sldId id="323" r:id="rId20"/>
    <p:sldId id="380" r:id="rId21"/>
    <p:sldId id="381" r:id="rId22"/>
    <p:sldId id="382" r:id="rId23"/>
    <p:sldId id="383" r:id="rId24"/>
    <p:sldId id="384" r:id="rId25"/>
    <p:sldId id="385" r:id="rId26"/>
    <p:sldId id="386" r:id="rId27"/>
    <p:sldId id="293" r:id="rId28"/>
    <p:sldId id="388" r:id="rId29"/>
    <p:sldId id="303" r:id="rId30"/>
    <p:sldId id="297" r:id="rId31"/>
    <p:sldId id="302" r:id="rId32"/>
    <p:sldId id="299" r:id="rId33"/>
    <p:sldId id="304" r:id="rId34"/>
    <p:sldId id="345" r:id="rId35"/>
    <p:sldId id="342" r:id="rId3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56" autoAdjust="0"/>
    <p:restoredTop sz="71165" autoAdjust="0"/>
  </p:normalViewPr>
  <p:slideViewPr>
    <p:cSldViewPr>
      <p:cViewPr varScale="1">
        <p:scale>
          <a:sx n="54" d="100"/>
          <a:sy n="54" d="100"/>
        </p:scale>
        <p:origin x="52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2014-2015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учителя-предметники</c:v>
                </c:pt>
                <c:pt idx="1">
                  <c:v>сотрудники лицея</c:v>
                </c:pt>
                <c:pt idx="2">
                  <c:v>преподаватели ВУЗов</c:v>
                </c:pt>
                <c:pt idx="3">
                  <c:v>педагоги ДОУ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4</c:v>
                </c:pt>
                <c:pt idx="2">
                  <c:v>12</c:v>
                </c:pt>
                <c:pt idx="3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2015-2016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учителя-предметники</c:v>
                </c:pt>
                <c:pt idx="1">
                  <c:v>сотрудники лицея</c:v>
                </c:pt>
                <c:pt idx="2">
                  <c:v>преподаватели ВУЗов</c:v>
                </c:pt>
                <c:pt idx="3">
                  <c:v>педагоги ДОУ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</c:v>
                </c:pt>
                <c:pt idx="1">
                  <c:v>4</c:v>
                </c:pt>
                <c:pt idx="2">
                  <c:v>12</c:v>
                </c:pt>
                <c:pt idx="3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2016-2017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учителя-предметники</c:v>
                </c:pt>
                <c:pt idx="1">
                  <c:v>сотрудники лицея</c:v>
                </c:pt>
                <c:pt idx="2">
                  <c:v>преподаватели ВУЗов</c:v>
                </c:pt>
                <c:pt idx="3">
                  <c:v>педагоги ДОУ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17</c:v>
                </c:pt>
                <c:pt idx="1">
                  <c:v>4</c:v>
                </c:pt>
                <c:pt idx="2">
                  <c:v>0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437432"/>
        <c:axId val="158318888"/>
      </c:barChart>
      <c:catAx>
        <c:axId val="158437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8318888"/>
        <c:crosses val="autoZero"/>
        <c:auto val="1"/>
        <c:lblAlgn val="ctr"/>
        <c:lblOffset val="100"/>
        <c:noMultiLvlLbl val="0"/>
      </c:catAx>
      <c:valAx>
        <c:axId val="158318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843743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2012-2013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2-4 классы</c:v>
                </c:pt>
                <c:pt idx="1">
                  <c:v>5-8 классы</c:v>
                </c:pt>
                <c:pt idx="2">
                  <c:v>9-11 классы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10.200000000000001</c:v>
                </c:pt>
                <c:pt idx="1">
                  <c:v>2.8</c:v>
                </c:pt>
                <c:pt idx="2">
                  <c:v>14.09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2013-2014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2-4 классы</c:v>
                </c:pt>
                <c:pt idx="1">
                  <c:v>5-8 классы</c:v>
                </c:pt>
                <c:pt idx="2">
                  <c:v>9-11 классы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9.3000000000000007</c:v>
                </c:pt>
                <c:pt idx="1">
                  <c:v>2.7600000000000002</c:v>
                </c:pt>
                <c:pt idx="2">
                  <c:v>14.7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2014-2015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2-4 классы</c:v>
                </c:pt>
                <c:pt idx="1">
                  <c:v>5-8 классы</c:v>
                </c:pt>
                <c:pt idx="2">
                  <c:v>9-11 классы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9.4</c:v>
                </c:pt>
                <c:pt idx="1">
                  <c:v>2.9</c:v>
                </c:pt>
                <c:pt idx="2">
                  <c:v>12.53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4693456"/>
        <c:axId val="154693848"/>
        <c:axId val="0"/>
      </c:bar3DChart>
      <c:catAx>
        <c:axId val="154693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4693848"/>
        <c:crosses val="autoZero"/>
        <c:auto val="1"/>
        <c:lblAlgn val="ctr"/>
        <c:lblOffset val="100"/>
        <c:noMultiLvlLbl val="0"/>
      </c:catAx>
      <c:valAx>
        <c:axId val="154693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46934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E03E1-E42A-4A3B-89FE-92798D9E967A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BE8EA-AB1C-4A76-97EF-AE1EC48323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974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BE8EA-AB1C-4A76-97EF-AE1EC483231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374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BE8EA-AB1C-4A76-97EF-AE1EC483231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657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BE8EA-AB1C-4A76-97EF-AE1EC483231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657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BE8EA-AB1C-4A76-97EF-AE1EC483231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679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BE8EA-AB1C-4A76-97EF-AE1EC483231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235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BE8EA-AB1C-4A76-97EF-AE1EC483231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419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BE8EA-AB1C-4A76-97EF-AE1EC4832318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771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standart.edu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ndart.edu.r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1472398"/>
              </p:ext>
            </p:extLst>
          </p:nvPr>
        </p:nvGraphicFramePr>
        <p:xfrm>
          <a:off x="611560" y="404664"/>
          <a:ext cx="7920880" cy="60344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0880"/>
              </a:tblGrid>
              <a:tr h="3584681">
                <a:tc>
                  <a:txBody>
                    <a:bodyPr/>
                    <a:lstStyle/>
                    <a:p>
                      <a:pPr marR="108140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91250" algn="l"/>
                        </a:tabLst>
                      </a:pPr>
                      <a:r>
                        <a:rPr lang="ru-RU" sz="2800" kern="0" dirty="0" smtClean="0">
                          <a:effectLst/>
                        </a:rPr>
                        <a:t>  </a:t>
                      </a:r>
                    </a:p>
                    <a:p>
                      <a:pPr marR="108140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91250" algn="l"/>
                        </a:tabLst>
                      </a:pPr>
                      <a:r>
                        <a:rPr lang="ru-RU" sz="2800" u="sng" kern="0" dirty="0" smtClean="0">
                          <a:effectLst/>
                        </a:rPr>
                        <a:t> </a:t>
                      </a:r>
                    </a:p>
                    <a:p>
                      <a:pPr marR="108140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91250" algn="l"/>
                        </a:tabLst>
                      </a:pPr>
                      <a:endParaRPr lang="ru-RU" sz="2800" u="sng" kern="0" dirty="0" smtClean="0">
                        <a:effectLst/>
                      </a:endParaRPr>
                    </a:p>
                    <a:p>
                      <a:pPr marR="108140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91250" algn="l"/>
                        </a:tabLst>
                      </a:pPr>
                      <a:r>
                        <a:rPr lang="ru-RU" sz="2800" u="sng" kern="0" dirty="0" smtClean="0">
                          <a:effectLst/>
                        </a:rPr>
                        <a:t>Реализация </a:t>
                      </a:r>
                      <a:r>
                        <a:rPr lang="ru-RU" sz="2800" u="sng" kern="0" dirty="0">
                          <a:effectLst/>
                        </a:rPr>
                        <a:t>модели внеурочной деятельности учащихся  основной школы в условиях модернизации региональной системы образования (на примере </a:t>
                      </a:r>
                      <a:r>
                        <a:rPr lang="ru-RU" sz="2800" u="sng" kern="0" dirty="0" smtClean="0">
                          <a:effectLst/>
                        </a:rPr>
                        <a:t>лицея)</a:t>
                      </a:r>
                    </a:p>
                    <a:p>
                      <a:pPr marR="108140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91250" algn="l"/>
                        </a:tabLst>
                      </a:pPr>
                      <a:endParaRPr lang="ru-RU" sz="1100" b="1" u="sng" kern="0" dirty="0" smtClean="0">
                        <a:effectLst/>
                        <a:latin typeface="Calibri"/>
                        <a:ea typeface="Arial Unicode MS"/>
                      </a:endParaRPr>
                    </a:p>
                    <a:p>
                      <a:pPr marR="108140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91250" algn="l"/>
                        </a:tabLst>
                      </a:pPr>
                      <a:endParaRPr lang="ru-RU" sz="1100" b="1" kern="0" dirty="0">
                        <a:effectLst/>
                        <a:latin typeface="Calibri"/>
                        <a:ea typeface="Arial Unicode MS"/>
                      </a:endParaRPr>
                    </a:p>
                  </a:txBody>
                  <a:tcPr marL="68580" marR="68580" marT="0" marB="0" anchor="ctr"/>
                </a:tc>
              </a:tr>
              <a:tr h="2213811">
                <a:tc>
                  <a:txBody>
                    <a:bodyPr/>
                    <a:lstStyle/>
                    <a:p>
                      <a:pPr marR="2451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0" dirty="0">
                          <a:effectLst/>
                        </a:rPr>
                        <a:t>Цель   </a:t>
                      </a:r>
                      <a:r>
                        <a:rPr lang="ru-RU" sz="1800" u="sng" kern="0" dirty="0">
                          <a:effectLst/>
                        </a:rPr>
                        <a:t>Разработка и реализация модели  внеурочной деятельности основной школы в условиях  модернизации региональной системы </a:t>
                      </a:r>
                      <a:r>
                        <a:rPr lang="ru-RU" sz="1800" u="sng" kern="0" dirty="0" smtClean="0">
                          <a:effectLst/>
                        </a:rPr>
                        <a:t>образования</a:t>
                      </a:r>
                    </a:p>
                    <a:p>
                      <a:pPr marR="2451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Этап   </a:t>
                      </a:r>
                      <a:r>
                        <a:rPr lang="ru-RU" sz="1800" u="sng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практический</a:t>
                      </a:r>
                      <a:endParaRPr lang="ru-RU" sz="1600" b="1" kern="0" dirty="0">
                        <a:effectLst/>
                        <a:latin typeface="Calibri"/>
                        <a:ea typeface="Arial Unicode M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МБОУ «Лицей №62»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err="1" smtClean="0">
                <a:solidFill>
                  <a:schemeClr val="tx1"/>
                </a:solidFill>
              </a:rPr>
              <a:t>г.Кемерово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43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Светлана Юрьевна\AppData\Local\Microsoft\Windows\INetCache\Content.Word\в НИИ СХ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00" y="2060848"/>
            <a:ext cx="2045907" cy="17567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143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О</a:t>
            </a:r>
            <a:r>
              <a:rPr lang="ru-RU" b="1" dirty="0" smtClean="0">
                <a:solidFill>
                  <a:srgbClr val="0070C0"/>
                </a:solidFill>
              </a:rPr>
              <a:t>рганизация  </a:t>
            </a:r>
            <a:r>
              <a:rPr lang="ru-RU" b="1" dirty="0">
                <a:solidFill>
                  <a:srgbClr val="0070C0"/>
                </a:solidFill>
              </a:rPr>
              <a:t>сотрудничества с другими организациями:</a:t>
            </a:r>
            <a:br>
              <a:rPr lang="ru-RU" b="1" dirty="0">
                <a:solidFill>
                  <a:srgbClr val="0070C0"/>
                </a:solidFill>
              </a:rPr>
            </a:br>
            <a:endParaRPr lang="ru-RU" dirty="0"/>
          </a:p>
        </p:txBody>
      </p:sp>
      <p:pic>
        <p:nvPicPr>
          <p:cNvPr id="5" name="Рисунок 4" descr="C:\Users\Светлана Юрьевна\AppData\Local\Microsoft\Windows\INetCache\Content.Word\занятие по биоиндикации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96" y="4149080"/>
            <a:ext cx="2045907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Светлана Юрьевна\AppData\Local\Microsoft\Windows\INetCache\Content.Word\конный клуб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011" y="4170378"/>
            <a:ext cx="2062584" cy="1564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Светлана Юрьевна\AppData\Local\Microsoft\Windows\INetCache\Content.Word\лаборатория экзотических животных КемГУ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146" y="3364681"/>
            <a:ext cx="1704975" cy="1278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Светлана Юрьевна\AppData\Local\Microsoft\Windows\INetCache\Content.Word\поездка по Промышленновскому району. солончаки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889" y="1569343"/>
            <a:ext cx="1981740" cy="1643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Светлана Юрьевна\AppData\Local\Microsoft\Windows\INetCache\Content.Word\разработка проектов экогородов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888" y="4771558"/>
            <a:ext cx="2016224" cy="1635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Светлана Юрьевна\AppData\Local\Microsoft\Windows\INetCache\Content.Word\экскурсия на метеостанцию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912" y="2295360"/>
            <a:ext cx="1925059" cy="1598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750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484784"/>
            <a:ext cx="7408333" cy="464137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*Спортивные игры в зале и на свежем воздухе</a:t>
            </a:r>
          </a:p>
          <a:p>
            <a:r>
              <a:rPr lang="ru-RU" dirty="0" smtClean="0"/>
              <a:t>Культура здоровья школьников</a:t>
            </a:r>
          </a:p>
          <a:p>
            <a:r>
              <a:rPr lang="ru-RU" dirty="0"/>
              <a:t>Редакционный портфель «Живое слово»</a:t>
            </a:r>
          </a:p>
          <a:p>
            <a:r>
              <a:rPr lang="ru-RU" dirty="0"/>
              <a:t>Патриотическое воспитание «В жизни всегда есть место подвигу»</a:t>
            </a:r>
          </a:p>
          <a:p>
            <a:r>
              <a:rPr lang="ru-RU" dirty="0"/>
              <a:t>Экологическое </a:t>
            </a:r>
            <a:r>
              <a:rPr lang="ru-RU" dirty="0" smtClean="0"/>
              <a:t>воспитание</a:t>
            </a:r>
          </a:p>
          <a:p>
            <a:r>
              <a:rPr lang="ru-RU" dirty="0"/>
              <a:t>Кружок декоративно-прикладного творчества «Фантазия»</a:t>
            </a:r>
          </a:p>
          <a:p>
            <a:r>
              <a:rPr lang="ru-RU" dirty="0"/>
              <a:t>Студия «Праздник»</a:t>
            </a:r>
          </a:p>
          <a:p>
            <a:r>
              <a:rPr lang="ru-RU" dirty="0"/>
              <a:t>Волшебный мир искусства</a:t>
            </a:r>
          </a:p>
          <a:p>
            <a:r>
              <a:rPr lang="ru-RU" dirty="0"/>
              <a:t>Профильные отряды (ЮИД, Юнармеец, ЮДП)</a:t>
            </a:r>
          </a:p>
          <a:p>
            <a:r>
              <a:rPr lang="ru-RU" dirty="0"/>
              <a:t>Школа ученического актива «Лидер</a:t>
            </a:r>
            <a:r>
              <a:rPr lang="ru-RU" dirty="0" smtClean="0"/>
              <a:t>»</a:t>
            </a:r>
            <a:r>
              <a:rPr lang="ru-RU" dirty="0"/>
              <a:t> Предметные кружки, интеллектуальные клубы</a:t>
            </a:r>
          </a:p>
          <a:p>
            <a:r>
              <a:rPr lang="ru-RU" dirty="0"/>
              <a:t>Проектная деятельность</a:t>
            </a:r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Программы ВД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0"/>
            <a:ext cx="2268537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97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484784"/>
            <a:ext cx="7408333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800" dirty="0" smtClean="0"/>
              <a:t>В  рамках  инновационного проекта:</a:t>
            </a:r>
          </a:p>
          <a:p>
            <a:pPr marL="0" indent="0">
              <a:buNone/>
            </a:pPr>
            <a:r>
              <a:rPr lang="ru-RU" sz="2800" dirty="0" smtClean="0"/>
              <a:t>-Я и моя профессия</a:t>
            </a:r>
          </a:p>
          <a:p>
            <a:pPr marL="0" indent="0">
              <a:buNone/>
            </a:pPr>
            <a:r>
              <a:rPr lang="ru-RU" sz="2800" dirty="0" smtClean="0"/>
              <a:t>-2Д – анимация</a:t>
            </a:r>
          </a:p>
          <a:p>
            <a:pPr marL="0" indent="0">
              <a:buNone/>
            </a:pPr>
            <a:r>
              <a:rPr lang="ru-RU" sz="2800" dirty="0" smtClean="0"/>
              <a:t>-Информационная грамотность и компетентность</a:t>
            </a:r>
          </a:p>
          <a:p>
            <a:pPr marL="0" indent="0">
              <a:buNone/>
            </a:pPr>
            <a:r>
              <a:rPr lang="ru-RU" sz="2800" dirty="0" smtClean="0"/>
              <a:t>-Геология и география</a:t>
            </a:r>
          </a:p>
          <a:p>
            <a:pPr marL="0" indent="0">
              <a:buNone/>
            </a:pPr>
            <a:r>
              <a:rPr lang="ru-RU" sz="2800" dirty="0" smtClean="0"/>
              <a:t>-Проектная деятельность</a:t>
            </a:r>
          </a:p>
          <a:p>
            <a:pPr marL="0" indent="0">
              <a:buNone/>
            </a:pPr>
            <a:r>
              <a:rPr lang="ru-RU" sz="2800" dirty="0" smtClean="0"/>
              <a:t>-Практикум –навигатор по биологии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Программы ВД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0"/>
            <a:ext cx="2268537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99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2152360"/>
              </p:ext>
            </p:extLst>
          </p:nvPr>
        </p:nvGraphicFramePr>
        <p:xfrm>
          <a:off x="871538" y="1772816"/>
          <a:ext cx="7408865" cy="6815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1773"/>
                <a:gridCol w="1481773"/>
                <a:gridCol w="1481773"/>
                <a:gridCol w="1481773"/>
                <a:gridCol w="1481773"/>
              </a:tblGrid>
              <a:tr h="1053903">
                <a:tc>
                  <a:txBody>
                    <a:bodyPr/>
                    <a:lstStyle/>
                    <a:p>
                      <a:r>
                        <a:rPr kumimoji="0" lang="ru-RU" sz="14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Общеинтеллектуальное</a:t>
                      </a:r>
                      <a:r>
                        <a:rPr kumimoji="0"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ru-RU" sz="1400" i="1" dirty="0"/>
                    </a:p>
                  </a:txBody>
                  <a:tcPr marL="90721" marR="90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Спортивно-оздоровительное:</a:t>
                      </a:r>
                      <a:endParaRPr lang="ru-RU" sz="1600" i="1" dirty="0"/>
                    </a:p>
                  </a:txBody>
                  <a:tcPr marL="90721" marR="90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Социальное</a:t>
                      </a:r>
                    </a:p>
                    <a:p>
                      <a:endParaRPr lang="ru-RU" i="1" dirty="0"/>
                    </a:p>
                  </a:txBody>
                  <a:tcPr marL="90721" marR="9072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Духовно-нравственное:</a:t>
                      </a:r>
                      <a:endParaRPr lang="ru-RU" i="1" dirty="0"/>
                    </a:p>
                  </a:txBody>
                  <a:tcPr marL="90721" marR="90721"/>
                </a:tc>
                <a:tc>
                  <a:txBody>
                    <a:bodyPr/>
                    <a:lstStyle/>
                    <a:p>
                      <a:r>
                        <a:rPr kumimoji="0"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Общекультурное:</a:t>
                      </a:r>
                    </a:p>
                  </a:txBody>
                  <a:tcPr marL="90721" marR="90721"/>
                </a:tc>
              </a:tr>
              <a:tr h="5761339">
                <a:tc>
                  <a:txBody>
                    <a:bodyPr/>
                    <a:lstStyle/>
                    <a:p>
                      <a:pPr lvl="0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Предметные недели;</a:t>
                      </a:r>
                    </a:p>
                    <a:p>
                      <a:pPr lvl="0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Конкурсы, экскурсии, олимпиады, конференции, деловые и ролевые игры и др. </a:t>
                      </a:r>
                    </a:p>
                    <a:p>
                      <a:pPr lvl="0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 в конференциях, олимпиадах на различного уровня.</a:t>
                      </a:r>
                    </a:p>
                    <a:p>
                      <a:pPr lvl="0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проектов к урокам и др.</a:t>
                      </a:r>
                    </a:p>
                    <a:p>
                      <a:endParaRPr lang="ru-RU" sz="1400" dirty="0"/>
                    </a:p>
                  </a:txBody>
                  <a:tcPr marL="90721" marR="90721"/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Организация походов, экскурсий, «Дней здоровья», подвижных игр,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внутришкольных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спортивных соревнований.</a:t>
                      </a:r>
                    </a:p>
                    <a:p>
                      <a:pPr lvl="0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Проведение бесед по охране здоровья.</a:t>
                      </a:r>
                    </a:p>
                    <a:p>
                      <a:pPr lvl="0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Применение на уроках  игровых моментов, физкультминуток.</a:t>
                      </a:r>
                    </a:p>
                    <a:p>
                      <a:pPr lvl="0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 в спортивных соревнованиях различного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уровня.</a:t>
                      </a:r>
                      <a:endParaRPr kumimoji="0"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dirty="0"/>
                    </a:p>
                  </a:txBody>
                  <a:tcPr marL="90721" marR="90721"/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Беседы, экскурсии, целевые прогулки, ролевые игры, наблюдения, опыты.</a:t>
                      </a:r>
                    </a:p>
                    <a:p>
                      <a:pPr lvl="0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Практикумы, конкурсы, сюжетно- ролевая игра, игра- путешествие.</a:t>
                      </a:r>
                    </a:p>
                    <a:p>
                      <a:pPr lvl="0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 в творческих конкурсах, в акциях. </a:t>
                      </a:r>
                    </a:p>
                    <a:p>
                      <a:endParaRPr lang="ru-RU" sz="1400" dirty="0"/>
                    </a:p>
                  </a:txBody>
                  <a:tcPr marL="90721" marR="90721"/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Организация экскурсий, Дней театра и музея, выставок рисунков, поделок и творческих работ обучающихся;</a:t>
                      </a:r>
                    </a:p>
                    <a:p>
                      <a:pPr lvl="0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Проведение тематических классных часов, встреч, бесед;</a:t>
                      </a:r>
                    </a:p>
                    <a:p>
                      <a:pPr lvl="0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 в конкурсах, выставках детского творчества различного уровня.</a:t>
                      </a:r>
                    </a:p>
                    <a:p>
                      <a:endParaRPr lang="ru-RU" sz="1400" dirty="0"/>
                    </a:p>
                  </a:txBody>
                  <a:tcPr marL="90721" marR="90721"/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Беседы, экскурсии.</a:t>
                      </a:r>
                    </a:p>
                    <a:p>
                      <a:pPr lvl="0"/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Подготовка и участие в конкурсах.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Сюжетно-ролевые игры, игры – путешествия и др.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0721" marR="90721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Формы внеурочной деятельности лицея по направлениям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950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4850040"/>
              </p:ext>
            </p:extLst>
          </p:nvPr>
        </p:nvGraphicFramePr>
        <p:xfrm>
          <a:off x="611561" y="1844823"/>
          <a:ext cx="7632847" cy="39756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7538"/>
                <a:gridCol w="1765103"/>
                <a:gridCol w="1765103"/>
                <a:gridCol w="1765103"/>
              </a:tblGrid>
              <a:tr h="1088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Достижения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2013-2014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участники/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призеры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2014-2015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участники/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призеры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2015-2016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участники/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призеры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123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Достижения в научных конференциях и конкурсах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7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 Городских 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128/26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112/49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98/55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7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Областных 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19/10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42/13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58/36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7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Российских 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r>
                        <a:rPr lang="ru-RU" sz="1800" dirty="0" smtClean="0">
                          <a:effectLst/>
                        </a:rPr>
                        <a:t>77/33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220/37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367/41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7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Международных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354/19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371/17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443/22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888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Достижения, связанные с занятиями в научных обществах и кружках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63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65/61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75/60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130/98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Успешность участия лицеистов в конференциях, предметных конкурсах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3806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6129058"/>
              </p:ext>
            </p:extLst>
          </p:nvPr>
        </p:nvGraphicFramePr>
        <p:xfrm>
          <a:off x="755573" y="1772814"/>
          <a:ext cx="7128794" cy="36724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6912"/>
                <a:gridCol w="1907294"/>
                <a:gridCol w="1907294"/>
                <a:gridCol w="1907294"/>
              </a:tblGrid>
              <a:tr h="1007033">
                <a:tc>
                  <a:txBody>
                    <a:bodyPr/>
                    <a:lstStyle/>
                    <a:p>
                      <a:pPr indent="-685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Достижения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2013-2014</a:t>
                      </a:r>
                    </a:p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Участники/</a:t>
                      </a:r>
                    </a:p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призеры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9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2014-2015</a:t>
                      </a:r>
                    </a:p>
                    <a:p>
                      <a:pPr indent="209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Участники/ призеры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9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2015-2016</a:t>
                      </a:r>
                    </a:p>
                    <a:p>
                      <a:pPr indent="209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Участники/ призеры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634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Районных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127/57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124/53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117/54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634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 Городских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57/21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53/31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54/24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634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Областных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13/4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17/9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15/3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634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Российских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1/-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1/-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-/-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dirty="0"/>
              <a:t>Успешность участия  школьников в  предметных </a:t>
            </a:r>
            <a:r>
              <a:rPr lang="ru-RU" dirty="0" smtClean="0"/>
              <a:t>олимпиадах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245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60648"/>
            <a:ext cx="8072462" cy="8823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Диагностика качества  организации ВД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6199626"/>
              </p:ext>
            </p:extLst>
          </p:nvPr>
        </p:nvGraphicFramePr>
        <p:xfrm>
          <a:off x="1071538" y="1500174"/>
          <a:ext cx="7858180" cy="475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2460"/>
                <a:gridCol w="4416513"/>
                <a:gridCol w="1034662"/>
                <a:gridCol w="196454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Название методик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Класс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Сроки проведения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lang="ru-RU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Психологический климат класса (автор – </a:t>
                      </a:r>
                      <a:r>
                        <a:rPr kumimoji="0" lang="ru-RU" sz="1800" b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А.Н.Лутошкин</a:t>
                      </a: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  <a:p>
                      <a:r>
                        <a:rPr lang="ru-RU" b="0" u="sng" dirty="0" smtClean="0">
                          <a:latin typeface="Arial" pitchFamily="34" charset="0"/>
                          <a:cs typeface="Arial" pitchFamily="34" charset="0"/>
                        </a:rPr>
                        <a:t>Цель: </a:t>
                      </a:r>
                      <a:r>
                        <a:rPr lang="ru-RU" b="0" dirty="0" smtClean="0">
                          <a:latin typeface="Arial" pitchFamily="34" charset="0"/>
                          <a:cs typeface="Arial" pitchFamily="34" charset="0"/>
                        </a:rPr>
                        <a:t>изучение психологической комфортности в классных</a:t>
                      </a:r>
                      <a:r>
                        <a:rPr lang="ru-RU" b="0" baseline="0" dirty="0" smtClean="0">
                          <a:latin typeface="Arial" pitchFamily="34" charset="0"/>
                          <a:cs typeface="Arial" pitchFamily="34" charset="0"/>
                        </a:rPr>
                        <a:t> коллективах</a:t>
                      </a:r>
                      <a:endParaRPr lang="ru-RU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Arial" pitchFamily="34" charset="0"/>
                          <a:cs typeface="Arial" pitchFamily="34" charset="0"/>
                        </a:rPr>
                        <a:t>1-11</a:t>
                      </a:r>
                      <a:endParaRPr lang="ru-RU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b="0" baseline="0" dirty="0" smtClean="0">
                          <a:latin typeface="Arial" pitchFamily="34" charset="0"/>
                          <a:cs typeface="Arial" pitchFamily="34" charset="0"/>
                        </a:rPr>
                        <a:t> раз в </a:t>
                      </a:r>
                      <a:r>
                        <a:rPr lang="ru-RU" b="0" dirty="0" smtClean="0"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endParaRPr lang="ru-RU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Уровень</a:t>
                      </a:r>
                      <a:r>
                        <a:rPr kumimoji="0" lang="ru-RU" sz="18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удовлетворенности родителей работой ОУ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(модификация </a:t>
                      </a:r>
                      <a:r>
                        <a:rPr kumimoji="0" lang="ru-RU" sz="1800" b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П.В.Степанова</a:t>
                      </a: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u="sng" dirty="0" smtClean="0">
                          <a:latin typeface="Arial" pitchFamily="34" charset="0"/>
                          <a:cs typeface="Arial" pitchFamily="34" charset="0"/>
                        </a:rPr>
                        <a:t>Цель: определение уровня удовлетворенности родителями работой ОУ и педагогами</a:t>
                      </a:r>
                      <a:endParaRPr lang="ru-RU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Arial" pitchFamily="34" charset="0"/>
                          <a:cs typeface="Arial" pitchFamily="34" charset="0"/>
                        </a:rPr>
                        <a:t>1-11</a:t>
                      </a:r>
                      <a:endParaRPr lang="ru-RU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latin typeface="Arial" pitchFamily="34" charset="0"/>
                          <a:cs typeface="Arial" pitchFamily="34" charset="0"/>
                        </a:rPr>
                        <a:t>В конце</a:t>
                      </a:r>
                      <a:r>
                        <a:rPr lang="ru-RU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b="0" dirty="0" smtClean="0">
                          <a:latin typeface="Arial" pitchFamily="34" charset="0"/>
                          <a:cs typeface="Arial" pitchFamily="34" charset="0"/>
                        </a:rPr>
                        <a:t> года</a:t>
                      </a:r>
                    </a:p>
                    <a:p>
                      <a:endParaRPr lang="ru-RU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endParaRPr lang="ru-RU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Диагностика личностного роста школьников (диагностический опросник «личностный рост» </a:t>
                      </a:r>
                      <a:r>
                        <a:rPr kumimoji="0" lang="ru-RU" sz="1800" b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П.В.Степанов</a:t>
                      </a: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ru-RU" sz="1800" b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И.В.Степанова</a:t>
                      </a: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Arial" pitchFamily="34" charset="0"/>
                          <a:cs typeface="Arial" pitchFamily="34" charset="0"/>
                        </a:rPr>
                        <a:t>5,7</a:t>
                      </a:r>
                      <a:endParaRPr lang="ru-RU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Arial" pitchFamily="34" charset="0"/>
                          <a:cs typeface="Arial" pitchFamily="34" charset="0"/>
                        </a:rPr>
                        <a:t>Входная  диагностика</a:t>
                      </a:r>
                      <a:endParaRPr lang="ru-RU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700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1151463"/>
              </p:ext>
            </p:extLst>
          </p:nvPr>
        </p:nvGraphicFramePr>
        <p:xfrm>
          <a:off x="827581" y="1988840"/>
          <a:ext cx="7560842" cy="3703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8371"/>
                <a:gridCol w="1765067"/>
                <a:gridCol w="1786831"/>
                <a:gridCol w="1890573"/>
              </a:tblGrid>
              <a:tr h="10873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психологический климат класса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 – 4 классы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психологический климат класса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 – 8 классы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 психологический климат группы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 – 11 классы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96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2012-2013 уч.год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10.2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2,8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14,09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96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2013-2014 уч.год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9,3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2,76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14,7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96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2014 – 2015 уч.год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9,4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2,9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12,53</a:t>
                      </a:r>
                      <a:endParaRPr lang="ru-RU" sz="1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96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2015 – 2016 уч. год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9,6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3,17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16,12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Мониторинг психологического климата класса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069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Мониторинг психологического климата класса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9228615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91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5040128"/>
              </p:ext>
            </p:extLst>
          </p:nvPr>
        </p:nvGraphicFramePr>
        <p:xfrm>
          <a:off x="1083190" y="1180853"/>
          <a:ext cx="6945193" cy="53802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3084"/>
                <a:gridCol w="1209051"/>
                <a:gridCol w="1209051"/>
                <a:gridCol w="1363378"/>
                <a:gridCol w="1104948"/>
                <a:gridCol w="1065681"/>
              </a:tblGrid>
              <a:tr h="2918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Параллель 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Классы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Средний балл по классу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Всего детей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Опрошено родителей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Средний балл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</a:tr>
              <a:tr h="129555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«А»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65 (83%)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</a:tr>
              <a:tr h="129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«Б»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«В»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555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 «А»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88 (92%)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</a:tr>
              <a:tr h="129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 «Б»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 «В»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 «Г»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555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 «А»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90 (90%)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</a:tr>
              <a:tr h="129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 «Б»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 «В»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 «Г»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555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 «А»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72 (88%)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</a:tr>
              <a:tr h="129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 «Б»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 «В»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555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 «А»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82 (83%)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</a:tr>
              <a:tr h="129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 «Б»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 «В»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 «Г»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555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 «А»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71 (69%)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2,55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</a:tr>
              <a:tr h="129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 «Б»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 «В»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 «Г»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555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 «А»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98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74 (76%)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</a:tr>
              <a:tr h="129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 «Б»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 «В»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 «Г»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555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 «А»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59 (77%)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</a:tr>
              <a:tr h="129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 «Б»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 «В»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555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 «А»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1,9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61 (81%)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1,9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</a:tr>
              <a:tr h="129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 «Б»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 «В»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555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 «А»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61 (81%)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</a:tr>
              <a:tr h="129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 «Б»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 «В»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555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 «А»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66 (89%)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</a:tr>
              <a:tr h="129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 «Б»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 «В»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555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ИТОГО: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955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789 (83%)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2,45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32" marR="44132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r>
              <a:rPr lang="ru-RU" sz="1800" b="1" dirty="0"/>
              <a:t>Уровень удовлетворенности родителей работой ОУ по организации внеурочной деятельностью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61867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3" t="8289" r="14723" b="6874"/>
          <a:stretch/>
        </p:blipFill>
        <p:spPr bwMode="auto">
          <a:xfrm>
            <a:off x="0" y="0"/>
            <a:ext cx="9144000" cy="6219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7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7467600" cy="441310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Результаты вводной диагностики</a:t>
            </a:r>
          </a:p>
          <a:p>
            <a:pPr marL="0" indent="0">
              <a:buNone/>
            </a:pPr>
            <a:r>
              <a:rPr lang="ru-RU" sz="1600" dirty="0"/>
              <a:t>Таблица 1. Характер отношения школьников к </a:t>
            </a:r>
            <a:r>
              <a:rPr lang="ru-RU" sz="1600" dirty="0" smtClean="0"/>
              <a:t>Отечеству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dirty="0"/>
              <a:t>Таблица 2. Характер отношения школьников к </a:t>
            </a:r>
            <a:r>
              <a:rPr lang="ru-RU" sz="1600" dirty="0" smtClean="0"/>
              <a:t>Земле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467600" cy="72008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личностного роста школьников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диагностический опросник «личностный рост»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–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степанов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степанова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григорьев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49233"/>
              </p:ext>
            </p:extLst>
          </p:nvPr>
        </p:nvGraphicFramePr>
        <p:xfrm>
          <a:off x="755575" y="2819302"/>
          <a:ext cx="5688632" cy="106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4316"/>
                <a:gridCol w="2844316"/>
              </a:tblGrid>
              <a:tr h="163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Характер отношения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Кол-во школьников в 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34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Устойчиво-негативное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34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Ситуативно-негативное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34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Ситуативно-позитивное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34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Устойчиво-позитивное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326463"/>
              </p:ext>
            </p:extLst>
          </p:nvPr>
        </p:nvGraphicFramePr>
        <p:xfrm>
          <a:off x="827584" y="4365103"/>
          <a:ext cx="5616624" cy="15841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8312"/>
                <a:gridCol w="2808312"/>
              </a:tblGrid>
              <a:tr h="3168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Характер отношения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 школьников в 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68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Устойчиво-негативное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68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Ситуативно-негативное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68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Ситуативно-позитивное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68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Устойчиво-позитивное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89025" y="3578324"/>
            <a:ext cx="2295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20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7467600" cy="5997280"/>
          </a:xfrm>
        </p:spPr>
        <p:txBody>
          <a:bodyPr/>
          <a:lstStyle/>
          <a:p>
            <a:r>
              <a:rPr lang="ru-RU" sz="1600" dirty="0"/>
              <a:t>Таблица 3. Характер отношения школьников к </a:t>
            </a:r>
            <a:r>
              <a:rPr lang="ru-RU" sz="1600" dirty="0" smtClean="0"/>
              <a:t>Миру</a:t>
            </a:r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r>
              <a:rPr lang="ru-RU" sz="1600" dirty="0"/>
              <a:t>Таблица 4. Характер отношения школьников к Труду</a:t>
            </a:r>
          </a:p>
          <a:p>
            <a:pPr marL="0" indent="0">
              <a:buNone/>
            </a:pPr>
            <a:r>
              <a:rPr lang="ru-RU" sz="1600" dirty="0"/>
              <a:t> </a:t>
            </a:r>
          </a:p>
          <a:p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094439"/>
              </p:ext>
            </p:extLst>
          </p:nvPr>
        </p:nvGraphicFramePr>
        <p:xfrm>
          <a:off x="1524000" y="980730"/>
          <a:ext cx="6072336" cy="1728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6168"/>
                <a:gridCol w="3036168"/>
              </a:tblGrid>
              <a:tr h="3456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Характер отношения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 школьников в 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5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Устойчиво-негативное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5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Ситуативно-негативное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5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Ситуативно-позитивное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5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Устойчиво-позитивное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232277"/>
              </p:ext>
            </p:extLst>
          </p:nvPr>
        </p:nvGraphicFramePr>
        <p:xfrm>
          <a:off x="1524000" y="3616425"/>
          <a:ext cx="6096000" cy="18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Характер отношения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 школьников в 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Устойчиво-негативное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Ситуативно-негативное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Ситуативно-позитивное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Устойчиво-позитивное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778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76672"/>
            <a:ext cx="7467600" cy="5997280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/>
              <a:t>Таблица 5. Характер отношения школьников к </a:t>
            </a:r>
            <a:r>
              <a:rPr lang="ru-RU" sz="1600" dirty="0" smtClean="0"/>
              <a:t>Культуре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/>
              <a:t>Таблица 6. Характер отношения школьников к </a:t>
            </a:r>
            <a:r>
              <a:rPr lang="ru-RU" sz="1600" dirty="0" smtClean="0"/>
              <a:t>Знаниям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614857"/>
              </p:ext>
            </p:extLst>
          </p:nvPr>
        </p:nvGraphicFramePr>
        <p:xfrm>
          <a:off x="1524000" y="1052735"/>
          <a:ext cx="6096000" cy="1584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168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Характер отношения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 школьников в 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68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Устойчиво-негативное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68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Ситуативно-негативное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68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Ситуативно-позитивное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68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Устойчиво-позитивное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024580"/>
              </p:ext>
            </p:extLst>
          </p:nvPr>
        </p:nvGraphicFramePr>
        <p:xfrm>
          <a:off x="1524000" y="3717031"/>
          <a:ext cx="6096000" cy="1944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888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Характер отношения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 школьников в 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88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Устойчиво-негативное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88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Ситуативно-негативное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88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Ситуативно-позитивное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88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Устойчиво-позитивное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031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7467600" cy="5997280"/>
          </a:xfrm>
        </p:spPr>
        <p:txBody>
          <a:bodyPr/>
          <a:lstStyle/>
          <a:p>
            <a:r>
              <a:rPr lang="ru-RU" sz="1600" dirty="0"/>
              <a:t>Таблица 7. Характер отношения школьников к другим </a:t>
            </a:r>
            <a:r>
              <a:rPr lang="ru-RU" sz="1600" dirty="0" smtClean="0"/>
              <a:t>людям</a:t>
            </a:r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r>
              <a:rPr lang="ru-RU" sz="1600" dirty="0"/>
              <a:t>Таблица 8. Характер отношения школьников к иным людям. представителям иной веры, иной национальности, иной культуры</a:t>
            </a:r>
          </a:p>
          <a:p>
            <a:endParaRPr lang="ru-RU" sz="1600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56319"/>
              </p:ext>
            </p:extLst>
          </p:nvPr>
        </p:nvGraphicFramePr>
        <p:xfrm>
          <a:off x="1524000" y="1124745"/>
          <a:ext cx="6096000" cy="1584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168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Характер отношения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 школьников в 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68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Устойчиво-негативное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68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Ситуативно-негативное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68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Ситуативно-позитивное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68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Устойчиво-позитивное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840031"/>
              </p:ext>
            </p:extLst>
          </p:nvPr>
        </p:nvGraphicFramePr>
        <p:xfrm>
          <a:off x="1524000" y="3861050"/>
          <a:ext cx="6096000" cy="1872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44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Характер отношения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 школьников в 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44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Устойчиво-негативное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44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Ситуативно-негативное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44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Ситуативно-позитивное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44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Устойчиво-позитивное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757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7467600" cy="6069288"/>
          </a:xfrm>
        </p:spPr>
        <p:txBody>
          <a:bodyPr/>
          <a:lstStyle/>
          <a:p>
            <a:r>
              <a:rPr lang="ru-RU" sz="1600" dirty="0"/>
              <a:t>Таблица 9. Характер отношения школьников к своему </a:t>
            </a:r>
            <a:r>
              <a:rPr lang="ru-RU" sz="1600" dirty="0" smtClean="0"/>
              <a:t>Здоровью</a:t>
            </a:r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r>
              <a:rPr lang="ru-RU" sz="1600" dirty="0"/>
              <a:t>Таблица 10. Характер отношения школьников к своему внутреннему миру</a:t>
            </a:r>
          </a:p>
          <a:p>
            <a:r>
              <a:rPr lang="ru-RU" sz="1600" dirty="0"/>
              <a:t> 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778956"/>
              </p:ext>
            </p:extLst>
          </p:nvPr>
        </p:nvGraphicFramePr>
        <p:xfrm>
          <a:off x="1524000" y="980728"/>
          <a:ext cx="6096000" cy="18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Характер отношения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 школьников в 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Устойчиво-негативное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Ситуативно-негативное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Ситуативно-позитивное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Устойчиво-позитивное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16964"/>
              </p:ext>
            </p:extLst>
          </p:nvPr>
        </p:nvGraphicFramePr>
        <p:xfrm>
          <a:off x="1524000" y="3789040"/>
          <a:ext cx="6096000" cy="1872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44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Характер отношения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 школьников в 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44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Устойчиво-негативное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44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Ситуативно-негативное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44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Ситуативно-позитивное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44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Устойчиво-позитивное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394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7467600" cy="5997280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/>
              <a:t>Таблица 11. Показатель личностного роста школьников </a:t>
            </a:r>
            <a:r>
              <a:rPr lang="ru-RU" sz="1600" dirty="0" smtClean="0"/>
              <a:t>класса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Более 70% опрошенных школьников показали, что на данный характер отношений повлияла школа наряду с семьей.</a:t>
            </a:r>
            <a:endParaRPr lang="ru-RU" sz="16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441776"/>
              </p:ext>
            </p:extLst>
          </p:nvPr>
        </p:nvGraphicFramePr>
        <p:xfrm>
          <a:off x="1524000" y="1052735"/>
          <a:ext cx="6096000" cy="1584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168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Характер отношения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 школьников в 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68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Устойчиво-негативное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68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Ситуативно-негативное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68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Ситуативно-позитивное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60,9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68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Устойчиво-позитивное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468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Конкурсы:</a:t>
            </a:r>
            <a:r>
              <a:rPr lang="ru-RU" dirty="0" smtClean="0"/>
              <a:t> </a:t>
            </a:r>
          </a:p>
          <a:p>
            <a:r>
              <a:rPr lang="ru-RU" dirty="0"/>
              <a:t>м</a:t>
            </a:r>
            <a:r>
              <a:rPr lang="ru-RU" dirty="0" smtClean="0"/>
              <a:t>униципальный  уровень – 5</a:t>
            </a:r>
          </a:p>
          <a:p>
            <a:r>
              <a:rPr lang="ru-RU" dirty="0" smtClean="0"/>
              <a:t>Областной уровень -3</a:t>
            </a:r>
          </a:p>
          <a:p>
            <a:pPr marL="0" indent="0">
              <a:buNone/>
            </a:pPr>
            <a:r>
              <a:rPr lang="ru-RU" b="1" i="1" dirty="0" smtClean="0"/>
              <a:t>Печатные работы</a:t>
            </a:r>
            <a:r>
              <a:rPr lang="ru-RU" i="1" dirty="0" smtClean="0"/>
              <a:t>: </a:t>
            </a:r>
          </a:p>
          <a:p>
            <a:r>
              <a:rPr lang="ru-RU" i="1" dirty="0"/>
              <a:t>м</a:t>
            </a:r>
            <a:r>
              <a:rPr lang="ru-RU" i="1" dirty="0" smtClean="0"/>
              <a:t>униципальный уровень -1</a:t>
            </a:r>
          </a:p>
          <a:p>
            <a:r>
              <a:rPr lang="ru-RU" i="1" dirty="0" smtClean="0"/>
              <a:t>областной уровень – 2</a:t>
            </a:r>
          </a:p>
          <a:p>
            <a:r>
              <a:rPr lang="ru-RU" i="1" dirty="0" smtClean="0"/>
              <a:t>Всероссийский уровень - 1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Семинары</a:t>
            </a:r>
            <a:r>
              <a:rPr lang="ru-RU" dirty="0" smtClean="0"/>
              <a:t>: </a:t>
            </a:r>
          </a:p>
          <a:p>
            <a:pPr marL="0" indent="0">
              <a:buNone/>
            </a:pPr>
            <a:r>
              <a:rPr lang="ru-RU" dirty="0" smtClean="0"/>
              <a:t>*муниципальный уровень – 5</a:t>
            </a:r>
          </a:p>
          <a:p>
            <a:pPr marL="0" indent="0">
              <a:buNone/>
            </a:pPr>
            <a:r>
              <a:rPr lang="ru-RU" dirty="0" smtClean="0"/>
              <a:t>*региональный уровень - 3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Представление промежуточных результатов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51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569371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dirty="0" smtClean="0"/>
              <a:t>Рассчитана на 2 учебных года (8-9 классы)</a:t>
            </a:r>
          </a:p>
          <a:p>
            <a:pPr algn="just"/>
            <a:r>
              <a:rPr lang="ru-RU" sz="2800" dirty="0" smtClean="0"/>
              <a:t>В урочной деятельности – курсы по выбору</a:t>
            </a:r>
          </a:p>
          <a:p>
            <a:pPr algn="just"/>
            <a:r>
              <a:rPr lang="ru-RU" sz="2800" dirty="0" smtClean="0"/>
              <a:t>Во внеурочной деятельности – профессиональное самоопределение, проектная деятельность </a:t>
            </a:r>
          </a:p>
          <a:p>
            <a:pPr algn="just"/>
            <a:r>
              <a:rPr lang="ru-RU" sz="2800" dirty="0" smtClean="0"/>
              <a:t>Профессиональное самоопределение реализуется через взаимодействие с учреждениями дополнительного образования</a:t>
            </a:r>
          </a:p>
          <a:p>
            <a:pPr algn="just"/>
            <a:r>
              <a:rPr lang="ru-RU" sz="2800" dirty="0" smtClean="0"/>
              <a:t>Сотрудничество с 2012 -2013 учебного года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Предпрофильная</a:t>
            </a:r>
            <a:r>
              <a:rPr lang="ru-RU" dirty="0" smtClean="0"/>
              <a:t> подготовка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221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332656"/>
            <a:ext cx="7988452" cy="100811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000" b="1" dirty="0" err="1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Предпрофильная</a:t>
            </a:r>
            <a:r>
              <a:rPr lang="ru-RU" sz="40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подготовка «Я и моя будущая профессия»</a:t>
            </a:r>
          </a:p>
        </p:txBody>
      </p:sp>
      <p:sp>
        <p:nvSpPr>
          <p:cNvPr id="54275" name="AutoShape 3"/>
          <p:cNvSpPr>
            <a:spLocks noChangeArrowheads="1"/>
          </p:cNvSpPr>
          <p:nvPr/>
        </p:nvSpPr>
        <p:spPr bwMode="gray">
          <a:xfrm>
            <a:off x="6000750" y="2956094"/>
            <a:ext cx="3143250" cy="3477875"/>
          </a:xfrm>
          <a:prstGeom prst="chevron">
            <a:avLst>
              <a:gd name="adj" fmla="val 16468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endParaRPr lang="ru-RU" sz="2000" b="1" u="sng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000" b="1" u="sng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u="sng" dirty="0">
                <a:solidFill>
                  <a:srgbClr val="13276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Задача этапа:</a:t>
            </a:r>
          </a:p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Составление личного профессионального плана,  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помощь в выборе профиля  </a:t>
            </a:r>
          </a:p>
          <a:p>
            <a:pPr algn="ctr">
              <a:defRPr/>
            </a:pPr>
            <a:endParaRPr lang="ru-RU" sz="20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0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6" name="AutoShape 4"/>
          <p:cNvSpPr>
            <a:spLocks noChangeArrowheads="1"/>
          </p:cNvSpPr>
          <p:nvPr/>
        </p:nvSpPr>
        <p:spPr bwMode="gray">
          <a:xfrm>
            <a:off x="2786063" y="2763412"/>
            <a:ext cx="3857625" cy="4093428"/>
          </a:xfrm>
          <a:prstGeom prst="chevron">
            <a:avLst>
              <a:gd name="adj" fmla="val 17842"/>
            </a:avLst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endParaRPr lang="ru-RU" sz="2000" u="sng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u="sng" dirty="0">
                <a:solidFill>
                  <a:srgbClr val="13276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Задача этапа: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Расширение, углубление знаний о мире профессий, формирование умений соотносить цели выбора будущей профессии со своими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индивидуальными способностями и возможностями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7" name="AutoShape 5"/>
          <p:cNvSpPr>
            <a:spLocks noChangeArrowheads="1"/>
          </p:cNvSpPr>
          <p:nvPr/>
        </p:nvSpPr>
        <p:spPr bwMode="gray">
          <a:xfrm>
            <a:off x="214282" y="2929003"/>
            <a:ext cx="3500438" cy="3170099"/>
          </a:xfrm>
          <a:prstGeom prst="chevron">
            <a:avLst>
              <a:gd name="adj" fmla="val 17842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rgbClr val="132767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2000" b="1" u="sng" dirty="0" smtClean="0">
                <a:solidFill>
                  <a:srgbClr val="1327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Задача:</a:t>
            </a:r>
            <a:endParaRPr lang="ru-RU" sz="2000" b="1" u="sng" dirty="0">
              <a:solidFill>
                <a:srgbClr val="1327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Ознакомить учащихся с миром профессий и требованиями, предъявляемыми профессиями к человеку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000" dirty="0">
              <a:solidFill>
                <a:srgbClr val="13276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9" name="AutoShape 7"/>
          <p:cNvSpPr>
            <a:spLocks noChangeArrowheads="1"/>
          </p:cNvSpPr>
          <p:nvPr/>
        </p:nvSpPr>
        <p:spPr bwMode="gray">
          <a:xfrm>
            <a:off x="1691681" y="1643050"/>
            <a:ext cx="3023194" cy="881062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год обучения- </a:t>
            </a:r>
            <a:endParaRPr lang="ru-RU" sz="20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</a:p>
        </p:txBody>
      </p:sp>
      <p:sp>
        <p:nvSpPr>
          <p:cNvPr id="54280" name="AutoShape 8"/>
          <p:cNvSpPr>
            <a:spLocks noChangeArrowheads="1"/>
          </p:cNvSpPr>
          <p:nvPr/>
        </p:nvSpPr>
        <p:spPr bwMode="gray">
          <a:xfrm>
            <a:off x="5004049" y="1643050"/>
            <a:ext cx="2808312" cy="928686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год обучения-</a:t>
            </a:r>
            <a:endParaRPr lang="ru-RU" sz="20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</a:p>
        </p:txBody>
      </p:sp>
    </p:spTree>
    <p:extLst>
      <p:ext uri="{BB962C8B-B14F-4D97-AF65-F5344CB8AC3E}">
        <p14:creationId xmlns:p14="http://schemas.microsoft.com/office/powerpoint/2010/main" val="880037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5693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 smtClean="0"/>
              <a:t>Цель</a:t>
            </a:r>
            <a:r>
              <a:rPr lang="ru-RU" sz="1400" dirty="0"/>
              <a:t>:</a:t>
            </a:r>
            <a:r>
              <a:rPr lang="ru-RU" sz="1400" b="1" dirty="0"/>
              <a:t> </a:t>
            </a:r>
            <a:r>
              <a:rPr lang="ru-RU" sz="1400" dirty="0"/>
              <a:t>составление объективного представления о профессиональных склонностях подростков, которое включает не только информацию об интересах и желаниях их, но соотносит эти данные с их реальными способностями и достижениями в тех или иных предметных областях.</a:t>
            </a:r>
          </a:p>
          <a:p>
            <a:pPr marL="0" indent="0">
              <a:buNone/>
            </a:pPr>
            <a:r>
              <a:rPr lang="ru-RU" sz="1400" dirty="0" smtClean="0"/>
              <a:t>Методики</a:t>
            </a:r>
            <a:r>
              <a:rPr lang="ru-RU" sz="1400" dirty="0"/>
              <a:t>:</a:t>
            </a:r>
          </a:p>
          <a:p>
            <a:pPr lvl="0"/>
            <a:r>
              <a:rPr lang="ru-RU" sz="1400" dirty="0"/>
              <a:t>«Интересы, склонности, способности и выбор профессии» (+формула выбора);</a:t>
            </a:r>
          </a:p>
          <a:p>
            <a:pPr lvl="0"/>
            <a:r>
              <a:rPr lang="ru-RU" sz="1400" dirty="0"/>
              <a:t>«Тип мышления»</a:t>
            </a:r>
            <a:r>
              <a:rPr lang="ru-RU" sz="1400" b="1" dirty="0"/>
              <a:t> </a:t>
            </a:r>
            <a:r>
              <a:rPr lang="ru-RU" sz="1400" dirty="0"/>
              <a:t>(методика в модификации Г. </a:t>
            </a:r>
            <a:r>
              <a:rPr lang="ru-RU" sz="1400" dirty="0" err="1"/>
              <a:t>Резапкиной</a:t>
            </a:r>
            <a:r>
              <a:rPr lang="ru-RU" sz="1400" dirty="0"/>
              <a:t>);</a:t>
            </a:r>
          </a:p>
          <a:p>
            <a:pPr lvl="0"/>
            <a:r>
              <a:rPr lang="ru-RU" sz="1400" dirty="0"/>
              <a:t>«Стресс и тревожность» (</a:t>
            </a:r>
            <a:r>
              <a:rPr lang="ru-RU" sz="1400" dirty="0" err="1"/>
              <a:t>дж.</a:t>
            </a:r>
            <a:r>
              <a:rPr lang="ru-RU" sz="1400" dirty="0"/>
              <a:t> Локк);</a:t>
            </a:r>
          </a:p>
          <a:p>
            <a:pPr lvl="0"/>
            <a:r>
              <a:rPr lang="ru-RU" sz="1400" dirty="0"/>
              <a:t>«Тест эмоций» (тест </a:t>
            </a:r>
            <a:r>
              <a:rPr lang="ru-RU" sz="1400" dirty="0" err="1"/>
              <a:t>Басса-Дарки</a:t>
            </a:r>
            <a:r>
              <a:rPr lang="ru-RU" sz="1400" dirty="0"/>
              <a:t> в модификации Г. </a:t>
            </a:r>
            <a:r>
              <a:rPr lang="ru-RU" sz="1400" dirty="0" err="1"/>
              <a:t>Резапкиной</a:t>
            </a:r>
            <a:r>
              <a:rPr lang="ru-RU" sz="1400" dirty="0"/>
              <a:t>);</a:t>
            </a:r>
          </a:p>
          <a:p>
            <a:pPr lvl="0"/>
            <a:r>
              <a:rPr lang="ru-RU" sz="1400" dirty="0"/>
              <a:t>Идеографический тест «Рисунок человека» (Э. </a:t>
            </a:r>
            <a:r>
              <a:rPr lang="ru-RU" sz="1400" dirty="0" err="1"/>
              <a:t>Махони</a:t>
            </a:r>
            <a:r>
              <a:rPr lang="ru-RU" sz="1400" dirty="0"/>
              <a:t>);</a:t>
            </a:r>
          </a:p>
          <a:p>
            <a:pPr lvl="0"/>
            <a:r>
              <a:rPr lang="ru-RU" sz="1400" dirty="0"/>
              <a:t>«Определение темперамента»;</a:t>
            </a:r>
          </a:p>
          <a:p>
            <a:pPr lvl="0"/>
            <a:r>
              <a:rPr lang="ru-RU" sz="1400" dirty="0"/>
              <a:t>«Определение профессиональных склонностей» (методика Л. </a:t>
            </a:r>
            <a:r>
              <a:rPr lang="ru-RU" sz="1400" dirty="0" err="1"/>
              <a:t>Йовайши</a:t>
            </a:r>
            <a:r>
              <a:rPr lang="ru-RU" sz="1400" dirty="0"/>
              <a:t> в модификации Г. </a:t>
            </a:r>
            <a:r>
              <a:rPr lang="ru-RU" sz="1400" dirty="0" err="1"/>
              <a:t>Резапкиной</a:t>
            </a:r>
            <a:r>
              <a:rPr lang="ru-RU" sz="1400" dirty="0"/>
              <a:t>);</a:t>
            </a:r>
          </a:p>
          <a:p>
            <a:pPr lvl="0"/>
            <a:r>
              <a:rPr lang="ru-RU" sz="1400" dirty="0"/>
              <a:t>  «Определение профессионального типа личности» (авторская модификация методики Д. </a:t>
            </a:r>
            <a:r>
              <a:rPr lang="ru-RU" sz="1400" dirty="0" err="1"/>
              <a:t>Холланда</a:t>
            </a:r>
            <a:r>
              <a:rPr lang="ru-RU" sz="1400" dirty="0"/>
              <a:t>)»</a:t>
            </a:r>
          </a:p>
          <a:p>
            <a:pPr lvl="0"/>
            <a:r>
              <a:rPr lang="ru-RU" sz="1400" dirty="0"/>
              <a:t>Опросник «Социальный интеллект»;</a:t>
            </a:r>
          </a:p>
          <a:p>
            <a:pPr lvl="0"/>
            <a:r>
              <a:rPr lang="ru-RU" sz="1400" dirty="0"/>
              <a:t>Опросник «Характер и профессия» (Г.В. </a:t>
            </a:r>
            <a:r>
              <a:rPr lang="ru-RU" sz="1400" dirty="0" err="1"/>
              <a:t>Резапкина</a:t>
            </a:r>
            <a:r>
              <a:rPr lang="ru-RU" sz="1400" dirty="0"/>
              <a:t>);</a:t>
            </a:r>
          </a:p>
          <a:p>
            <a:pPr lvl="0"/>
            <a:r>
              <a:rPr lang="ru-RU" sz="1400" dirty="0"/>
              <a:t>Методика «Эрудит» (методика ШТУР в модификации Г. </a:t>
            </a:r>
            <a:r>
              <a:rPr lang="ru-RU" sz="1400" dirty="0" err="1"/>
              <a:t>Резапкиной</a:t>
            </a:r>
            <a:r>
              <a:rPr lang="ru-RU" sz="1400" dirty="0"/>
              <a:t>);</a:t>
            </a:r>
          </a:p>
          <a:p>
            <a:pPr lvl="0"/>
            <a:r>
              <a:rPr lang="ru-RU" sz="1400" dirty="0"/>
              <a:t>Методика «Профиль» (методика карты интересов А. </a:t>
            </a:r>
            <a:r>
              <a:rPr lang="ru-RU" sz="1400" dirty="0" err="1"/>
              <a:t>Голомштока</a:t>
            </a:r>
            <a:r>
              <a:rPr lang="ru-RU" sz="1400" dirty="0"/>
              <a:t> в модификации Г. </a:t>
            </a:r>
            <a:r>
              <a:rPr lang="ru-RU" sz="1400" dirty="0" err="1"/>
              <a:t>Резапкиной</a:t>
            </a:r>
            <a:r>
              <a:rPr lang="ru-RU" sz="1400" dirty="0"/>
              <a:t>);</a:t>
            </a:r>
          </a:p>
          <a:p>
            <a:r>
              <a:rPr lang="ru-RU" sz="1400" dirty="0"/>
              <a:t>«Определение типа будущей профессии» (методика Е.А. Климова) и </a:t>
            </a:r>
            <a:r>
              <a:rPr lang="ru-RU" sz="1400" dirty="0" err="1"/>
              <a:t>др</a:t>
            </a:r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Развивающая педагогическая диагностика.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750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268760"/>
            <a:ext cx="7408333" cy="4857403"/>
          </a:xfrm>
        </p:spPr>
        <p:txBody>
          <a:bodyPr>
            <a:noAutofit/>
          </a:bodyPr>
          <a:lstStyle/>
          <a:p>
            <a:pPr lvl="0"/>
            <a:r>
              <a:rPr lang="ru-RU" sz="1600" dirty="0" smtClean="0"/>
              <a:t>охват </a:t>
            </a:r>
            <a:r>
              <a:rPr lang="ru-RU" sz="1600" dirty="0"/>
              <a:t>учащихся программами внеурочной деятельности;</a:t>
            </a:r>
          </a:p>
          <a:p>
            <a:pPr lvl="0"/>
            <a:r>
              <a:rPr lang="ru-RU" sz="1600" dirty="0"/>
              <a:t>удовлетворенность участников внеурочной деятельности уровнем и качеством образовательных услуг;</a:t>
            </a:r>
          </a:p>
          <a:p>
            <a:pPr lvl="0"/>
            <a:r>
              <a:rPr lang="ru-RU" sz="1600" dirty="0"/>
              <a:t>положительная динамика участия школьников в творческих коллективах, студиях и т.п. системы дополнительного образования школьного/районного/городского уровней;</a:t>
            </a:r>
          </a:p>
          <a:p>
            <a:pPr lvl="0"/>
            <a:r>
              <a:rPr lang="ru-RU" sz="1600" dirty="0"/>
              <a:t>положительная динамика участия в творческих конкурсах, фестивалях, выставках и т.п. школьного / районного / городского уровней;</a:t>
            </a:r>
          </a:p>
          <a:p>
            <a:pPr lvl="0"/>
            <a:r>
              <a:rPr lang="ru-RU" sz="1600" dirty="0"/>
              <a:t> успешность участия школьников в  проектах различного уровня школьного, районного, регионального уровня (победители/ кол-ву участников);</a:t>
            </a:r>
          </a:p>
          <a:p>
            <a:pPr lvl="0"/>
            <a:r>
              <a:rPr lang="ru-RU" sz="1600" dirty="0"/>
              <a:t>системность организации внеурочной деятельности;</a:t>
            </a:r>
          </a:p>
          <a:p>
            <a:pPr lvl="0"/>
            <a:r>
              <a:rPr lang="ru-RU" sz="1600" dirty="0"/>
              <a:t>востребованность форм и мероприятий внеурочной деятельности;</a:t>
            </a:r>
          </a:p>
          <a:p>
            <a:pPr lvl="0"/>
            <a:r>
              <a:rPr lang="ru-RU" sz="1600" dirty="0"/>
              <a:t>расширение спектра образовательных программ  внеурочной деятельности, взаимодополняющий и интеграционный характер их содержания;</a:t>
            </a:r>
          </a:p>
          <a:p>
            <a:pPr lvl="0"/>
            <a:r>
              <a:rPr lang="ru-RU" sz="1600" dirty="0"/>
              <a:t>расширение социально-педагогического партнерства; </a:t>
            </a:r>
          </a:p>
          <a:p>
            <a:pPr lvl="0"/>
            <a:r>
              <a:rPr lang="ru-RU" sz="1600" dirty="0"/>
              <a:t>общественная экспертиза внеурочной деятельности школы (</a:t>
            </a:r>
            <a:r>
              <a:rPr lang="ru-RU" sz="1600" i="1" dirty="0"/>
              <a:t>публикации, отзывы, сертификаты, экспертные заключения,  благодарности </a:t>
            </a:r>
            <a:r>
              <a:rPr lang="ru-RU" sz="1600" dirty="0"/>
              <a:t>и т.п.);</a:t>
            </a:r>
          </a:p>
          <a:p>
            <a:pPr lvl="0"/>
            <a:r>
              <a:rPr lang="ru-RU" sz="1600" dirty="0"/>
              <a:t>расширение использования материально-технического и ресурсного обеспечения  внеурочной деятельности школы;</a:t>
            </a:r>
          </a:p>
          <a:p>
            <a:pPr lvl="0"/>
            <a:r>
              <a:rPr lang="ru-RU" sz="1600" dirty="0"/>
              <a:t>сохранность контингента всех направлений внеурочной работы.</a:t>
            </a:r>
          </a:p>
          <a:p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Показатели </a:t>
            </a:r>
            <a:r>
              <a:rPr lang="ru-RU" sz="1600" dirty="0"/>
              <a:t>определения результативности реализации  внеурочной деятельности:</a:t>
            </a:r>
            <a:br>
              <a:rPr lang="ru-RU" sz="1600" dirty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4191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9"/>
            <a:ext cx="7776864" cy="423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Результаты самодиагностики Ф.И. учащегося 9 класса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450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0255599"/>
              </p:ext>
            </p:extLst>
          </p:nvPr>
        </p:nvGraphicFramePr>
        <p:xfrm>
          <a:off x="592363" y="1412778"/>
          <a:ext cx="7197273" cy="40798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4198"/>
                <a:gridCol w="3225818"/>
                <a:gridCol w="3227257"/>
              </a:tblGrid>
              <a:tr h="588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Код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Направление подготовки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Сокращенные названия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профильных учебных заведений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8443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Технические науки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4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551400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Наземные транспортные системы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МАДИ, МАМИ, МГАПИ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88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551800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Технологические машины и оборудование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МАДИ, МАМИ, МГАПИ, МГСУ, МГТекстУ, МГУПП, МГУС, МЭИ, СТАНКИН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88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552000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Эксплуатация авиационной и космической техники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МГТУГА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84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552100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Эксплуатация транспортных средств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МАДИ, МГАУ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88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552900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Технология, оборудование и автоматизация машиностроительных производств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МАМИ, МГАПИ, РУДН, СТАНКИН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8443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Архитектура и строительство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8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291300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Механизация и автоматизация строительства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МГСУ, </a:t>
                      </a:r>
                      <a:r>
                        <a:rPr lang="ru-RU" sz="1200" dirty="0" err="1">
                          <a:effectLst/>
                        </a:rPr>
                        <a:t>МИКХиС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Матрица профессионального выбора для поступающих в высшие учебные заведения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3420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620688"/>
            <a:ext cx="8208912" cy="55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11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268760"/>
            <a:ext cx="7408333" cy="485740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2600" dirty="0"/>
              <a:t>В результате целенаправленной работы по профессиональному самоопределению современных подростков на основе осуществления педагогической поддержки и сотрудничества общего и дополнительного образования можем констатировать положительные результаты. На 48% увеличилась доля подростков адекватно оценивающих свои склонности, способности, согласованности своих психологических возможностей с содержанием и требованиями профессиональной деятельности, а также информированности подростков о необходимости адаптироваться к изменяющимся социально – экономическим условиям в связи с устройством своей профессиональной карьеры, профессиональной мобильности. После прохождения дополнительной общеразвивающей программы «Я и моя профессия», отслеживания результатов поступления выпускников в Высшие учебные заведения за период с 2012- 2016 гг. выбор 70% учащихся совпал с результатами профессионального самоопределения. Это свидетельствует, что подростки стали более осознанно и ответственно относиться к определению будущей профессии и построению траектории обучения.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Результат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646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412776"/>
            <a:ext cx="7408333" cy="4713387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dirty="0" smtClean="0"/>
              <a:t> Формы </a:t>
            </a:r>
            <a:r>
              <a:rPr lang="ru-RU" b="1" dirty="0"/>
              <a:t>организации учебно-исследовательской деятельности на внеурочных занятиях:</a:t>
            </a:r>
            <a:endParaRPr lang="ru-RU" dirty="0"/>
          </a:p>
          <a:p>
            <a:pPr lvl="0" algn="just" fontAlgn="base"/>
            <a:r>
              <a:rPr lang="ru-RU" dirty="0"/>
              <a:t>учебная  практика   учащихся;</a:t>
            </a:r>
          </a:p>
          <a:p>
            <a:pPr lvl="0" algn="just" fontAlgn="base"/>
            <a:r>
              <a:rPr lang="ru-RU" dirty="0"/>
              <a:t>образовательные экспедиции, эколого-краеведческие экспедиции, походы, поездки, экскурсии, социально-значимые акции;</a:t>
            </a:r>
          </a:p>
          <a:p>
            <a:pPr lvl="0" algn="just" fontAlgn="base"/>
            <a:r>
              <a:rPr lang="ru-RU" dirty="0"/>
              <a:t>ученическое научно-исследовательское общество (НОУ)  – форма внеурочной деятельности, которая сочетает работу над учебными исследованиями, коллективное обсуждение промежуточных и итоговых результатов, организацию круглых столов, дискуссий, дебатов, интеллектуальных игр, публичных защит, конференций и др., а также включает встречи с представителями науки и образования, экскурсии в учреждения науки и образования;</a:t>
            </a:r>
          </a:p>
          <a:p>
            <a:pPr lvl="0" algn="just" fontAlgn="base"/>
            <a:r>
              <a:rPr lang="ru-RU" dirty="0"/>
              <a:t>участие обучающихся в олимпиадах, конкурсах, конференциях, в том числе дистанционных, предметных неделях, интеллектуальных марафонах.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Проектная деятельность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25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4298891"/>
              </p:ext>
            </p:extLst>
          </p:nvPr>
        </p:nvGraphicFramePr>
        <p:xfrm>
          <a:off x="395536" y="1600199"/>
          <a:ext cx="7776864" cy="45163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8842"/>
                <a:gridCol w="4019710"/>
                <a:gridCol w="2808312"/>
              </a:tblGrid>
              <a:tr h="1188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Дата </a:t>
                      </a:r>
                      <a:endParaRPr lang="ru-RU" sz="1400" dirty="0">
                        <a:effectLst/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11075" marR="11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Мероприятие </a:t>
                      </a:r>
                      <a:endParaRPr lang="ru-RU" sz="1400">
                        <a:effectLst/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11075" marR="11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Класс,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Кол-во участников </a:t>
                      </a:r>
                      <a:endParaRPr lang="ru-RU" sz="1400" dirty="0">
                        <a:effectLst/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11075" marR="11075" marT="0" marB="0"/>
                </a:tc>
              </a:tr>
              <a:tr h="79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Март -июнь</a:t>
                      </a:r>
                      <a:endParaRPr lang="ru-RU" sz="1400">
                        <a:effectLst/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11075" marR="11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Экологический десант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«Мы за чистый город»</a:t>
                      </a:r>
                      <a:endParaRPr lang="ru-RU" sz="1400">
                        <a:effectLst/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11075" marR="11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1-11 (</a:t>
                      </a:r>
                      <a:r>
                        <a:rPr lang="ru-RU" sz="1400" dirty="0">
                          <a:effectLst/>
                        </a:rPr>
                        <a:t>856)</a:t>
                      </a:r>
                      <a:endParaRPr lang="ru-RU" sz="1400" dirty="0">
                        <a:effectLst/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11075" marR="11075" marT="0" marB="0"/>
                </a:tc>
              </a:tr>
              <a:tr h="1584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18.03</a:t>
                      </a:r>
                      <a:endParaRPr lang="ru-RU" sz="1400" dirty="0">
                        <a:effectLst/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11075" marR="11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Торжественная линейка, посвященная открытию Дней защиты от экологической опасности</a:t>
                      </a:r>
                      <a:endParaRPr lang="ru-RU" sz="1400" dirty="0">
                        <a:effectLst/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11075" marR="11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6 (</a:t>
                      </a:r>
                      <a:r>
                        <a:rPr lang="ru-RU" sz="1400" dirty="0">
                          <a:effectLst/>
                        </a:rPr>
                        <a:t>104)</a:t>
                      </a:r>
                      <a:endParaRPr lang="ru-RU" sz="1400" dirty="0">
                        <a:effectLst/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11075" marR="11075" marT="0" marB="0"/>
                </a:tc>
              </a:tr>
              <a:tr h="79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22.03</a:t>
                      </a:r>
                      <a:endParaRPr lang="ru-RU" sz="1400" dirty="0">
                        <a:effectLst/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11075" marR="11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Экологическая игра «Мировой океан»</a:t>
                      </a:r>
                      <a:endParaRPr lang="ru-RU" sz="1400">
                        <a:effectLst/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11075" marR="11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6 (</a:t>
                      </a:r>
                      <a:r>
                        <a:rPr lang="ru-RU" sz="1400" dirty="0">
                          <a:effectLst/>
                        </a:rPr>
                        <a:t>104)</a:t>
                      </a:r>
                      <a:endParaRPr lang="ru-RU" sz="1400" dirty="0">
                        <a:effectLst/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11075" marR="11075" marT="0" marB="0"/>
                </a:tc>
              </a:tr>
              <a:tr h="1188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22.03</a:t>
                      </a:r>
                      <a:endParaRPr lang="ru-RU" sz="1400">
                        <a:effectLst/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11075" marR="110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Сбор макулатуры, использованных батареек, пластика</a:t>
                      </a:r>
                      <a:endParaRPr lang="ru-RU" sz="1400">
                        <a:effectLst/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11075" marR="11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1-11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(450)</a:t>
                      </a:r>
                      <a:endParaRPr lang="ru-RU" sz="1400">
                        <a:effectLst/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11075" marR="11075" marT="0" marB="0"/>
                </a:tc>
              </a:tr>
              <a:tr h="79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1.04</a:t>
                      </a:r>
                      <a:endParaRPr lang="ru-RU" sz="1400" dirty="0">
                        <a:effectLst/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11075" marR="110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Формирование экологического календаря</a:t>
                      </a:r>
                      <a:endParaRPr lang="ru-RU" sz="1400" dirty="0">
                        <a:effectLst/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11075" marR="11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6-8 (</a:t>
                      </a:r>
                      <a:r>
                        <a:rPr lang="ru-RU" sz="1400" dirty="0">
                          <a:effectLst/>
                        </a:rPr>
                        <a:t>15)</a:t>
                      </a:r>
                      <a:endParaRPr lang="ru-RU" sz="1400" dirty="0">
                        <a:effectLst/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11075" marR="11075" marT="0" marB="0"/>
                </a:tc>
              </a:tr>
              <a:tr h="3245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Март  </a:t>
                      </a:r>
                      <a:endParaRPr lang="ru-RU" sz="1400" dirty="0">
                        <a:effectLst/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11075" marR="11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Акция «Сохраним мир птиц»  </a:t>
                      </a:r>
                      <a:endParaRPr lang="ru-RU" sz="1400" dirty="0">
                        <a:effectLst/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11075" marR="11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350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</a:txBody>
                  <a:tcPr marL="11075" marR="11075" marT="0" marB="0"/>
                </a:tc>
              </a:tr>
              <a:tr h="2659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апрель</a:t>
                      </a:r>
                      <a:endParaRPr lang="ru-RU" sz="1400" dirty="0">
                        <a:effectLst/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11075" marR="11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Предметные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недели</a:t>
                      </a:r>
                      <a:endParaRPr lang="ru-RU" sz="1400" dirty="0">
                        <a:effectLst/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11075" marR="11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6-11 (</a:t>
                      </a:r>
                      <a:r>
                        <a:rPr lang="ru-RU" sz="1400" dirty="0">
                          <a:effectLst/>
                        </a:rPr>
                        <a:t>300)</a:t>
                      </a:r>
                      <a:endParaRPr lang="ru-RU" sz="1400" dirty="0">
                        <a:effectLst/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11075" marR="11075" marT="0" marB="0"/>
                </a:tc>
              </a:tr>
              <a:tr h="1188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18.04</a:t>
                      </a:r>
                      <a:endParaRPr lang="ru-RU" sz="1400">
                        <a:effectLst/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11075" marR="11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Экологическая тропа «Древесные растения города весной»</a:t>
                      </a:r>
                      <a:endParaRPr lang="ru-RU" sz="1400" dirty="0">
                        <a:effectLst/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11075" marR="11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7-9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(250)</a:t>
                      </a:r>
                      <a:endParaRPr lang="ru-RU" sz="1400">
                        <a:effectLst/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11075" marR="11075" marT="0" marB="0"/>
                </a:tc>
              </a:tr>
              <a:tr h="79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18.04</a:t>
                      </a:r>
                      <a:endParaRPr lang="ru-RU" sz="1400">
                        <a:effectLst/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11075" marR="11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Экологический десант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«Марш парков»</a:t>
                      </a:r>
                      <a:endParaRPr lang="ru-RU" sz="1400">
                        <a:effectLst/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11075" marR="11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7-8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(15)</a:t>
                      </a:r>
                      <a:endParaRPr lang="ru-RU" sz="1400">
                        <a:effectLst/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11075" marR="11075" marT="0" marB="0"/>
                </a:tc>
              </a:tr>
              <a:tr h="79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Июнь </a:t>
                      </a:r>
                      <a:endParaRPr lang="ru-RU" sz="1400" dirty="0">
                        <a:effectLst/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11075" marR="11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Экологическая тропа  «Познай природу родного края»</a:t>
                      </a:r>
                      <a:endParaRPr lang="ru-RU" sz="1400">
                        <a:effectLst/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11075" marR="11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1-7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(300)</a:t>
                      </a:r>
                      <a:endParaRPr lang="ru-RU" sz="1400" dirty="0">
                        <a:effectLst/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11075" marR="11075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338328"/>
            <a:ext cx="6635080" cy="1252728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Black"/>
                <a:ea typeface="Times New Roman"/>
                <a:cs typeface="Times New Roman"/>
              </a:rPr>
              <a:t>Экологическое воспитание</a:t>
            </a:r>
            <a:br>
              <a:rPr lang="ru-RU" sz="2800" dirty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Black"/>
                <a:ea typeface="Times New Roman"/>
                <a:cs typeface="Times New Roman"/>
              </a:rPr>
            </a:br>
            <a:r>
              <a:rPr lang="ru-RU" sz="2800" dirty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Black"/>
                <a:ea typeface="Times New Roman"/>
                <a:cs typeface="Times New Roman"/>
              </a:rPr>
              <a:t>«</a:t>
            </a:r>
            <a:r>
              <a:rPr lang="ru-RU" sz="2800" dirty="0">
                <a:solidFill>
                  <a:srgbClr val="C00000"/>
                </a:solidFill>
                <a:latin typeface="Arial Black"/>
                <a:ea typeface="Times New Roman"/>
                <a:cs typeface="Arial"/>
              </a:rPr>
              <a:t>Жизнь в стиле ЭКО – </a:t>
            </a:r>
            <a:r>
              <a:rPr lang="ru-RU" sz="1100" dirty="0">
                <a:latin typeface="Constantia"/>
                <a:ea typeface="Times New Roman"/>
                <a:cs typeface="Times New Roman"/>
              </a:rPr>
              <a:t/>
            </a:r>
            <a:br>
              <a:rPr lang="ru-RU" sz="1100" dirty="0">
                <a:latin typeface="Constantia"/>
                <a:ea typeface="Times New Roman"/>
                <a:cs typeface="Times New Roman"/>
              </a:rPr>
            </a:br>
            <a:r>
              <a:rPr lang="ru-RU" sz="2800" dirty="0">
                <a:solidFill>
                  <a:srgbClr val="C00000"/>
                </a:solidFill>
                <a:latin typeface="Arial Black"/>
                <a:ea typeface="Times New Roman"/>
                <a:cs typeface="Arial"/>
              </a:rPr>
              <a:t>выбор современного человека!</a:t>
            </a:r>
            <a:r>
              <a:rPr lang="ru-RU" sz="2800" dirty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Black"/>
                <a:ea typeface="Times New Roman"/>
                <a:cs typeface="Times New Roman"/>
              </a:rPr>
              <a:t>»</a:t>
            </a:r>
            <a:endParaRPr lang="ru-RU" dirty="0"/>
          </a:p>
        </p:txBody>
      </p:sp>
      <p:pic>
        <p:nvPicPr>
          <p:cNvPr id="5" name="Объект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0002"/>
            <a:ext cx="1656185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217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Реализуется:</a:t>
            </a:r>
          </a:p>
          <a:p>
            <a:pPr>
              <a:buFontTx/>
              <a:buChar char="-"/>
            </a:pPr>
            <a:r>
              <a:rPr lang="ru-RU" dirty="0" smtClean="0"/>
              <a:t>1-4  классы – ФГОС НОО</a:t>
            </a:r>
          </a:p>
          <a:p>
            <a:pPr marL="0" indent="0">
              <a:buNone/>
            </a:pPr>
            <a:r>
              <a:rPr lang="ru-RU" dirty="0" smtClean="0"/>
              <a:t>    5-6 классы – ФГОС ООО</a:t>
            </a:r>
          </a:p>
          <a:p>
            <a:pPr>
              <a:buFontTx/>
              <a:buChar char="-"/>
            </a:pPr>
            <a:r>
              <a:rPr lang="ru-RU" dirty="0" smtClean="0"/>
              <a:t>-7-9, 10 классы – инновационная деятельность</a:t>
            </a:r>
          </a:p>
          <a:p>
            <a:pPr>
              <a:buFontTx/>
              <a:buChar char="-"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Внеурочная деятельность МБОУ «Лицей №62»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356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1-4 классы – 10 часов</a:t>
            </a:r>
          </a:p>
          <a:p>
            <a:r>
              <a:rPr lang="ru-RU" dirty="0" smtClean="0"/>
              <a:t>5-6 классы – 8 часов (план внеурочной деятельности – 6 часов, ДЮЦ – 2 часа)</a:t>
            </a:r>
          </a:p>
          <a:p>
            <a:r>
              <a:rPr lang="ru-RU" dirty="0" smtClean="0"/>
              <a:t>7 классы – 3 часа</a:t>
            </a:r>
          </a:p>
          <a:p>
            <a:r>
              <a:rPr lang="ru-RU" dirty="0" smtClean="0"/>
              <a:t>8-9 классы – </a:t>
            </a:r>
            <a:r>
              <a:rPr lang="ru-RU" dirty="0" err="1" smtClean="0"/>
              <a:t>предпрофильная</a:t>
            </a:r>
            <a:r>
              <a:rPr lang="ru-RU" dirty="0" smtClean="0"/>
              <a:t> подготовка</a:t>
            </a:r>
          </a:p>
          <a:p>
            <a:r>
              <a:rPr lang="ru-RU" dirty="0" smtClean="0"/>
              <a:t>10 классы – 3 часа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Распределение часов внеурочной деятельности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862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5599605"/>
              </p:ext>
            </p:extLst>
          </p:nvPr>
        </p:nvGraphicFramePr>
        <p:xfrm>
          <a:off x="611562" y="1700808"/>
          <a:ext cx="8064895" cy="3462465"/>
        </p:xfrm>
        <a:graphic>
          <a:graphicData uri="http://schemas.openxmlformats.org/drawingml/2006/table">
            <a:tbl>
              <a:tblPr firstRow="1" firstCol="1" bandRow="1"/>
              <a:tblGrid>
                <a:gridCol w="2015635"/>
                <a:gridCol w="2016420"/>
                <a:gridCol w="2016420"/>
                <a:gridCol w="2016420"/>
              </a:tblGrid>
              <a:tr h="432048">
                <a:tc>
                  <a:txBody>
                    <a:bodyPr/>
                    <a:lstStyle/>
                    <a:p>
                      <a:pPr indent="3429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Учебный год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11113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Начальная школа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762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Основная школа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19367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Профильная школа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941">
                <a:tc>
                  <a:txBody>
                    <a:bodyPr/>
                    <a:lstStyle/>
                    <a:p>
                      <a:pPr marL="457200" indent="-11113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2012-2013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55,7%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941">
                <a:tc>
                  <a:txBody>
                    <a:bodyPr/>
                    <a:lstStyle/>
                    <a:p>
                      <a:pPr marL="457200" indent="-11113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2013-2014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98%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941">
                <a:tc>
                  <a:txBody>
                    <a:bodyPr/>
                    <a:lstStyle/>
                    <a:p>
                      <a:pPr marL="457200" indent="-11113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2014-2015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16%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941">
                <a:tc>
                  <a:txBody>
                    <a:bodyPr/>
                    <a:lstStyle/>
                    <a:p>
                      <a:pPr marL="457200" indent="-11113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2015-2016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100%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100%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32%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Autofit/>
          </a:bodyPr>
          <a:lstStyle/>
          <a:p>
            <a:pPr lvl="0"/>
            <a:r>
              <a:rPr lang="ru-RU" sz="2800" dirty="0"/>
              <a:t>Уровень охвата  учащихся лицея внеурочной деятельностью</a:t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0797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-учителя предметники – </a:t>
            </a:r>
            <a:r>
              <a:rPr lang="ru-RU" dirty="0" smtClean="0"/>
              <a:t>17;</a:t>
            </a:r>
            <a:endParaRPr lang="ru-RU" dirty="0"/>
          </a:p>
          <a:p>
            <a:r>
              <a:rPr lang="ru-RU" dirty="0"/>
              <a:t>-педагог-психолог – 1;</a:t>
            </a:r>
          </a:p>
          <a:p>
            <a:r>
              <a:rPr lang="ru-RU" dirty="0"/>
              <a:t>-педагог дополнительного образования – 1;</a:t>
            </a:r>
          </a:p>
          <a:p>
            <a:r>
              <a:rPr lang="ru-RU" dirty="0"/>
              <a:t>-библиотекарь – 1;</a:t>
            </a:r>
          </a:p>
          <a:p>
            <a:r>
              <a:rPr lang="ru-RU" dirty="0"/>
              <a:t>-руководитель музея лицея – 1;</a:t>
            </a:r>
          </a:p>
          <a:p>
            <a:r>
              <a:rPr lang="ru-RU" dirty="0"/>
              <a:t>-руководители кружков, спортивных секций – 9;</a:t>
            </a:r>
          </a:p>
          <a:p>
            <a:r>
              <a:rPr lang="ru-RU" dirty="0"/>
              <a:t>-преподаватели ВУЗов – 12;</a:t>
            </a:r>
          </a:p>
          <a:p>
            <a:r>
              <a:rPr lang="ru-RU" dirty="0"/>
              <a:t>-педагоги  ДОУ – 5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Степень привлечения к реализации проекта участников образовательного процесса и социальных партнеров</a:t>
            </a:r>
          </a:p>
        </p:txBody>
      </p:sp>
    </p:spTree>
    <p:extLst>
      <p:ext uri="{BB962C8B-B14F-4D97-AF65-F5344CB8AC3E}">
        <p14:creationId xmlns:p14="http://schemas.microsoft.com/office/powerpoint/2010/main" val="321209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Степень привлечения к реализации проекта участников образовательного процесса и социальных партнеров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7899776"/>
              </p:ext>
            </p:extLst>
          </p:nvPr>
        </p:nvGraphicFramePr>
        <p:xfrm>
          <a:off x="871538" y="1628800"/>
          <a:ext cx="7408862" cy="44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5879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algn="just"/>
            <a:r>
              <a:rPr lang="ru-RU" sz="3400" dirty="0" smtClean="0"/>
              <a:t>МБОУ </a:t>
            </a:r>
            <a:r>
              <a:rPr lang="ru-RU" sz="3400" dirty="0"/>
              <a:t>ДЮЦ </a:t>
            </a:r>
            <a:r>
              <a:rPr lang="ru-RU" sz="3400" dirty="0" err="1"/>
              <a:t>им.В.Волошиной</a:t>
            </a:r>
            <a:r>
              <a:rPr lang="ru-RU" sz="3400" dirty="0"/>
              <a:t>,</a:t>
            </a:r>
          </a:p>
          <a:p>
            <a:pPr algn="just"/>
            <a:r>
              <a:rPr lang="ru-RU" sz="3400" dirty="0" smtClean="0"/>
              <a:t>МБОУ </a:t>
            </a:r>
            <a:r>
              <a:rPr lang="ru-RU" sz="3400" dirty="0"/>
              <a:t>«</a:t>
            </a:r>
            <a:r>
              <a:rPr lang="ru-RU" sz="3400" dirty="0" err="1"/>
              <a:t>ЦДиК</a:t>
            </a:r>
            <a:r>
              <a:rPr lang="ru-RU" sz="3400" dirty="0"/>
              <a:t>» - Центр диагностики и консультирования,</a:t>
            </a:r>
          </a:p>
          <a:p>
            <a:pPr algn="just"/>
            <a:r>
              <a:rPr lang="ru-RU" sz="3400" dirty="0" smtClean="0"/>
              <a:t>Кемеровская </a:t>
            </a:r>
            <a:r>
              <a:rPr lang="ru-RU" sz="3400" dirty="0"/>
              <a:t>областная детская библиотека </a:t>
            </a:r>
            <a:r>
              <a:rPr lang="ru-RU" sz="3400" dirty="0" err="1"/>
              <a:t>им.А.П.Гайдара</a:t>
            </a:r>
            <a:r>
              <a:rPr lang="ru-RU" sz="3400" dirty="0"/>
              <a:t>,</a:t>
            </a:r>
          </a:p>
          <a:p>
            <a:pPr algn="just"/>
            <a:r>
              <a:rPr lang="ru-RU" sz="3400" dirty="0" smtClean="0"/>
              <a:t>Кемеровский </a:t>
            </a:r>
            <a:r>
              <a:rPr lang="ru-RU" sz="3400" dirty="0"/>
              <a:t>государственный университет (биологический, химический, физический, математический факультеты);</a:t>
            </a:r>
          </a:p>
          <a:p>
            <a:pPr algn="just"/>
            <a:r>
              <a:rPr lang="ru-RU" sz="3400" dirty="0" smtClean="0"/>
              <a:t>Кузбасский </a:t>
            </a:r>
            <a:r>
              <a:rPr lang="ru-RU" sz="3400" dirty="0"/>
              <a:t>государственный технический университет </a:t>
            </a:r>
            <a:r>
              <a:rPr lang="ru-RU" sz="3400" dirty="0" err="1"/>
              <a:t>им.Т.Ф.Горбачева</a:t>
            </a:r>
            <a:r>
              <a:rPr lang="ru-RU" sz="3400" dirty="0"/>
              <a:t> (Горный институт, Институт информационных технологий и автотранспорта, Институт химических и нефтегазовых технологий, Строительный институт, факультет фундаментальной подготовки);</a:t>
            </a:r>
          </a:p>
          <a:p>
            <a:pPr algn="just"/>
            <a:r>
              <a:rPr lang="ru-RU" sz="3400" dirty="0" smtClean="0"/>
              <a:t>музей </a:t>
            </a:r>
            <a:r>
              <a:rPr lang="ru-RU" sz="3400" dirty="0"/>
              <a:t>– заповедник </a:t>
            </a:r>
            <a:r>
              <a:rPr lang="ru-RU" sz="3400" dirty="0" smtClean="0"/>
              <a:t>«Томская </a:t>
            </a:r>
            <a:r>
              <a:rPr lang="ru-RU" sz="3400" dirty="0" err="1"/>
              <a:t>П</a:t>
            </a:r>
            <a:r>
              <a:rPr lang="ru-RU" sz="3400" dirty="0" err="1" smtClean="0"/>
              <a:t>исаница</a:t>
            </a:r>
            <a:r>
              <a:rPr lang="ru-RU" sz="3400" dirty="0" smtClean="0"/>
              <a:t>»;</a:t>
            </a:r>
            <a:endParaRPr lang="ru-RU" sz="3400" dirty="0"/>
          </a:p>
          <a:p>
            <a:pPr algn="just"/>
            <a:r>
              <a:rPr lang="ru-RU" sz="3400" dirty="0" smtClean="0"/>
              <a:t>учреждения </a:t>
            </a:r>
            <a:r>
              <a:rPr lang="ru-RU" sz="3400" dirty="0"/>
              <a:t>культуры и спорта  </a:t>
            </a:r>
            <a:r>
              <a:rPr lang="ru-RU" sz="3400" dirty="0" err="1"/>
              <a:t>г.Кемерово</a:t>
            </a:r>
            <a:r>
              <a:rPr lang="ru-RU" sz="3400" dirty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82217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организация 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сотрудничества с другими организациями:</a:t>
            </a:r>
            <a:br>
              <a:rPr lang="ru-RU" b="1" dirty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25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2854</TotalTime>
  <Words>2336</Words>
  <Application>Microsoft Office PowerPoint</Application>
  <PresentationFormat>Экран (4:3)</PresentationFormat>
  <Paragraphs>668</Paragraphs>
  <Slides>35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4" baseType="lpstr">
      <vt:lpstr>Arial Unicode MS</vt:lpstr>
      <vt:lpstr>Arial</vt:lpstr>
      <vt:lpstr>Arial Black</vt:lpstr>
      <vt:lpstr>Calibri</vt:lpstr>
      <vt:lpstr>Candara</vt:lpstr>
      <vt:lpstr>Constantia</vt:lpstr>
      <vt:lpstr>Symbol</vt:lpstr>
      <vt:lpstr>Times New Roman</vt:lpstr>
      <vt:lpstr>Волна</vt:lpstr>
      <vt:lpstr>МБОУ «Лицей №62»  г.Кемерово</vt:lpstr>
      <vt:lpstr>Презентация PowerPoint</vt:lpstr>
      <vt:lpstr>Показатели определения результативности реализации  внеурочной деятельности: </vt:lpstr>
      <vt:lpstr>Внеурочная деятельность МБОУ «Лицей №62»</vt:lpstr>
      <vt:lpstr>Распределение часов внеурочной деятельности </vt:lpstr>
      <vt:lpstr>Уровень охвата  учащихся лицея внеурочной деятельностью </vt:lpstr>
      <vt:lpstr>Степень привлечения к реализации проекта участников образовательного процесса и социальных партнеров</vt:lpstr>
      <vt:lpstr>Степень привлечения к реализации проекта участников образовательного процесса и социальных партнеров</vt:lpstr>
      <vt:lpstr>организация  сотрудничества с другими организациями: </vt:lpstr>
      <vt:lpstr>Организация  сотрудничества с другими организациями: </vt:lpstr>
      <vt:lpstr>Программы ВД</vt:lpstr>
      <vt:lpstr>Программы ВД</vt:lpstr>
      <vt:lpstr>Формы внеурочной деятельности лицея по направлениям </vt:lpstr>
      <vt:lpstr>Успешность участия лицеистов в конференциях, предметных конкурсах</vt:lpstr>
      <vt:lpstr>Успешность участия  школьников в  предметных олимпиадах   </vt:lpstr>
      <vt:lpstr>Диагностика качества  организации ВД</vt:lpstr>
      <vt:lpstr>Мониторинг психологического климата класса</vt:lpstr>
      <vt:lpstr>Мониторинг психологического климата класса</vt:lpstr>
      <vt:lpstr>Уровень удовлетворенности родителей работой ОУ по организации внеурочной деятельностью</vt:lpstr>
      <vt:lpstr>   Диагностика личностного роста школьников диагностический опросник «личностный рост» авторы – п.в. степанов, и.в. степанова, д.в. григорьев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Представление промежуточных результатов</vt:lpstr>
      <vt:lpstr>Предпрофильная подготовка</vt:lpstr>
      <vt:lpstr>Предпрофильная подготовка «Я и моя будущая профессия»</vt:lpstr>
      <vt:lpstr>Развивающая педагогическая диагностика. </vt:lpstr>
      <vt:lpstr>Результаты самодиагностики Ф.И. учащегося 9 класса </vt:lpstr>
      <vt:lpstr>Матрица профессионального выбора для поступающих в высшие учебные заведения </vt:lpstr>
      <vt:lpstr>Презентация PowerPoint</vt:lpstr>
      <vt:lpstr> Результат </vt:lpstr>
      <vt:lpstr>Проектная деятельность</vt:lpstr>
      <vt:lpstr>Экологическое воспитание «Жизнь в стиле ЭКО –  выбор современного человека!»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Юрьевна</dc:creator>
  <cp:lastModifiedBy>k312a1</cp:lastModifiedBy>
  <cp:revision>218</cp:revision>
  <cp:lastPrinted>2017-01-13T02:00:24Z</cp:lastPrinted>
  <dcterms:created xsi:type="dcterms:W3CDTF">2015-09-16T09:51:44Z</dcterms:created>
  <dcterms:modified xsi:type="dcterms:W3CDTF">2017-03-09T03:54:42Z</dcterms:modified>
</cp:coreProperties>
</file>