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0" r:id="rId4"/>
    <p:sldId id="261" r:id="rId5"/>
    <p:sldId id="288" r:id="rId6"/>
    <p:sldId id="278" r:id="rId7"/>
    <p:sldId id="289" r:id="rId8"/>
    <p:sldId id="280" r:id="rId9"/>
    <p:sldId id="282" r:id="rId10"/>
    <p:sldId id="281" r:id="rId11"/>
    <p:sldId id="290" r:id="rId12"/>
    <p:sldId id="262" r:id="rId13"/>
    <p:sldId id="286" r:id="rId14"/>
    <p:sldId id="29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49E5B-A641-4B1F-B0F3-1F23D1724AB5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22C77-710D-46DF-B8BE-07EF421645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18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22C77-710D-46DF-B8BE-07EF4216453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719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22C77-710D-46DF-B8BE-07EF4216453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634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22C77-710D-46DF-B8BE-07EF4216453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913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22C77-710D-46DF-B8BE-07EF4216453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081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22C77-710D-46DF-B8BE-07EF4216453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323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22C77-710D-46DF-B8BE-07EF4216453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53784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22C77-710D-46DF-B8BE-07EF4216453A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685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22C77-710D-46DF-B8BE-07EF4216453A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5870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757"/>
            <a:ext cx="8319298" cy="3953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Разработка системы </a:t>
            </a:r>
            <a:b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внеурочной деятельности обучающихся 5-9 классов по </a:t>
            </a:r>
            <a:r>
              <a:rPr lang="ru-RU" sz="3200" dirty="0" err="1" smtClean="0">
                <a:solidFill>
                  <a:schemeClr val="accent2">
                    <a:lumMod val="10000"/>
                  </a:schemeClr>
                </a:solidFill>
              </a:rPr>
              <a:t>общеинтеллектуальному</a:t>
            </a: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направлению в условиях введения ФГОС основного общего образования</a:t>
            </a:r>
            <a:b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2013-2016гг</a:t>
            </a:r>
            <a:endParaRPr lang="ru-RU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185" y="3972357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Муниципальное бюджетное общеобразовательное учреждение «Лицей №17» </a:t>
            </a:r>
          </a:p>
          <a:p>
            <a:pPr algn="r"/>
            <a:r>
              <a:rPr lang="ru-RU" sz="2400" dirty="0" smtClean="0"/>
              <a:t>Березовский ГО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679" y="260648"/>
            <a:ext cx="1512168" cy="191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404664"/>
            <a:ext cx="849694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еанс всероссийской видеоконференцсвязи </a:t>
            </a:r>
          </a:p>
          <a:p>
            <a:pPr algn="ctr"/>
            <a:r>
              <a:rPr lang="ru-RU" sz="2800" dirty="0" smtClean="0"/>
              <a:t>23. 01. 2014</a:t>
            </a:r>
          </a:p>
          <a:p>
            <a:pPr algn="ctr"/>
            <a:endParaRPr lang="ru-RU" sz="2800" dirty="0"/>
          </a:p>
          <a:p>
            <a:pPr algn="ctr"/>
            <a:r>
              <a:rPr lang="ru-RU" sz="3200" b="1" dirty="0"/>
              <a:t>Тема: «ФГОС на ступени основного общего образования: опыт, проблемы и перспективы»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266986"/>
            <a:ext cx="5385975" cy="2920107"/>
          </a:xfrm>
        </p:spPr>
      </p:pic>
    </p:spTree>
    <p:extLst>
      <p:ext uri="{BB962C8B-B14F-4D97-AF65-F5344CB8AC3E}">
        <p14:creationId xmlns:p14="http://schemas.microsoft.com/office/powerpoint/2010/main" xmlns="" val="293161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7638"/>
            <a:ext cx="8712968" cy="4819674"/>
          </a:xfrm>
        </p:spPr>
        <p:txBody>
          <a:bodyPr>
            <a:normAutofit fontScale="92500" lnSpcReduction="20000"/>
          </a:bodyPr>
          <a:lstStyle/>
          <a:p>
            <a:pPr marL="109728" lvl="0" indent="0" algn="just">
              <a:buNone/>
            </a:pPr>
            <a:r>
              <a:rPr lang="ru-RU" dirty="0" smtClean="0"/>
              <a:t>1. Интернет-семинар </a:t>
            </a:r>
            <a:r>
              <a:rPr lang="ru-RU" dirty="0"/>
              <a:t>«Основные принципы организации духовно-нравственного воспитания обучающихся в соответствии с требованиями ФГОС ООО» (</a:t>
            </a:r>
            <a:r>
              <a:rPr lang="ru-RU" dirty="0" smtClean="0"/>
              <a:t>17.10.2013)</a:t>
            </a:r>
          </a:p>
          <a:p>
            <a:pPr marL="109728" lvl="0" indent="0" algn="just">
              <a:buNone/>
            </a:pPr>
            <a:r>
              <a:rPr lang="ru-RU" dirty="0" smtClean="0"/>
              <a:t>2. Семинар </a:t>
            </a:r>
            <a:r>
              <a:rPr lang="ru-RU" dirty="0"/>
              <a:t>«Методологическая основа программы духовно-нравственного воспитания и социализации обучающихся в школе» (</a:t>
            </a:r>
            <a:r>
              <a:rPr lang="ru-RU" dirty="0" smtClean="0"/>
              <a:t>30.01.2014)</a:t>
            </a:r>
          </a:p>
          <a:p>
            <a:pPr marL="109728" lvl="0" indent="0" algn="just">
              <a:buNone/>
            </a:pPr>
            <a:r>
              <a:rPr lang="ru-RU" dirty="0" smtClean="0"/>
              <a:t>3. Семинар </a:t>
            </a:r>
            <a:r>
              <a:rPr lang="ru-RU" dirty="0" err="1"/>
              <a:t>КРИПКиПРО</a:t>
            </a:r>
            <a:r>
              <a:rPr lang="ru-RU" dirty="0"/>
              <a:t> «Алгоритм представления педагогического опыта и диссеминация результатов инновационной деятельности образовательных учреждений» (26.03.2014</a:t>
            </a:r>
            <a:r>
              <a:rPr lang="ru-RU" dirty="0" smtClean="0"/>
              <a:t>)</a:t>
            </a:r>
          </a:p>
          <a:p>
            <a:pPr marL="109728" lvl="0" indent="0" algn="just">
              <a:buNone/>
            </a:pPr>
            <a:r>
              <a:rPr lang="ru-RU" dirty="0" smtClean="0"/>
              <a:t>4. «Научно-методическое </a:t>
            </a:r>
            <a:r>
              <a:rPr lang="ru-RU" dirty="0"/>
              <a:t>сопровождение реализации ФГОС: опыт, проблемы, пути их преодоления» (5-6.11.2015г.)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Выступления на областных семинарах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496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Программа </a:t>
            </a:r>
            <a:br>
              <a:rPr lang="ru-RU" dirty="0" smtClean="0"/>
            </a:br>
            <a:r>
              <a:rPr lang="ru-RU" dirty="0" smtClean="0"/>
              <a:t>воспитания и социализации учащихся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214710" cy="4547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86182" y="1857364"/>
            <a:ext cx="507209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Публикации</a:t>
            </a:r>
          </a:p>
          <a:p>
            <a:pPr algn="just"/>
            <a:r>
              <a:rPr lang="ru-RU" sz="2000" dirty="0" smtClean="0"/>
              <a:t>       Левина, О.Е. Программа воспитания и социализации	как  инструмент управления достижением планируемых результатов личностного развития учащихся </a:t>
            </a:r>
            <a:r>
              <a:rPr lang="en-US" sz="2000" dirty="0" smtClean="0"/>
              <a:t>/</a:t>
            </a:r>
            <a:r>
              <a:rPr lang="ru-RU" sz="2000" dirty="0" smtClean="0"/>
              <a:t> Учитель Кузбасса. – 2014.</a:t>
            </a:r>
          </a:p>
          <a:p>
            <a:pPr algn="just"/>
            <a:r>
              <a:rPr lang="ru-RU" sz="2000" dirty="0" smtClean="0"/>
              <a:t>      Эртель, Е.Н. Клуб «Витязь» как организационная форма патриотического воспитания</a:t>
            </a:r>
            <a:r>
              <a:rPr lang="en-US" sz="2000" dirty="0" smtClean="0"/>
              <a:t> /</a:t>
            </a:r>
            <a:r>
              <a:rPr lang="ru-RU" sz="2000" dirty="0" smtClean="0"/>
              <a:t> Ребенок в современном мире: Материалы IX Международной научно-практической конференции. - 2015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3600400" cy="2700300"/>
          </a:xfrm>
          <a:prstGeom prst="rect">
            <a:avLst/>
          </a:prstGeom>
        </p:spPr>
      </p:pic>
      <p:pic>
        <p:nvPicPr>
          <p:cNvPr id="1026" name="Picture 2" descr="http://lizey17.ucoz.ru/js/9032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0960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lizey17.ucoz.ru/_tbkp/Lager/IMG_20170221_1423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3528392" cy="26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8423" y="3460746"/>
            <a:ext cx="3726025" cy="279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72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757"/>
            <a:ext cx="8319298" cy="39536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Разработка системы </a:t>
            </a:r>
            <a:b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внеурочной деятельности обучающихся 5-9 классов по </a:t>
            </a:r>
            <a:r>
              <a:rPr lang="ru-RU" sz="3200" dirty="0" err="1" smtClean="0">
                <a:solidFill>
                  <a:schemeClr val="accent2">
                    <a:lumMod val="10000"/>
                  </a:schemeClr>
                </a:solidFill>
              </a:rPr>
              <a:t>общеинтеллектуальному</a:t>
            </a: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направлению в условиях введения ФГОС основного общего образования</a:t>
            </a:r>
            <a:b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</a:br>
            <a:r>
              <a:rPr lang="ru-RU" sz="3200" dirty="0" smtClean="0">
                <a:solidFill>
                  <a:schemeClr val="accent2">
                    <a:lumMod val="10000"/>
                  </a:schemeClr>
                </a:solidFill>
              </a:rPr>
              <a:t>2013-2016гг</a:t>
            </a:r>
            <a:endParaRPr lang="ru-RU" sz="3200" dirty="0">
              <a:solidFill>
                <a:schemeClr val="accent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3185" y="3972357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/>
              <a:t>Муниципальное бюджетное общеобразовательное учреждение «Лицей №17» </a:t>
            </a:r>
          </a:p>
          <a:p>
            <a:pPr algn="r"/>
            <a:r>
              <a:rPr lang="ru-RU" sz="2400" dirty="0" smtClean="0"/>
              <a:t>Березовский ГО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679" y="260648"/>
            <a:ext cx="1512168" cy="191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253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214422"/>
            <a:ext cx="8429684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/>
              <a:t>создание оптимальных </a:t>
            </a:r>
          </a:p>
          <a:p>
            <a:pPr algn="ctr">
              <a:buNone/>
            </a:pPr>
            <a:r>
              <a:rPr lang="ru-RU" sz="3600" dirty="0" smtClean="0"/>
              <a:t>условий для развития </a:t>
            </a:r>
          </a:p>
          <a:p>
            <a:pPr algn="ctr">
              <a:buNone/>
            </a:pPr>
            <a:r>
              <a:rPr lang="ru-RU" sz="3600" dirty="0" smtClean="0"/>
              <a:t>каждого обучающегося </a:t>
            </a:r>
          </a:p>
          <a:p>
            <a:pPr algn="ctr">
              <a:buNone/>
            </a:pPr>
            <a:r>
              <a:rPr lang="ru-RU" sz="3600" dirty="0" smtClean="0"/>
              <a:t>в различных видах деятельности</a:t>
            </a:r>
          </a:p>
          <a:p>
            <a:pPr algn="ctr">
              <a:buNone/>
            </a:pPr>
            <a:r>
              <a:rPr lang="ru-RU" sz="3600" dirty="0" smtClean="0"/>
              <a:t> по </a:t>
            </a:r>
            <a:r>
              <a:rPr lang="ru-RU" sz="3600" dirty="0" err="1" smtClean="0"/>
              <a:t>общеинтеллектуальному</a:t>
            </a:r>
            <a:r>
              <a:rPr lang="ru-RU" sz="3600" dirty="0" smtClean="0"/>
              <a:t> направлению </a:t>
            </a:r>
          </a:p>
          <a:p>
            <a:pPr algn="ctr">
              <a:buNone/>
            </a:pPr>
            <a:r>
              <a:rPr lang="ru-RU" sz="3600" dirty="0" smtClean="0"/>
              <a:t>в соответствии с требованиями ФГОС ООО</a:t>
            </a:r>
            <a:endParaRPr lang="ru-RU" sz="36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Цель: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лево 12"/>
          <p:cNvSpPr/>
          <p:nvPr/>
        </p:nvSpPr>
        <p:spPr>
          <a:xfrm rot="13575565">
            <a:off x="6579449" y="2628209"/>
            <a:ext cx="1056195" cy="16980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 rot="19877899">
            <a:off x="1644279" y="2681395"/>
            <a:ext cx="1333977" cy="1333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3 способа организации </a:t>
            </a:r>
            <a:br>
              <a:rPr lang="ru-RU" dirty="0" smtClean="0"/>
            </a:br>
            <a:r>
              <a:rPr lang="ru-RU" dirty="0" smtClean="0"/>
              <a:t>внеурочной деятельности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66020" y="1556792"/>
            <a:ext cx="5832648" cy="8640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Внеурочная деятельность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233362"/>
            <a:ext cx="2460782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Реализация образовательных программ внеурочной деятельности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47864" y="3233362"/>
            <a:ext cx="2592288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Включение ребенка в систему коллективных творческих дел лицея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28184" y="3233362"/>
            <a:ext cx="2468960" cy="2304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Использование ресурсов дополнительного образования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6200000">
            <a:off x="4195332" y="2704670"/>
            <a:ext cx="732460" cy="16489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919" y="13224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Программы </a:t>
            </a:r>
            <a:br>
              <a:rPr lang="ru-RU" dirty="0" smtClean="0"/>
            </a:br>
            <a:r>
              <a:rPr lang="ru-RU" dirty="0" smtClean="0"/>
              <a:t>внеурочной деятельности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3584" y="138694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40 программ по 5 направлениям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6215" y="2093576"/>
            <a:ext cx="85430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12 программ по </a:t>
            </a:r>
            <a:r>
              <a:rPr lang="ru-RU" sz="3200" b="1" dirty="0" err="1" smtClean="0">
                <a:solidFill>
                  <a:srgbClr val="C00000"/>
                </a:solidFill>
              </a:rPr>
              <a:t>общеинтеллектуальному</a:t>
            </a:r>
            <a:r>
              <a:rPr lang="ru-RU" sz="3200" b="1" dirty="0" smtClean="0">
                <a:solidFill>
                  <a:srgbClr val="C00000"/>
                </a:solidFill>
              </a:rPr>
              <a:t> направлению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80" y="3384594"/>
            <a:ext cx="1114184" cy="1575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9039" y="3384594"/>
            <a:ext cx="1127459" cy="1594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39817" y="3365903"/>
            <a:ext cx="1140676" cy="1613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093" y="3365903"/>
            <a:ext cx="1257294" cy="1777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95489" y="3380835"/>
            <a:ext cx="1128107" cy="159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87404" y="3379857"/>
            <a:ext cx="1157003" cy="163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046" y="4722293"/>
            <a:ext cx="1172930" cy="165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44983" y="4722293"/>
            <a:ext cx="1160361" cy="163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49127" y="4722294"/>
            <a:ext cx="1185269" cy="165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97548" y="4722294"/>
            <a:ext cx="1186400" cy="165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247100" y="4722294"/>
            <a:ext cx="1172928" cy="165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752846" y="4722293"/>
            <a:ext cx="1183402" cy="1659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348880"/>
            <a:ext cx="8363272" cy="3658411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4400" dirty="0" smtClean="0"/>
              <a:t>«Реальная математика»</a:t>
            </a:r>
          </a:p>
          <a:p>
            <a:pPr marL="109728" indent="0" algn="ctr">
              <a:buNone/>
            </a:pPr>
            <a:r>
              <a:rPr lang="ru-RU" sz="4400" dirty="0" smtClean="0"/>
              <a:t>«Учимся работать с текстом»</a:t>
            </a:r>
          </a:p>
          <a:p>
            <a:pPr marL="109728" indent="0" algn="ctr">
              <a:buNone/>
            </a:pPr>
            <a:r>
              <a:rPr lang="ru-RU" sz="4400" dirty="0" smtClean="0"/>
              <a:t>«Интерес-Интеллект-Исследование»</a:t>
            </a:r>
          </a:p>
          <a:p>
            <a:pPr marL="109728" indent="0" algn="ctr">
              <a:buNone/>
            </a:pPr>
            <a:r>
              <a:rPr lang="ru-RU" sz="4400" dirty="0" smtClean="0"/>
              <a:t>«Мой край родной»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Востребованные программы </a:t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err="1" smtClean="0"/>
              <a:t>общеинтеллектуальному</a:t>
            </a:r>
            <a:r>
              <a:rPr lang="ru-RU" dirty="0" smtClean="0"/>
              <a:t> направлению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7430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05" y="289117"/>
            <a:ext cx="3429024" cy="25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0" name="AutoShape 2" descr="https://static.wixstatic.com/media/64c72c_50aeac5cd51e4a64b6c9aface5381dd3.jpg/v1/fill/w_556,h_417,al_c,q_90,usm_0.66_1.00_0.01/64c72c_50aeac5cd51e4a64b6c9aface5381dd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Admin\Desktop\64c72c_50aeac5cd51e4a64b6c9aface5381dd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pp.vk.me/c638918/v638918351/487a/UvijtJcsn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682" y="3357562"/>
            <a:ext cx="1809763" cy="271464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6496" y="238416"/>
            <a:ext cx="3453162" cy="258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786314" y="285749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«Юный мультипликатор»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2910" y="628652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«Реальная математика»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3895" y="2988230"/>
            <a:ext cx="3643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У</a:t>
            </a:r>
            <a:r>
              <a:rPr lang="ru-RU" b="1" dirty="0" smtClean="0"/>
              <a:t>чимся  работать с текстом»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429256" y="6286520"/>
            <a:ext cx="26432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/>
              <a:t>М</a:t>
            </a:r>
            <a:r>
              <a:rPr lang="ru-RU" b="1" dirty="0" smtClean="0"/>
              <a:t>ой край родной»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5989" y="3450699"/>
            <a:ext cx="3493311" cy="2621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607330" cy="480116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Программа </a:t>
            </a:r>
            <a:r>
              <a:rPr lang="ru-RU" b="1" dirty="0" smtClean="0"/>
              <a:t>«Юный эколог» </a:t>
            </a:r>
            <a:r>
              <a:rPr lang="ru-RU" dirty="0" smtClean="0"/>
              <a:t>представлена в сборнике научных трудов «Современный </a:t>
            </a:r>
            <a:r>
              <a:rPr lang="ru-RU" dirty="0"/>
              <a:t>учитель: личность и профессиональная деятельность: Материалы </a:t>
            </a:r>
            <a:r>
              <a:rPr lang="en-US" dirty="0"/>
              <a:t>XI</a:t>
            </a:r>
            <a:r>
              <a:rPr lang="ru-RU" dirty="0"/>
              <a:t> Международной научно-практической </a:t>
            </a:r>
            <a:r>
              <a:rPr lang="ru-RU" dirty="0" smtClean="0"/>
              <a:t>конференции» - 2014г. </a:t>
            </a:r>
          </a:p>
          <a:p>
            <a:pPr algn="just"/>
            <a:r>
              <a:rPr lang="ru-RU" dirty="0" smtClean="0"/>
              <a:t> </a:t>
            </a:r>
            <a:r>
              <a:rPr lang="ru-RU" dirty="0" smtClean="0"/>
              <a:t>Программы </a:t>
            </a:r>
            <a:r>
              <a:rPr lang="ru-RU" b="1" dirty="0" smtClean="0"/>
              <a:t>«Край </a:t>
            </a:r>
            <a:r>
              <a:rPr lang="ru-RU" b="1" dirty="0"/>
              <a:t>родной, познакомимся с тобой</a:t>
            </a:r>
            <a:r>
              <a:rPr lang="ru-RU" b="1" dirty="0" smtClean="0"/>
              <a:t>!» </a:t>
            </a:r>
            <a:r>
              <a:rPr lang="ru-RU" b="1" dirty="0" smtClean="0"/>
              <a:t>и «Интерес-интеллект-исследование» </a:t>
            </a:r>
            <a:r>
              <a:rPr lang="ru-RU" dirty="0" smtClean="0"/>
              <a:t>представлены в методическом пособии «Организация внеурочной деятельности обучающихся в условиях реализации ФГОС ООО »- </a:t>
            </a:r>
            <a:r>
              <a:rPr lang="ru-RU" dirty="0" smtClean="0"/>
              <a:t>Кемерово, 2016.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Публикации программ</a:t>
            </a:r>
            <a:br>
              <a:rPr lang="ru-RU" dirty="0" smtClean="0"/>
            </a:br>
            <a:r>
              <a:rPr lang="ru-RU" dirty="0" smtClean="0"/>
              <a:t> внеурочной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545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1417638"/>
            <a:ext cx="9036496" cy="5323730"/>
          </a:xfrm>
        </p:spPr>
        <p:txBody>
          <a:bodyPr>
            <a:normAutofit fontScale="85000" lnSpcReduction="20000"/>
          </a:bodyPr>
          <a:lstStyle/>
          <a:p>
            <a:pPr marL="109728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 err="1" smtClean="0">
                <a:solidFill>
                  <a:srgbClr val="002060"/>
                </a:solidFill>
              </a:rPr>
              <a:t>Черлидинг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  <a:r>
              <a:rPr lang="ru-RU" sz="2800" dirty="0" smtClean="0"/>
              <a:t>(А. Ю. Середкина) -  </a:t>
            </a:r>
            <a:r>
              <a:rPr lang="ru-RU" sz="2800" dirty="0" smtClean="0">
                <a:solidFill>
                  <a:srgbClr val="C00000"/>
                </a:solidFill>
              </a:rPr>
              <a:t>Диплом </a:t>
            </a:r>
            <a:r>
              <a:rPr lang="ru-RU" sz="2800" dirty="0">
                <a:solidFill>
                  <a:srgbClr val="C00000"/>
                </a:solidFill>
              </a:rPr>
              <a:t>1 степени </a:t>
            </a:r>
            <a:r>
              <a:rPr lang="ru-RU" sz="2800" dirty="0"/>
              <a:t>в Международном конкурсе учителей «На вершине айсберга».</a:t>
            </a:r>
          </a:p>
          <a:p>
            <a:pPr marL="109728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Школа этикета</a:t>
            </a:r>
            <a:r>
              <a:rPr lang="ru-RU" sz="2800" b="1" dirty="0" smtClean="0">
                <a:solidFill>
                  <a:srgbClr val="002060"/>
                </a:solidFill>
              </a:rPr>
              <a:t>» </a:t>
            </a:r>
            <a:r>
              <a:rPr lang="ru-RU" sz="2800" dirty="0" smtClean="0"/>
              <a:t>(И. Г. Ширяева ) - </a:t>
            </a:r>
            <a:r>
              <a:rPr lang="ru-RU" sz="2800" dirty="0" smtClean="0">
                <a:solidFill>
                  <a:srgbClr val="C00000"/>
                </a:solidFill>
              </a:rPr>
              <a:t>Диплом </a:t>
            </a:r>
            <a:r>
              <a:rPr lang="ru-RU" sz="2800" dirty="0">
                <a:solidFill>
                  <a:srgbClr val="C00000"/>
                </a:solidFill>
              </a:rPr>
              <a:t>3 степени</a:t>
            </a:r>
            <a:r>
              <a:rPr lang="ru-RU" sz="2800" dirty="0"/>
              <a:t> во Всероссийском конкурсе методических работ педагогов общего и дополнительного образования, работников социокультурных учреждений «Образование. Культура. Творчество».</a:t>
            </a:r>
          </a:p>
          <a:p>
            <a:pPr marL="109728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</a:t>
            </a:r>
            <a:r>
              <a:rPr lang="ru-RU" sz="2800" b="1" dirty="0">
                <a:solidFill>
                  <a:srgbClr val="002060"/>
                </a:solidFill>
              </a:rPr>
              <a:t>Интерес-интеллект-исследование» </a:t>
            </a:r>
            <a:r>
              <a:rPr lang="ru-RU" sz="2800" dirty="0" smtClean="0"/>
              <a:t>(О. Е. Левина) - </a:t>
            </a:r>
            <a:r>
              <a:rPr lang="ru-RU" sz="2800" dirty="0" smtClean="0">
                <a:solidFill>
                  <a:srgbClr val="C00000"/>
                </a:solidFill>
              </a:rPr>
              <a:t>ПОБЕДИТЕЛЬ</a:t>
            </a:r>
            <a:r>
              <a:rPr lang="ru-RU" sz="2800" dirty="0" smtClean="0"/>
              <a:t> </a:t>
            </a:r>
            <a:r>
              <a:rPr lang="ru-RU" sz="2800" dirty="0"/>
              <a:t>областного конкурса программ внеурочной деятельности.</a:t>
            </a:r>
          </a:p>
          <a:p>
            <a:pPr marL="109728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«Край родной» </a:t>
            </a:r>
            <a:r>
              <a:rPr lang="ru-RU" sz="2800" dirty="0" smtClean="0"/>
              <a:t>(Р. Е. Черткова) – </a:t>
            </a:r>
            <a:r>
              <a:rPr lang="ru-RU" sz="2800" dirty="0" smtClean="0">
                <a:solidFill>
                  <a:srgbClr val="C00000"/>
                </a:solidFill>
              </a:rPr>
              <a:t>ПОБЕДИТЕЛЬ</a:t>
            </a:r>
            <a:r>
              <a:rPr lang="en-US" sz="2800" dirty="0" smtClean="0"/>
              <a:t> </a:t>
            </a:r>
            <a:r>
              <a:rPr lang="ru-RU" sz="2800" dirty="0" smtClean="0"/>
              <a:t>в номинации </a:t>
            </a:r>
            <a:r>
              <a:rPr lang="ru-RU" sz="2800" dirty="0"/>
              <a:t>«Удивительный мир после урока» в рамках второго методического марафона, посвященному Году литературы в России «Литературные места России и родного края», </a:t>
            </a:r>
            <a:r>
              <a:rPr lang="ru-RU" sz="2800" dirty="0" err="1"/>
              <a:t>КРИПКиПРО</a:t>
            </a:r>
            <a:r>
              <a:rPr lang="ru-RU" sz="2800" dirty="0"/>
              <a:t>. </a:t>
            </a:r>
          </a:p>
          <a:p>
            <a:pPr marL="10972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4848" y="116632"/>
            <a:ext cx="86868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Конкурсы</a:t>
            </a:r>
            <a:br>
              <a:rPr lang="ru-RU" sz="3200" dirty="0" smtClean="0"/>
            </a:br>
            <a:r>
              <a:rPr lang="ru-RU" sz="3200" dirty="0" smtClean="0"/>
              <a:t> программ внеурочной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4091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404663"/>
            <a:ext cx="8640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</a:t>
            </a:r>
            <a:r>
              <a:rPr lang="ru-RU" sz="2800" dirty="0" smtClean="0"/>
              <a:t>еанс всероссийской видеоконференцсвязи</a:t>
            </a:r>
          </a:p>
          <a:p>
            <a:pPr algn="ctr"/>
            <a:r>
              <a:rPr lang="ru-RU" sz="2800" dirty="0" smtClean="0"/>
              <a:t>21. 10. 2013 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b="1" dirty="0" smtClean="0"/>
              <a:t>Тема</a:t>
            </a:r>
            <a:r>
              <a:rPr lang="ru-RU" sz="2800" b="1" dirty="0"/>
              <a:t>: «Реализация программы по формированию культуры здоровья: механизмы управления и сопровождения»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212976"/>
            <a:ext cx="5784419" cy="3136131"/>
          </a:xfrm>
        </p:spPr>
      </p:pic>
    </p:spTree>
    <p:extLst>
      <p:ext uri="{BB962C8B-B14F-4D97-AF65-F5344CB8AC3E}">
        <p14:creationId xmlns:p14="http://schemas.microsoft.com/office/powerpoint/2010/main" xmlns="" val="1404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2AECA"/>
      </a:accent1>
      <a:accent2>
        <a:srgbClr val="EECFE0"/>
      </a:accent2>
      <a:accent3>
        <a:srgbClr val="E2AECA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808</TotalTime>
  <Words>451</Words>
  <Application>Microsoft Office PowerPoint</Application>
  <PresentationFormat>Экран (4:3)</PresentationFormat>
  <Paragraphs>63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Разработка системы  внеурочной деятельности обучающихся 5-9 классов по общеинтеллектуальному направлению в условиях введения ФГОС основного общего образования 2013-2016гг</vt:lpstr>
      <vt:lpstr>Цель:</vt:lpstr>
      <vt:lpstr>3 способа организации  внеурочной деятельности</vt:lpstr>
      <vt:lpstr>Программы  внеурочной деятельности</vt:lpstr>
      <vt:lpstr>Востребованные программы  по общеинтеллектуальному направлению</vt:lpstr>
      <vt:lpstr>Слайд 6</vt:lpstr>
      <vt:lpstr>Публикации программ  внеурочной деятельности</vt:lpstr>
      <vt:lpstr>Конкурсы  программ внеурочной деятельности</vt:lpstr>
      <vt:lpstr>Слайд 9</vt:lpstr>
      <vt:lpstr>Слайд 10</vt:lpstr>
      <vt:lpstr>Выступления на областных семинарах</vt:lpstr>
      <vt:lpstr>Программа  воспитания и социализации учащихся</vt:lpstr>
      <vt:lpstr>Слайд 13</vt:lpstr>
      <vt:lpstr>Разработка системы  внеурочной деятельности обучающихся 5-9 классов по общеинтеллектуальному направлению в условиях введения ФГОС основного общего образования 2013-2016гг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системы  внеурочной деятельности обучающихся 5-9 классов по общеинтеллектуальному направлению в условиях введения ФГОС основного общего образования 2013-2016</dc:title>
  <dc:creator>Admin</dc:creator>
  <cp:lastModifiedBy>Admin</cp:lastModifiedBy>
  <cp:revision>68</cp:revision>
  <dcterms:created xsi:type="dcterms:W3CDTF">2016-12-09T07:55:01Z</dcterms:created>
  <dcterms:modified xsi:type="dcterms:W3CDTF">2017-03-06T04:30:44Z</dcterms:modified>
</cp:coreProperties>
</file>