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7" r:id="rId3"/>
    <p:sldId id="299" r:id="rId4"/>
    <p:sldId id="282" r:id="rId5"/>
    <p:sldId id="300" r:id="rId6"/>
    <p:sldId id="293" r:id="rId7"/>
    <p:sldId id="301" r:id="rId8"/>
    <p:sldId id="302" r:id="rId9"/>
    <p:sldId id="305" r:id="rId10"/>
    <p:sldId id="311" r:id="rId11"/>
    <p:sldId id="308" r:id="rId12"/>
    <p:sldId id="306" r:id="rId13"/>
    <p:sldId id="310" r:id="rId14"/>
    <p:sldId id="30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33D6C8E-C42E-44F1-A614-9EA72DF0F971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4A2CAB7-8AB6-4829-95BF-2A3D6D201C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0%B4%D1%83%D1%85%D0%BE%D0%B2%D0%BD%D0%BE-%D0%BD%D1%80%D0%B0%D0%B2%D1%81%D1%82%D0%B2%D0%B5%D0%BD%D0%BD%D0%BE%D0%B5&amp;img_url=www.schsite.ru/GetFile.aspx?fileID=964e073d-f835-41f3-a421-005f71b71cfe&amp;pos=6&amp;rpt=simag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hyperlink" Target="http://images.yandex.ru/yandsearch?text=%D0%B4%D1%83%D1%85%D0%BE%D0%B2%D0%BD%D0%BE-%D0%BD%D1%80%D0%B0%D0%B2%D1%81%D1%82%D0%B2%D0%B5%D0%BD%D0%BD%D0%BE%D0%B5&amp;img_url=www.schsite.ru/GetFile.aspx?fileID=964e073d-f835-41f3-a421-005f71b71cfe&amp;pos=6&amp;rpt=sim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erb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4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19672" y="1052736"/>
            <a:ext cx="616247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НАПРАВЛЕНИЕ ИННОВАЦИОННОЙ ДЕЯТЕЛЬНОСТИ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ОРГАНИЗАЦИЯ ВНЕУРОЧНОЙ ДЕЯТЕЛЬНОСТИ В УСЛОВИЯХ ПЕРЕХОДА ОБРАЗОВАТЕЛЬНЫХ УЧРЕЖДЕНИЙ НА ФГОС </a:t>
            </a: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Тема:  «Использование различных форм организации внеурочной деятельности учащихся основной школы в условиях перехода на ФГОС ООО по общекультурному и нравственному направлениям»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реализации инновационного проекта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214290"/>
            <a:ext cx="7858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 «Гимназия №12»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Внеурочная деятельность МБОУ &quot;Гимназия № 12&quot; г. Ленинск-Кузнец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149079"/>
            <a:ext cx="2592288" cy="257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КРЕАТИВ-БОЙ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D:\ФОТО2015\Креатив бой\DSC05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07425"/>
            <a:ext cx="8064896" cy="5350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96552" y="1"/>
            <a:ext cx="504056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Квесты</a:t>
            </a:r>
            <a:endParaRPr lang="ru-RU" sz="28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>
              <a:buFontTx/>
              <a:buChar char="-"/>
            </a:pP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 книге</a:t>
            </a:r>
          </a:p>
          <a:p>
            <a:pPr algn="ctr">
              <a:buFontTx/>
              <a:buChar char="-"/>
            </a:pP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Живые</a:t>
            </a:r>
          </a:p>
          <a:p>
            <a:pPr algn="ctr">
              <a:buFontTx/>
              <a:buChar char="-"/>
            </a:pP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 аудитории</a:t>
            </a:r>
          </a:p>
          <a:p>
            <a:pPr algn="ctr">
              <a:buFontTx/>
              <a:buChar char="-"/>
            </a:pP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33" y="404664"/>
            <a:ext cx="4648667" cy="3083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4865451" cy="3227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 descr="D:\ФОТО2015\КВЕСТ\DSC06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1155" y="3429000"/>
            <a:ext cx="4522845" cy="3000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1713076"/>
      </p:ext>
    </p:extLst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3821594" cy="2535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75656" y="404664"/>
            <a:ext cx="70313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Конструкторское бюро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77072"/>
            <a:ext cx="4355976" cy="2450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4211960" cy="2369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99707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34">
            <a:off x="4138135" y="594193"/>
            <a:ext cx="4884483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83568" y="692696"/>
            <a:ext cx="32239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Сэлфи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с книгой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84">
            <a:off x="1374995" y="3443221"/>
            <a:ext cx="4326471" cy="287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3989003"/>
      </p:ext>
    </p:extLst>
  </p:cSld>
  <p:clrMapOvr>
    <a:masterClrMapping/>
  </p:clrMapOvr>
  <p:transition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ФОТО\разобрать\лэпбу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680520" cy="39746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70199" y="332656"/>
            <a:ext cx="13468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Лэпбук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7891" name="Picture 3" descr="D:\ФОТО\лэпбуки\2 кла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0" y="3387725"/>
            <a:ext cx="5207000" cy="3470275"/>
          </a:xfrm>
          <a:prstGeom prst="rect">
            <a:avLst/>
          </a:prstGeom>
          <a:noFill/>
        </p:spPr>
      </p:pic>
      <p:pic>
        <p:nvPicPr>
          <p:cNvPr id="37892" name="Picture 4" descr="D:\ФОТО\лэпбуки\тунд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0478" y="0"/>
            <a:ext cx="4403522" cy="3160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54868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Внеурочная деятельность в 2016-2017 учебном году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980728"/>
            <a:ext cx="57606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Реализуется в 5-8 классах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классов:   13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обучающихся: 350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Формы организации внеурочной деятельности: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классное руководство;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программы курсов;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образовательные проекты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Внеурочная деятельность МБОУ &quot;Гимназия № 12&quot; г. Ленинск-Кузнец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9075" cy="980728"/>
          </a:xfrm>
          <a:prstGeom prst="rect">
            <a:avLst/>
          </a:prstGeom>
          <a:noFill/>
        </p:spPr>
      </p:pic>
      <p:pic>
        <p:nvPicPr>
          <p:cNvPr id="1026" name="Picture 2" descr="https://sites.google.com/site/vneurochka12/_/rsrc/1474306284956/home/72.jpg?height=239&amp;width=3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052736"/>
            <a:ext cx="3075555" cy="2304256"/>
          </a:xfrm>
          <a:prstGeom prst="rect">
            <a:avLst/>
          </a:prstGeom>
          <a:noFill/>
        </p:spPr>
      </p:pic>
      <p:pic>
        <p:nvPicPr>
          <p:cNvPr id="1028" name="Picture 4" descr="https://sites.google.com/site/vneurochka12/_/rsrc/1468862053116/portfolio/anglijskij-klub-lubitelej-ctenia/2.jpg?height=240&amp;width=3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17032"/>
            <a:ext cx="3048000" cy="2286001"/>
          </a:xfrm>
          <a:prstGeom prst="rect">
            <a:avLst/>
          </a:prstGeom>
          <a:noFill/>
        </p:spPr>
      </p:pic>
      <p:pic>
        <p:nvPicPr>
          <p:cNvPr id="1030" name="Picture 6" descr="https://sites.google.com/site/vneurochka12/_/rsrc/1468862052969/portfolio/liga-zdorova/7.jpg?height=240&amp;width=3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717032"/>
            <a:ext cx="3048000" cy="228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54868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Внеурочная деятельность в 2016-2017 учебном году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980728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Программы внеурочной деятельности: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Направление  «общекультурное»   -7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Направление «нравственное»  - 6</a:t>
            </a:r>
            <a:endParaRPr lang="ru-RU" dirty="0"/>
          </a:p>
        </p:txBody>
      </p:sp>
      <p:pic>
        <p:nvPicPr>
          <p:cNvPr id="5" name="Picture 2" descr="Внеурочная деятельность МБОУ &quot;Гимназия № 12&quot; г. Ленинск-Кузнец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9075" cy="9807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1988840"/>
            <a:ext cx="81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Программы, опубликованные в сборниках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КРИПКиПРО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«Семейные ценности»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автор-сост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Нартикоева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Е.В.)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Клуб межкультурного общения 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International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lub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автор-сост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Марченко С.Н.)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«Театр для детей: сказка за сказкой»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автор-сост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Шилова Е.А.)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t="5625" r="6289" b="8061"/>
          <a:stretch>
            <a:fillRect/>
          </a:stretch>
        </p:blipFill>
        <p:spPr bwMode="auto">
          <a:xfrm>
            <a:off x="2555776" y="3356137"/>
            <a:ext cx="4752528" cy="35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290" y="142852"/>
            <a:ext cx="735811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МАТЕРИАЛЬНО-ТЕХНИЧЕСКИЕ УСЛОВИЯ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356992"/>
            <a:ext cx="292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Класс-музей им. А.С. Пушкина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3000372"/>
            <a:ext cx="364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Музей «Назад в будущее»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2976" y="6072206"/>
            <a:ext cx="328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Класс-музей «Сибирская старина»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504" y="6072206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 основ православной культуры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ФОТО 2013\100MSDCF1\DSC006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0"/>
          <a:stretch/>
        </p:blipFill>
        <p:spPr bwMode="auto">
          <a:xfrm>
            <a:off x="5143504" y="3831369"/>
            <a:ext cx="3100903" cy="205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Рисунок 1" descr="E:\Новая папка\DSC_0004.JPG"/>
          <p:cNvPicPr>
            <a:picLocks noChangeAspect="1" noChangeArrowheads="1"/>
          </p:cNvPicPr>
          <p:nvPr/>
        </p:nvPicPr>
        <p:blipFill>
          <a:blip r:embed="rId3" cstate="print"/>
          <a:srcRect l="10937" r="17848" b="53291"/>
          <a:stretch>
            <a:fillRect/>
          </a:stretch>
        </p:blipFill>
        <p:spPr bwMode="auto">
          <a:xfrm>
            <a:off x="5004048" y="836712"/>
            <a:ext cx="358381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3672408" cy="2808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" name="Picture 1" descr="DSC_28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717032"/>
            <a:ext cx="3523106" cy="2339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Внеурочная деятельность МБОУ &quot;Гимназия № 12&quot; г. Ленинск-Кузнецк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89075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49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548680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Внеурочная деятельность в 2016-2017 учебном году</a:t>
            </a: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Образовательные проекты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2" descr="Внеурочная деятельность МБОУ &quot;Гимназия № 12&quot; г. Ленинск-Кузнец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9075" cy="980728"/>
          </a:xfrm>
          <a:prstGeom prst="rect">
            <a:avLst/>
          </a:prstGeom>
          <a:noFill/>
        </p:spPr>
      </p:pic>
      <p:pic>
        <p:nvPicPr>
          <p:cNvPr id="6" name="Picture 2" descr="http://im8-tub-ru.yandex.net/i?id=377213354-20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1440160" cy="1325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7824" y="1700808"/>
            <a:ext cx="615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    Гимназия –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Центр духовно-нравственного развития и воспитания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 l="10922" t="3411" r="485" b="4306"/>
          <a:stretch>
            <a:fillRect/>
          </a:stretch>
        </p:blipFill>
        <p:spPr bwMode="auto">
          <a:xfrm>
            <a:off x="3275856" y="2420888"/>
            <a:ext cx="5151715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8-tub-ru.yandex.net/i?id=377213354-20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526" cy="85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88640"/>
            <a:ext cx="735811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ОБОБЩЕНИЕ ОПЫТА НА ОБЛАСТНОМ УРОВНЕ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042" y="928670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9913" y="764704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1920826" cy="263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C:\Users\User\Desktop\Истоки, 2013\ещё грамоты\благ письмо 00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810" r="729" b="2396"/>
          <a:stretch>
            <a:fillRect/>
          </a:stretch>
        </p:blipFill>
        <p:spPr bwMode="auto">
          <a:xfrm>
            <a:off x="1043608" y="3589976"/>
            <a:ext cx="18367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97" y="3589976"/>
            <a:ext cx="1785937" cy="25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User\Desktop\Истоки, 2013\грамоты\п 001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04" y="3600118"/>
            <a:ext cx="1860550" cy="264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User\Desktop\Истоки, 2013\1 001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59" y="781534"/>
            <a:ext cx="19304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85" y="3600118"/>
            <a:ext cx="1851025" cy="249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F:\наставничество\4 00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79" y="781139"/>
            <a:ext cx="1930400" cy="265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6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548680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Внеурочная деятельность в 2016-2017 учебном году</a:t>
            </a: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Образовательные проекты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2" descr="Внеурочная деятельность МБОУ &quot;Гимназия № 12&quot; г. Ленинск-Кузнец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9075" cy="9807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87824" y="1484784"/>
            <a:ext cx="6156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    Марафон предприимчивости как средство формирования предприимчивого мышления обучающихся  </a:t>
            </a:r>
          </a:p>
        </p:txBody>
      </p:sp>
      <p:pic>
        <p:nvPicPr>
          <p:cNvPr id="8" name="Picture 2" descr="G:\КАРТИНКИ МАРАФОН\3-84297_1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169564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 l="8560" t="9317" r="4620" b="6520"/>
          <a:stretch>
            <a:fillRect/>
          </a:stretch>
        </p:blipFill>
        <p:spPr bwMode="auto">
          <a:xfrm>
            <a:off x="4499992" y="2348880"/>
            <a:ext cx="4248472" cy="329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govorim.kiev.ua/speak_about/wp-content/uploads/2015/09/meet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445224"/>
            <a:ext cx="1440160" cy="106854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987824" y="5877272"/>
            <a:ext cx="615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    Школа  развития социальных навыков поведения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у обучающихся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88640"/>
            <a:ext cx="735811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ОБОБЩЕНИЕ ОПЫТА НА ОБЛАСТНОМ УРОВНЕ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G:\КАРТИНКИ МАРАФОН\3-84297_1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74399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25688" t="7840" r="27063" b="7259"/>
          <a:stretch>
            <a:fillRect/>
          </a:stretch>
        </p:blipFill>
        <p:spPr bwMode="auto">
          <a:xfrm>
            <a:off x="1043608" y="692696"/>
            <a:ext cx="2448272" cy="351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I:\1 январь 2017\Инновационная мозаика (I место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692696"/>
            <a:ext cx="2304256" cy="3455659"/>
          </a:xfrm>
          <a:prstGeom prst="rect">
            <a:avLst/>
          </a:prstGeom>
          <a:noFill/>
        </p:spPr>
      </p:pic>
      <p:pic>
        <p:nvPicPr>
          <p:cNvPr id="35844" name="Picture 4" descr="I:\1 январь 2017\Scan_20161214_210600.jpg"/>
          <p:cNvPicPr>
            <a:picLocks noChangeAspect="1" noChangeArrowheads="1"/>
          </p:cNvPicPr>
          <p:nvPr/>
        </p:nvPicPr>
        <p:blipFill>
          <a:blip r:embed="rId5" cstate="print"/>
          <a:srcRect l="7154" t="2161" b="1502"/>
          <a:stretch>
            <a:fillRect/>
          </a:stretch>
        </p:blipFill>
        <p:spPr bwMode="auto">
          <a:xfrm>
            <a:off x="6375494" y="692696"/>
            <a:ext cx="2406066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620688"/>
            <a:ext cx="528978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Альманах</a:t>
            </a:r>
            <a:endParaRPr lang="ru-RU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142852"/>
            <a:ext cx="735811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НОВЫЕ ФОРМЫ РАБОТЫ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Внеурочная деятельность МБОУ &quot;Гимназия № 12&quot; г. Ленинск-Кузнец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9075" cy="98072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928" y="1124744"/>
            <a:ext cx="8208072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6394283"/>
      </p:ext>
    </p:extLst>
  </p:cSld>
  <p:clrMapOvr>
    <a:masterClrMapping/>
  </p:clrMapOvr>
  <p:transition advTm="10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782</TotalTime>
  <Words>243</Words>
  <Application>Microsoft Office PowerPoint</Application>
  <PresentationFormat>Экран (4:3)</PresentationFormat>
  <Paragraphs>57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КРЕАТИВ-БОЙ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k210-a2</cp:lastModifiedBy>
  <cp:revision>78</cp:revision>
  <dcterms:created xsi:type="dcterms:W3CDTF">2013-05-13T19:03:54Z</dcterms:created>
  <dcterms:modified xsi:type="dcterms:W3CDTF">2017-03-22T07:53:37Z</dcterms:modified>
</cp:coreProperties>
</file>