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332" r:id="rId2"/>
    <p:sldId id="264" r:id="rId3"/>
    <p:sldId id="301" r:id="rId4"/>
    <p:sldId id="308" r:id="rId5"/>
    <p:sldId id="307" r:id="rId6"/>
    <p:sldId id="309" r:id="rId7"/>
    <p:sldId id="340" r:id="rId8"/>
    <p:sldId id="339" r:id="rId9"/>
    <p:sldId id="284" r:id="rId10"/>
    <p:sldId id="320" r:id="rId11"/>
    <p:sldId id="305" r:id="rId12"/>
    <p:sldId id="322" r:id="rId13"/>
    <p:sldId id="334" r:id="rId14"/>
    <p:sldId id="324" r:id="rId15"/>
    <p:sldId id="323" r:id="rId16"/>
    <p:sldId id="325" r:id="rId17"/>
    <p:sldId id="326" r:id="rId18"/>
    <p:sldId id="327" r:id="rId19"/>
    <p:sldId id="328" r:id="rId20"/>
    <p:sldId id="330" r:id="rId21"/>
    <p:sldId id="331" r:id="rId22"/>
    <p:sldId id="336" r:id="rId23"/>
    <p:sldId id="335" r:id="rId24"/>
    <p:sldId id="303" r:id="rId25"/>
    <p:sldId id="337" r:id="rId26"/>
    <p:sldId id="281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обчный класс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низкая</c:v>
                </c:pt>
                <c:pt idx="1">
                  <c:v>средняя</c:v>
                </c:pt>
                <c:pt idx="2">
                  <c:v>высокая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45</c:v>
                </c:pt>
                <c:pt idx="1">
                  <c:v>52</c:v>
                </c:pt>
                <c:pt idx="2">
                  <c:v>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пилотный класс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низкая</c:v>
                </c:pt>
                <c:pt idx="1">
                  <c:v>средняя</c:v>
                </c:pt>
                <c:pt idx="2">
                  <c:v>высокая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23</c:v>
                </c:pt>
                <c:pt idx="1">
                  <c:v>65</c:v>
                </c:pt>
                <c:pt idx="2">
                  <c:v>12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69815336"/>
        <c:axId val="269814160"/>
        <c:axId val="0"/>
      </c:bar3DChart>
      <c:catAx>
        <c:axId val="2698153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69814160"/>
        <c:crosses val="autoZero"/>
        <c:auto val="1"/>
        <c:lblAlgn val="ctr"/>
        <c:lblOffset val="100"/>
        <c:noMultiLvlLbl val="0"/>
      </c:catAx>
      <c:valAx>
        <c:axId val="269814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6981533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0FCF4A6-6D6B-411A-AC48-9CF24870235E}" type="datetimeFigureOut">
              <a:rPr lang="ru-RU" smtClean="0"/>
              <a:pPr>
                <a:defRPr/>
              </a:pPr>
              <a:t>22.03.2017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5B5D2C9-39E4-4FFB-AAB4-42BA6744A60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A5C65FE-C318-44A5-BFC2-8FC06C649BB0}" type="datetimeFigureOut">
              <a:rPr lang="ru-RU" smtClean="0"/>
              <a:pPr>
                <a:defRPr/>
              </a:pPr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ABCE499-AE72-41CC-B04F-4C50F0918AF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EA3BDC2-0DE3-4D52-B8CD-CFFC17BF27CF}" type="datetimeFigureOut">
              <a:rPr lang="ru-RU" smtClean="0"/>
              <a:pPr>
                <a:defRPr/>
              </a:pPr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3133242-689A-4593-A47D-B1FB7908BD9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729F363-E671-4818-B455-99C37FD1E4A8}" type="datetimeFigureOut">
              <a:rPr lang="ru-RU" smtClean="0"/>
              <a:pPr>
                <a:defRPr/>
              </a:pPr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6F02BE4-B857-4F88-AB6B-8E6C6A28698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1D6927F-A888-40E8-8855-B7958001DABC}" type="datetimeFigureOut">
              <a:rPr lang="ru-RU" smtClean="0"/>
              <a:pPr>
                <a:defRPr/>
              </a:pPr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112DEEF-A4D7-4CFD-945E-6F76A7B4451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00D2F09-CE10-4991-BF54-32281B03CCF0}" type="datetimeFigureOut">
              <a:rPr lang="ru-RU" smtClean="0"/>
              <a:pPr>
                <a:defRPr/>
              </a:pPr>
              <a:t>22.03.2017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9D90EE5-2742-4774-8434-068D8C5ED70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6CDED64-212C-47A3-99F0-6701E9718870}" type="datetimeFigureOut">
              <a:rPr lang="ru-RU" smtClean="0"/>
              <a:pPr>
                <a:defRPr/>
              </a:pPr>
              <a:t>22.03.2017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BB62549-6715-441E-8D41-EC0AA23F47B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4B6E723-1938-4967-9480-31540B15E4AB}" type="datetimeFigureOut">
              <a:rPr lang="ru-RU" smtClean="0"/>
              <a:pPr>
                <a:defRPr/>
              </a:pPr>
              <a:t>22.03.2017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F695B6A-3817-4BFC-BA3F-FE6C562502E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66E423F-0DC6-4B8A-BF2A-A098205D6289}" type="datetimeFigureOut">
              <a:rPr lang="ru-RU" smtClean="0"/>
              <a:pPr>
                <a:defRPr/>
              </a:pPr>
              <a:t>22.03.2017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056F961-D629-4975-A70E-E4A12E2BEEB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8F31F8E-0AA1-46D2-AE19-883CF89F2DDF}" type="datetimeFigureOut">
              <a:rPr lang="ru-RU" smtClean="0"/>
              <a:pPr>
                <a:defRPr/>
              </a:pPr>
              <a:t>22.03.2017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D271268-DAB6-430C-BF0D-3B29440C950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FA93DB0-8326-483E-8C32-0808B5E4C1B7}" type="datetimeFigureOut">
              <a:rPr lang="ru-RU" smtClean="0"/>
              <a:pPr>
                <a:defRPr/>
              </a:pPr>
              <a:t>22.03.2017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7B02CB0-A11D-46A3-9C62-A3403C1218C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FADEBC7F-6FEA-433D-A52A-121475D62AF9}" type="datetimeFigureOut">
              <a:rPr lang="ru-RU" smtClean="0"/>
              <a:pPr>
                <a:defRPr/>
              </a:pPr>
              <a:t>22.03.2017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4FE38535-6864-4A26-916F-95F0D1F0DD4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290" y="1571612"/>
            <a:ext cx="7406640" cy="3615324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800" dirty="0" smtClean="0"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Организация  </a:t>
            </a:r>
            <a:r>
              <a:rPr lang="ru-RU" b="1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предпрофильной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подготовки школьников сельских ОО в условиях реализации  внеурочной деятельности 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ФГОС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ООО</a:t>
            </a:r>
            <a:endParaRPr lang="ru-RU" sz="2700" b="1" dirty="0">
              <a:solidFill>
                <a:schemeClr val="accent3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142976" y="0"/>
            <a:ext cx="7715304" cy="785818"/>
          </a:xfrm>
          <a:prstGeom prst="rect">
            <a:avLst/>
          </a:prstGeom>
        </p:spPr>
        <p:txBody>
          <a:bodyPr anchor="b">
            <a:normAutofit fontScale="37500" lnSpcReduction="20000"/>
          </a:bodyPr>
          <a:lstStyle/>
          <a:p>
            <a:pPr lvl="0" algn="ctr" fontAlgn="auto">
              <a:spcAft>
                <a:spcPts val="0"/>
              </a:spcAft>
            </a:pPr>
            <a:r>
              <a:rPr lang="ru-RU" sz="4400" dirty="0" smtClean="0">
                <a:latin typeface="Arial" pitchFamily="34" charset="0"/>
                <a:cs typeface="Arial" pitchFamily="34" charset="0"/>
              </a:rPr>
              <a:t>Муниципальное бюджетное общеобразовательное учреждение «Заринская средняя общеобразовательная школа имени М.А. Аверина»</a:t>
            </a:r>
          </a:p>
          <a:p>
            <a:pPr lvl="0" algn="ctr" fontAlgn="auto">
              <a:spcAft>
                <a:spcPts val="0"/>
              </a:spcAft>
            </a:pPr>
            <a:r>
              <a:rPr lang="ru-RU" sz="4400" dirty="0" smtClean="0">
                <a:latin typeface="Arial" pitchFamily="34" charset="0"/>
                <a:cs typeface="Arial" pitchFamily="34" charset="0"/>
              </a:rPr>
              <a:t>Промышленновский муниципальный район 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143504" y="5186936"/>
            <a:ext cx="4000496" cy="1456774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lvl="0" fontAlgn="auto">
              <a:spcAft>
                <a:spcPts val="0"/>
              </a:spcAft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atMod val="130000"/>
                </a:schemeClr>
              </a:soli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lvl="0" fontAlgn="auto">
              <a:spcAft>
                <a:spcPts val="0"/>
              </a:spcAft>
            </a:pPr>
            <a:r>
              <a:rPr lang="ru-RU" sz="1600" dirty="0" smtClean="0">
                <a:solidFill>
                  <a:schemeClr val="tx2">
                    <a:satMod val="13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Результаты 2016 г. (</a:t>
            </a:r>
            <a:r>
              <a:rPr lang="ru-RU" sz="1600" smtClean="0">
                <a:solidFill>
                  <a:schemeClr val="tx2">
                    <a:satMod val="13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итоги работы РИП)</a:t>
            </a:r>
            <a:endParaRPr lang="ru-RU" sz="1600" dirty="0" smtClean="0">
              <a:solidFill>
                <a:schemeClr val="tx2">
                  <a:satMod val="130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lvl="0" fontAlgn="auto">
              <a:spcAft>
                <a:spcPts val="0"/>
              </a:spcAft>
            </a:pPr>
            <a:r>
              <a:rPr kumimoji="0" lang="ru-RU" sz="1600" b="0" i="0" u="sng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Подготовила</a:t>
            </a:r>
            <a:r>
              <a:rPr kumimoji="0" lang="ru-RU" sz="1600" b="0" i="0" u="sng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: </a:t>
            </a:r>
          </a:p>
          <a:p>
            <a:pPr lvl="0" fontAlgn="auto">
              <a:spcAft>
                <a:spcPts val="0"/>
              </a:spcAft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Русина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ea typeface="+mj-ea"/>
                <a:cs typeface="Arial" pitchFamily="34" charset="0"/>
              </a:rPr>
              <a:t>Т</a:t>
            </a:r>
            <a:r>
              <a:rPr kumimoji="0" lang="ru-RU" sz="1600" b="0" i="0" u="none" strike="noStrike" kern="1200" cap="none" spc="0" normalizeH="0" noProof="0" dirty="0" err="1" smtClean="0">
                <a:ln>
                  <a:noFill/>
                </a:ln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атьяна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Викторовна, </a:t>
            </a:r>
          </a:p>
          <a:p>
            <a:pPr lvl="0" fontAlgn="auto">
              <a:spcAft>
                <a:spcPts val="0"/>
              </a:spcAft>
            </a:pP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заместитель директора по УВР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МБОУ «Заринская СОШ им. М.А. Аверина»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Алгоритм действий</a:t>
            </a:r>
            <a:br>
              <a:rPr lang="ru-RU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Шаг  № 1</a:t>
            </a:r>
            <a:endParaRPr lang="ru-RU" b="1" dirty="0"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428736"/>
            <a:ext cx="7790712" cy="4714908"/>
          </a:xfrm>
        </p:spPr>
        <p:txBody>
          <a:bodyPr>
            <a:normAutofit fontScale="85000" lnSpcReduction="20000"/>
          </a:bodyPr>
          <a:lstStyle/>
          <a:p>
            <a:r>
              <a:rPr lang="ru-RU" sz="3500" b="1" dirty="0" smtClean="0">
                <a:latin typeface="Arial" pitchFamily="34" charset="0"/>
                <a:cs typeface="Arial" pitchFamily="34" charset="0"/>
              </a:rPr>
              <a:t>Провести диагностику  интересов, склонностей, способностей</a:t>
            </a:r>
            <a:r>
              <a:rPr lang="ru-RU" sz="3500" dirty="0" smtClean="0">
                <a:latin typeface="Arial" pitchFamily="34" charset="0"/>
                <a:cs typeface="Arial" pitchFamily="34" charset="0"/>
              </a:rPr>
              <a:t> и </a:t>
            </a:r>
            <a:r>
              <a:rPr lang="ru-RU" sz="3500" b="1" dirty="0" smtClean="0">
                <a:latin typeface="Arial" pitchFamily="34" charset="0"/>
                <a:cs typeface="Arial" pitchFamily="34" charset="0"/>
              </a:rPr>
              <a:t>образовательного</a:t>
            </a:r>
            <a:r>
              <a:rPr lang="ru-RU" sz="3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500" b="1" dirty="0" smtClean="0">
                <a:latin typeface="Arial" pitchFamily="34" charset="0"/>
                <a:cs typeface="Arial" pitchFamily="34" charset="0"/>
              </a:rPr>
              <a:t>запроса</a:t>
            </a:r>
            <a:r>
              <a:rPr lang="ru-RU" sz="3500" dirty="0" smtClean="0">
                <a:latin typeface="Arial" pitchFamily="34" charset="0"/>
                <a:cs typeface="Arial" pitchFamily="34" charset="0"/>
              </a:rPr>
              <a:t> обучающихся </a:t>
            </a:r>
            <a:r>
              <a:rPr lang="ru-RU" sz="3500" b="1" dirty="0" smtClean="0">
                <a:latin typeface="Arial" pitchFamily="34" charset="0"/>
                <a:cs typeface="Arial" pitchFamily="34" charset="0"/>
              </a:rPr>
              <a:t>на основе: 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ru-RU" sz="3500" dirty="0" smtClean="0">
                <a:latin typeface="Arial" pitchFamily="34" charset="0"/>
                <a:cs typeface="Arial" pitchFamily="34" charset="0"/>
              </a:rPr>
              <a:t>анкетирования, 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ru-RU" sz="3500" dirty="0" smtClean="0">
                <a:latin typeface="Arial" pitchFamily="34" charset="0"/>
                <a:cs typeface="Arial" pitchFamily="34" charset="0"/>
              </a:rPr>
              <a:t>собеседований.</a:t>
            </a:r>
          </a:p>
          <a:p>
            <a:pPr algn="just"/>
            <a:endParaRPr lang="ru-RU" sz="35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ru-RU" sz="3500" b="1" u="sng" dirty="0" smtClean="0">
                <a:latin typeface="Arial" pitchFamily="34" charset="0"/>
                <a:cs typeface="Arial" pitchFamily="34" charset="0"/>
              </a:rPr>
              <a:t>Цель:</a:t>
            </a:r>
            <a:r>
              <a:rPr lang="ru-RU" sz="3500" dirty="0" smtClean="0">
                <a:latin typeface="Arial" pitchFamily="34" charset="0"/>
                <a:cs typeface="Arial" pitchFamily="34" charset="0"/>
              </a:rPr>
              <a:t> определить соответствие индивидуальных психофизиологических особенностей подростков требованиям избираемой профессии. </a:t>
            </a:r>
          </a:p>
          <a:p>
            <a:pPr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596646" indent="-514350" algn="just">
              <a:buClrTx/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0"/>
            <a:ext cx="807246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Программа проведения диагностики интересов и склонностей учащихся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71538" y="1500174"/>
          <a:ext cx="7858180" cy="4754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2460"/>
                <a:gridCol w="4416513"/>
                <a:gridCol w="1034662"/>
                <a:gridCol w="196454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№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Название методик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Класс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Сроки проведения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0" dirty="0" smtClean="0">
                          <a:latin typeface="Arial" pitchFamily="34" charset="0"/>
                          <a:cs typeface="Arial" pitchFamily="34" charset="0"/>
                        </a:rPr>
                        <a:t>1.</a:t>
                      </a:r>
                      <a:endParaRPr lang="ru-RU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«Дифференциально-диагностический </a:t>
                      </a:r>
                      <a:r>
                        <a:rPr kumimoji="0" lang="ru-RU" sz="1800" b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опросник</a:t>
                      </a:r>
                      <a:r>
                        <a:rPr kumimoji="0" lang="ru-RU" sz="1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» (ДДО) Е.А. Климова (модификация методики А.А. </a:t>
                      </a:r>
                      <a:r>
                        <a:rPr kumimoji="0" lang="ru-RU" sz="1800" b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Азабель</a:t>
                      </a:r>
                      <a:r>
                        <a:rPr kumimoji="0" lang="ru-RU" sz="1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</a:t>
                      </a:r>
                    </a:p>
                    <a:p>
                      <a:r>
                        <a:rPr lang="ru-RU" b="0" u="sng" dirty="0" smtClean="0">
                          <a:latin typeface="Arial" pitchFamily="34" charset="0"/>
                          <a:cs typeface="Arial" pitchFamily="34" charset="0"/>
                        </a:rPr>
                        <a:t>Цель: </a:t>
                      </a:r>
                      <a:r>
                        <a:rPr lang="ru-RU" b="0" dirty="0" smtClean="0">
                          <a:latin typeface="Arial" pitchFamily="34" charset="0"/>
                          <a:cs typeface="Arial" pitchFamily="34" charset="0"/>
                        </a:rPr>
                        <a:t>изучение склонностей</a:t>
                      </a:r>
                      <a:r>
                        <a:rPr lang="ru-RU" b="0" baseline="0" dirty="0" smtClean="0">
                          <a:latin typeface="Arial" pitchFamily="34" charset="0"/>
                          <a:cs typeface="Arial" pitchFamily="34" charset="0"/>
                        </a:rPr>
                        <a:t>  обучающихся </a:t>
                      </a:r>
                      <a:r>
                        <a:rPr lang="ru-RU" b="0" dirty="0" smtClean="0">
                          <a:latin typeface="Arial" pitchFamily="34" charset="0"/>
                          <a:cs typeface="Arial" pitchFamily="34" charset="0"/>
                        </a:rPr>
                        <a:t>к определенному типу профессий</a:t>
                      </a:r>
                      <a:endParaRPr lang="ru-RU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latin typeface="Arial" pitchFamily="34" charset="0"/>
                          <a:cs typeface="Arial" pitchFamily="34" charset="0"/>
                        </a:rPr>
                        <a:t>7,8,9</a:t>
                      </a:r>
                      <a:endParaRPr lang="ru-RU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latin typeface="Arial" pitchFamily="34" charset="0"/>
                          <a:cs typeface="Arial" pitchFamily="34" charset="0"/>
                        </a:rPr>
                        <a:t>В начале года</a:t>
                      </a:r>
                      <a:endParaRPr lang="ru-RU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0" dirty="0" smtClean="0">
                          <a:latin typeface="Arial" pitchFamily="34" charset="0"/>
                          <a:cs typeface="Arial" pitchFamily="34" charset="0"/>
                        </a:rPr>
                        <a:t>2.</a:t>
                      </a:r>
                      <a:endParaRPr lang="ru-RU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«Профиль» </a:t>
                      </a:r>
                      <a:r>
                        <a:rPr kumimoji="0" lang="ru-RU" sz="1800" b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А.Голомштока</a:t>
                      </a:r>
                      <a:r>
                        <a:rPr kumimoji="0" lang="ru-RU" sz="1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(модификация Г.В. </a:t>
                      </a:r>
                      <a:r>
                        <a:rPr kumimoji="0" lang="ru-RU" sz="1800" b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Резапкиной</a:t>
                      </a:r>
                      <a:r>
                        <a:rPr kumimoji="0" lang="ru-RU" sz="1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u="sng" dirty="0" smtClean="0">
                          <a:latin typeface="Arial" pitchFamily="34" charset="0"/>
                          <a:cs typeface="Arial" pitchFamily="34" charset="0"/>
                        </a:rPr>
                        <a:t>Цель: </a:t>
                      </a:r>
                      <a:r>
                        <a:rPr lang="ru-RU" b="0" dirty="0" smtClean="0">
                          <a:latin typeface="Arial" pitchFamily="34" charset="0"/>
                          <a:cs typeface="Arial" pitchFamily="34" charset="0"/>
                        </a:rPr>
                        <a:t>определение профессиональных интересов обучающихся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latin typeface="Arial" pitchFamily="34" charset="0"/>
                          <a:cs typeface="Arial" pitchFamily="34" charset="0"/>
                        </a:rPr>
                        <a:t>8,9</a:t>
                      </a:r>
                      <a:endParaRPr lang="ru-RU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smtClean="0">
                          <a:latin typeface="Arial" pitchFamily="34" charset="0"/>
                          <a:cs typeface="Arial" pitchFamily="34" charset="0"/>
                        </a:rPr>
                        <a:t>В начале года</a:t>
                      </a:r>
                    </a:p>
                    <a:p>
                      <a:endParaRPr lang="ru-RU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0" dirty="0" smtClean="0">
                          <a:latin typeface="Arial" pitchFamily="34" charset="0"/>
                          <a:cs typeface="Arial" pitchFamily="34" charset="0"/>
                        </a:rPr>
                        <a:t>3.</a:t>
                      </a:r>
                      <a:endParaRPr lang="ru-RU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«Готовность подростков к выбору профессии» В.Б. Успенского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u="sng" dirty="0" smtClean="0">
                          <a:latin typeface="Arial" pitchFamily="34" charset="0"/>
                          <a:cs typeface="Arial" pitchFamily="34" charset="0"/>
                        </a:rPr>
                        <a:t>Цель: </a:t>
                      </a:r>
                      <a:r>
                        <a:rPr lang="ru-RU" b="0" dirty="0" smtClean="0">
                          <a:latin typeface="Arial" pitchFamily="34" charset="0"/>
                          <a:cs typeface="Arial" pitchFamily="34" charset="0"/>
                        </a:rPr>
                        <a:t>определить уровень готовности обучающихся к выбору профессии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  <a:p>
                      <a:endParaRPr lang="ru-RU" b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ru-RU" b="0" dirty="0" smtClean="0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ru-RU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 начале года</a:t>
                      </a:r>
                    </a:p>
                    <a:p>
                      <a:endParaRPr kumimoji="0" lang="ru-RU" sz="1800" b="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ru-RU" sz="1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 начале и конце года</a:t>
                      </a:r>
                      <a:endParaRPr lang="ru-RU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0"/>
            <a:ext cx="807246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Программа проведения диагностики интересов и склонностей учащихся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71538" y="1500174"/>
          <a:ext cx="7858180" cy="2651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2460"/>
                <a:gridCol w="4416513"/>
                <a:gridCol w="1034662"/>
                <a:gridCol w="196454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№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Название методик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Класс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Сроки проведения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0" dirty="0" smtClean="0">
                          <a:latin typeface="Arial" pitchFamily="34" charset="0"/>
                          <a:cs typeface="Arial" pitchFamily="34" charset="0"/>
                        </a:rPr>
                        <a:t>4.</a:t>
                      </a:r>
                      <a:endParaRPr lang="ru-RU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«</a:t>
                      </a:r>
                      <a:r>
                        <a:rPr kumimoji="0" lang="ru-RU" sz="1800" b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Опросник</a:t>
                      </a:r>
                      <a:r>
                        <a:rPr kumimoji="0" lang="ru-RU" sz="1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профессиональных склонностей» Л. </a:t>
                      </a:r>
                      <a:r>
                        <a:rPr kumimoji="0" lang="ru-RU" sz="1800" b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Йовайши</a:t>
                      </a:r>
                      <a:r>
                        <a:rPr kumimoji="0" lang="ru-RU" sz="1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(модификация методики  Г.В. </a:t>
                      </a:r>
                      <a:r>
                        <a:rPr kumimoji="0" lang="ru-RU" sz="1800" b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Резапкиной</a:t>
                      </a:r>
                      <a:r>
                        <a:rPr kumimoji="0" lang="ru-RU" sz="1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</a:t>
                      </a:r>
                    </a:p>
                    <a:p>
                      <a:r>
                        <a:rPr lang="ru-RU" b="0" u="sng" dirty="0" smtClean="0">
                          <a:latin typeface="Arial" pitchFamily="34" charset="0"/>
                          <a:cs typeface="Arial" pitchFamily="34" charset="0"/>
                        </a:rPr>
                        <a:t>Цель: </a:t>
                      </a: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выявление склонностей обучающихся к различным сферам профессиональной деятельности </a:t>
                      </a:r>
                      <a:endParaRPr lang="ru-RU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  <a:p>
                      <a:endParaRPr lang="ru-RU" b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ru-RU" b="0" dirty="0" smtClean="0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ru-RU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latin typeface="Arial" pitchFamily="34" charset="0"/>
                          <a:cs typeface="Arial" pitchFamily="34" charset="0"/>
                        </a:rPr>
                        <a:t>В начале года</a:t>
                      </a:r>
                    </a:p>
                    <a:p>
                      <a:endParaRPr lang="ru-RU" b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ru-RU" b="0" dirty="0" smtClean="0">
                          <a:latin typeface="Arial" pitchFamily="34" charset="0"/>
                          <a:cs typeface="Arial" pitchFamily="34" charset="0"/>
                        </a:rPr>
                        <a:t>В начале  и конце года</a:t>
                      </a:r>
                      <a:endParaRPr lang="ru-RU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647836" cy="11430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Готовность подростков к выбору профессии (методика «Профиль») , </a:t>
            </a:r>
            <a:b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9 классы (сентябрь 2016г.)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500166" y="1571612"/>
          <a:ext cx="7434284" cy="514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Алгоритм действий</a:t>
            </a:r>
            <a:br>
              <a:rPr lang="ru-RU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Шаг №2</a:t>
            </a:r>
            <a:endParaRPr lang="ru-RU" b="1" dirty="0"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1447800"/>
            <a:ext cx="7358114" cy="4800600"/>
          </a:xfrm>
        </p:spPr>
        <p:txBody>
          <a:bodyPr>
            <a:normAutofit/>
          </a:bodyPr>
          <a:lstStyle/>
          <a:p>
            <a:r>
              <a:rPr lang="ru-RU" sz="2700" dirty="0" smtClean="0">
                <a:latin typeface="Arial" pitchFamily="34" charset="0"/>
                <a:cs typeface="Arial" pitchFamily="34" charset="0"/>
              </a:rPr>
              <a:t>На основе результатов диагностики </a:t>
            </a:r>
            <a:r>
              <a:rPr lang="ru-RU" sz="2700" b="1" dirty="0" smtClean="0">
                <a:latin typeface="Arial" pitchFamily="34" charset="0"/>
                <a:cs typeface="Arial" pitchFamily="34" charset="0"/>
              </a:rPr>
              <a:t>определить направление </a:t>
            </a:r>
            <a:r>
              <a:rPr lang="ru-RU" sz="2700" b="1" dirty="0" err="1" smtClean="0">
                <a:latin typeface="Arial" pitchFamily="34" charset="0"/>
                <a:cs typeface="Arial" pitchFamily="34" charset="0"/>
              </a:rPr>
              <a:t>предпрофильной</a:t>
            </a:r>
            <a:r>
              <a:rPr lang="ru-RU" sz="2700" b="1" dirty="0" smtClean="0">
                <a:latin typeface="Arial" pitchFamily="34" charset="0"/>
                <a:cs typeface="Arial" pitchFamily="34" charset="0"/>
              </a:rPr>
              <a:t> подготовки </a:t>
            </a:r>
            <a:r>
              <a:rPr lang="ru-RU" sz="2700" dirty="0" smtClean="0">
                <a:latin typeface="Arial" pitchFamily="34" charset="0"/>
                <a:cs typeface="Arial" pitchFamily="34" charset="0"/>
              </a:rPr>
              <a:t>обучающихся в соответствии с их потребностями, возможностями и способностями. </a:t>
            </a:r>
          </a:p>
          <a:p>
            <a:pPr>
              <a:buNone/>
            </a:pPr>
            <a:endParaRPr lang="ru-RU" sz="2700" b="1" u="sng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700" b="1" u="sng" dirty="0" smtClean="0">
                <a:latin typeface="Arial" pitchFamily="34" charset="0"/>
                <a:cs typeface="Arial" pitchFamily="34" charset="0"/>
              </a:rPr>
              <a:t>Цель:</a:t>
            </a:r>
            <a:r>
              <a:rPr lang="ru-RU" sz="2700" dirty="0" smtClean="0">
                <a:latin typeface="Arial" pitchFamily="34" charset="0"/>
                <a:cs typeface="Arial" pitchFamily="34" charset="0"/>
              </a:rPr>
              <a:t> определить, какая из сфер профессиональной деятельности больше всего подходит обучающимся.</a:t>
            </a:r>
          </a:p>
          <a:p>
            <a:pPr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596646" indent="-514350" algn="just">
              <a:buClrTx/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Алгоритм действий</a:t>
            </a:r>
            <a:br>
              <a:rPr lang="ru-RU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Шаг №3</a:t>
            </a:r>
            <a:endParaRPr lang="ru-RU" b="1" dirty="0"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447800"/>
            <a:ext cx="7862150" cy="541020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sz="3800" b="1" dirty="0" smtClean="0">
                <a:latin typeface="Arial" pitchFamily="34" charset="0"/>
                <a:cs typeface="Arial" pitchFamily="34" charset="0"/>
              </a:rPr>
              <a:t>Организовать профессиональное информирование</a:t>
            </a:r>
          </a:p>
          <a:p>
            <a:pPr algn="just">
              <a:buNone/>
            </a:pPr>
            <a:endParaRPr lang="ru-RU" b="1" u="sng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ru-RU" b="1" u="sng" dirty="0" smtClean="0">
                <a:latin typeface="Arial" pitchFamily="34" charset="0"/>
                <a:cs typeface="Arial" pitchFamily="34" charset="0"/>
              </a:rPr>
              <a:t>Цель:</a:t>
            </a:r>
            <a:r>
              <a:rPr lang="ru-RU" dirty="0" smtClean="0"/>
              <a:t>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познакомить обучающихся с</a:t>
            </a:r>
          </a:p>
          <a:p>
            <a:pPr algn="just">
              <a:buClrTx/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современными видами трудовой деятельности, </a:t>
            </a:r>
          </a:p>
          <a:p>
            <a:pPr algn="just">
              <a:buClrTx/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социально-экономическими и психофизиологическими особенностями различных профессий, </a:t>
            </a:r>
          </a:p>
          <a:p>
            <a:pPr algn="just">
              <a:buClrTx/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потребностями в квалифицированных кадрах, </a:t>
            </a:r>
          </a:p>
          <a:p>
            <a:pPr algn="just">
              <a:buClrTx/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требованиями, предъявляемыми профессиями к человеку, </a:t>
            </a:r>
          </a:p>
          <a:p>
            <a:pPr algn="just">
              <a:buClrTx/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возможностями построения профессиональной карьеры.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Профессиональное информирование включает:</a:t>
            </a:r>
            <a:br>
              <a:rPr lang="ru-RU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b="1" dirty="0"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447800"/>
            <a:ext cx="7862150" cy="5410200"/>
          </a:xfrm>
        </p:spPr>
        <p:txBody>
          <a:bodyPr>
            <a:normAutofit fontScale="70000" lnSpcReduction="20000"/>
          </a:bodyPr>
          <a:lstStyle/>
          <a:p>
            <a:pPr lvl="0" algn="just"/>
            <a:r>
              <a:rPr lang="ru-RU" sz="3400" b="1" dirty="0" smtClean="0">
                <a:latin typeface="Arial" pitchFamily="34" charset="0"/>
                <a:cs typeface="Arial" pitchFamily="34" charset="0"/>
              </a:rPr>
              <a:t>характеристику уровней</a:t>
            </a:r>
            <a:r>
              <a:rPr lang="ru-RU" sz="3400" dirty="0" smtClean="0">
                <a:latin typeface="Arial" pitchFamily="34" charset="0"/>
                <a:cs typeface="Arial" pitchFamily="34" charset="0"/>
              </a:rPr>
              <a:t> (среднего профессионального и высшего) </a:t>
            </a:r>
            <a:r>
              <a:rPr lang="ru-RU" sz="3400" b="1" dirty="0" smtClean="0">
                <a:latin typeface="Arial" pitchFamily="34" charset="0"/>
                <a:cs typeface="Arial" pitchFamily="34" charset="0"/>
              </a:rPr>
              <a:t>образования и перспектив профессионального образовании</a:t>
            </a:r>
            <a:r>
              <a:rPr lang="ru-RU" sz="34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lvl="0" algn="just"/>
            <a:r>
              <a:rPr lang="ru-RU" sz="3400" b="1" dirty="0" smtClean="0">
                <a:latin typeface="Arial" pitchFamily="34" charset="0"/>
                <a:cs typeface="Arial" pitchFamily="34" charset="0"/>
              </a:rPr>
              <a:t>ограничения и риски</a:t>
            </a:r>
            <a:r>
              <a:rPr lang="ru-RU" sz="3400" dirty="0" smtClean="0">
                <a:latin typeface="Arial" pitchFamily="34" charset="0"/>
                <a:cs typeface="Arial" pitchFamily="34" charset="0"/>
              </a:rPr>
              <a:t>, связанные </a:t>
            </a:r>
            <a:r>
              <a:rPr lang="ru-RU" sz="3400" b="1" dirty="0" smtClean="0">
                <a:latin typeface="Arial" pitchFamily="34" charset="0"/>
                <a:cs typeface="Arial" pitchFamily="34" charset="0"/>
              </a:rPr>
              <a:t>с приобретением профессионального образования </a:t>
            </a:r>
            <a:r>
              <a:rPr lang="ru-RU" sz="3400" dirty="0" smtClean="0">
                <a:latin typeface="Arial" pitchFamily="34" charset="0"/>
                <a:cs typeface="Arial" pitchFamily="34" charset="0"/>
              </a:rPr>
              <a:t>в профессиональных образовательных организациях;</a:t>
            </a:r>
          </a:p>
          <a:p>
            <a:pPr lvl="0" algn="just"/>
            <a:r>
              <a:rPr lang="ru-RU" sz="3400" b="1" dirty="0" smtClean="0">
                <a:latin typeface="Arial" pitchFamily="34" charset="0"/>
                <a:cs typeface="Arial" pitchFamily="34" charset="0"/>
              </a:rPr>
              <a:t>презентацию профессиональных образовательных организаций, профессий и специальностей</a:t>
            </a:r>
            <a:r>
              <a:rPr lang="ru-RU" sz="3400" dirty="0" smtClean="0">
                <a:latin typeface="Arial" pitchFamily="34" charset="0"/>
                <a:cs typeface="Arial" pitchFamily="34" charset="0"/>
              </a:rPr>
              <a:t>, востребованных на рынке труда муниципалитета (региона);</a:t>
            </a:r>
          </a:p>
          <a:p>
            <a:pPr lvl="0" algn="just"/>
            <a:r>
              <a:rPr lang="ru-RU" sz="3400" b="1" dirty="0" smtClean="0">
                <a:latin typeface="Arial" pitchFamily="34" charset="0"/>
                <a:cs typeface="Arial" pitchFamily="34" charset="0"/>
              </a:rPr>
              <a:t>знакомство с наиболее яркими и типичными примерами, свидетельствующими о путях достижения</a:t>
            </a:r>
            <a:r>
              <a:rPr lang="ru-RU" sz="3400" dirty="0" smtClean="0">
                <a:latin typeface="Arial" pitchFamily="34" charset="0"/>
                <a:cs typeface="Arial" pitchFamily="34" charset="0"/>
              </a:rPr>
              <a:t> профессионального </a:t>
            </a:r>
            <a:r>
              <a:rPr lang="ru-RU" sz="3400" b="1" dirty="0" smtClean="0">
                <a:latin typeface="Arial" pitchFamily="34" charset="0"/>
                <a:cs typeface="Arial" pitchFamily="34" charset="0"/>
              </a:rPr>
              <a:t>успеха </a:t>
            </a:r>
            <a:r>
              <a:rPr lang="ru-RU" sz="3400" dirty="0" smtClean="0">
                <a:latin typeface="Arial" pitchFamily="34" charset="0"/>
                <a:cs typeface="Arial" pitchFamily="34" charset="0"/>
              </a:rPr>
              <a:t>бывшими выпускниками.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Презентация образовательной карты муниципалитета (региона):</a:t>
            </a:r>
            <a:endParaRPr lang="ru-RU" sz="3600" b="1" dirty="0"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714488"/>
            <a:ext cx="7783832" cy="5143512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sz="4600" b="1" dirty="0" smtClean="0">
                <a:latin typeface="Arial" pitchFamily="34" charset="0"/>
                <a:cs typeface="Arial" pitchFamily="34" charset="0"/>
              </a:rPr>
              <a:t>осуществляется с учетом доступности ресурсов </a:t>
            </a:r>
            <a:r>
              <a:rPr lang="ru-RU" sz="4600" b="1" dirty="0" err="1" smtClean="0">
                <a:latin typeface="Arial" pitchFamily="34" charset="0"/>
                <a:cs typeface="Arial" pitchFamily="34" charset="0"/>
              </a:rPr>
              <a:t>социокультурной</a:t>
            </a:r>
            <a:r>
              <a:rPr lang="ru-RU" sz="4600" b="1" dirty="0" smtClean="0">
                <a:latin typeface="Arial" pitchFamily="34" charset="0"/>
                <a:cs typeface="Arial" pitchFamily="34" charset="0"/>
              </a:rPr>
              <a:t> среды: </a:t>
            </a:r>
          </a:p>
          <a:p>
            <a:pPr algn="just"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just">
              <a:buClrTx/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проводятся реальные и виртуальные экскурсии; </a:t>
            </a:r>
          </a:p>
          <a:p>
            <a:pPr algn="just">
              <a:buClrTx/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используются видеофильмы, сайты различных образовательных организаций; </a:t>
            </a:r>
          </a:p>
          <a:p>
            <a:pPr algn="just">
              <a:buClrTx/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ведется самостоятельная работа с источниками информации; </a:t>
            </a:r>
          </a:p>
          <a:p>
            <a:pPr algn="just">
              <a:buClrTx/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организуются участие в днях открытых дверей и др. </a:t>
            </a:r>
          </a:p>
          <a:p>
            <a:pPr algn="just">
              <a:buFont typeface="Wingdings" pitchFamily="2" charset="2"/>
              <a:buChar char="Ø"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ru-RU" b="1" u="sng" dirty="0" smtClean="0">
                <a:latin typeface="Arial" pitchFamily="34" charset="0"/>
                <a:cs typeface="Arial" pitchFamily="34" charset="0"/>
              </a:rPr>
              <a:t>Цель: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познакомить обучающихся  с профессиональными образовательными организациями, направлениями подготовки, условиями приема и т.д.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714356"/>
            <a:ext cx="8072462" cy="142872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Результат проведения диагностики и профессионального информирования</a:t>
            </a:r>
            <a:endParaRPr lang="ru-RU" sz="3600" b="1" dirty="0"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3538534"/>
            <a:ext cx="7862150" cy="2747986"/>
          </a:xfrm>
        </p:spPr>
        <p:txBody>
          <a:bodyPr>
            <a:normAutofit fontScale="85000" lnSpcReduction="10000"/>
          </a:bodyPr>
          <a:lstStyle/>
          <a:p>
            <a:pPr lvl="0" algn="ctr">
              <a:buNone/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формирование </a:t>
            </a:r>
          </a:p>
          <a:p>
            <a:pPr lvl="0" algn="ctr">
              <a:buNone/>
            </a:pP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банка данных профессиональных намерений обучающихся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, желающих получить ту или иную профессию</a:t>
            </a:r>
          </a:p>
          <a:p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>
            <a:off x="4786314" y="2500306"/>
            <a:ext cx="500066" cy="1071570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714356"/>
            <a:ext cx="8072462" cy="142872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Оптимальная технология формирования профессионального самоопределения обучающихся</a:t>
            </a:r>
            <a:endParaRPr lang="ru-RU" sz="3600" b="1" dirty="0"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3538534"/>
            <a:ext cx="7862150" cy="3319466"/>
          </a:xfrm>
        </p:spPr>
        <p:txBody>
          <a:bodyPr>
            <a:normAutofit/>
          </a:bodyPr>
          <a:lstStyle/>
          <a:p>
            <a:pPr lvl="0" algn="ctr">
              <a:buNone/>
            </a:pPr>
            <a:endParaRPr lang="ru-RU" sz="4000" dirty="0" smtClean="0">
              <a:latin typeface="Arial" pitchFamily="34" charset="0"/>
              <a:cs typeface="Arial" pitchFamily="34" charset="0"/>
            </a:endParaRPr>
          </a:p>
          <a:p>
            <a:pPr lvl="0" algn="ctr">
              <a:buNone/>
            </a:pP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Профессиональные пробы</a:t>
            </a:r>
          </a:p>
          <a:p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>
            <a:off x="4786314" y="2500306"/>
            <a:ext cx="500066" cy="1928826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1357290" y="0"/>
            <a:ext cx="7498080" cy="1143000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Цель программы: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57290" y="1571612"/>
            <a:ext cx="7498080" cy="2909894"/>
          </a:xfrm>
        </p:spPr>
        <p:txBody>
          <a:bodyPr>
            <a:normAutofit fontScale="92500"/>
          </a:bodyPr>
          <a:lstStyle/>
          <a:p>
            <a:pPr marL="109728" indent="0">
              <a:buClr>
                <a:schemeClr val="accent3"/>
              </a:buClr>
              <a:buNone/>
              <a:defRPr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создание 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условий для осознанного выбора выпускниками основной школы дальнейшего обучения, их первичного профессионального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самоопределения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7" descr="BD06663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2717" y="4000504"/>
            <a:ext cx="4551283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8072462" cy="1143000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4000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Этапы организации и проведения профессиональных проб</a:t>
            </a:r>
            <a:r>
              <a:rPr lang="ru-RU" sz="4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4400" b="1" dirty="0" smtClean="0"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447800"/>
            <a:ext cx="7862150" cy="4800600"/>
          </a:xfrm>
        </p:spPr>
        <p:txBody>
          <a:bodyPr>
            <a:normAutofit fontScale="92500" lnSpcReduction="10000"/>
          </a:bodyPr>
          <a:lstStyle/>
          <a:p>
            <a:pPr marL="596646" indent="-514350" algn="just">
              <a:buClrTx/>
              <a:buFont typeface="+mj-lt"/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Разработка и утверждение Положения МБОУ «Заринская СОШ им. М.А. Аверина» об организации проведении  профессиональных проб</a:t>
            </a:r>
          </a:p>
          <a:p>
            <a:pPr marL="596646" indent="-514350" algn="just">
              <a:buClrTx/>
              <a:buFont typeface="+mj-lt"/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Заключение договоров с организациями муниципалитета (региона)</a:t>
            </a:r>
          </a:p>
          <a:p>
            <a:pPr marL="596646" indent="-514350" algn="just">
              <a:buClrTx/>
              <a:buFont typeface="+mj-lt"/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Подготовка кадров</a:t>
            </a:r>
          </a:p>
          <a:p>
            <a:pPr marL="596646" indent="-514350" algn="just">
              <a:buClrTx/>
              <a:buFont typeface="+mj-lt"/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Диагностика интересов, склонностей и способностей обучающихся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8072462" cy="1143000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4000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Этапы организации и проведения профессиональных проб</a:t>
            </a:r>
            <a:r>
              <a:rPr lang="ru-RU" sz="4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4400" b="1" dirty="0" smtClean="0"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142984"/>
            <a:ext cx="7862150" cy="5500726"/>
          </a:xfrm>
        </p:spPr>
        <p:txBody>
          <a:bodyPr>
            <a:normAutofit fontScale="92500" lnSpcReduction="20000"/>
          </a:bodyPr>
          <a:lstStyle/>
          <a:p>
            <a:pPr marL="596646" indent="-514350" algn="just">
              <a:buClrTx/>
              <a:buFont typeface="+mj-lt"/>
              <a:buAutoNum type="arabicPeriod" startAt="5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Разработка рабочих программ профессиональных проб (6 и более часов)</a:t>
            </a:r>
          </a:p>
          <a:p>
            <a:pPr marL="596646" indent="-514350" algn="just">
              <a:buClrTx/>
              <a:buFont typeface="+mj-lt"/>
              <a:buAutoNum type="arabicPeriod" startAt="5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Ознакомление обучающихся с содержанием профессиональных проб и организацией их выполнения во внеурочное время (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профориентационный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урок)</a:t>
            </a:r>
          </a:p>
          <a:p>
            <a:pPr marL="596646" indent="-514350" algn="just">
              <a:buClrTx/>
              <a:buFont typeface="+mj-lt"/>
              <a:buAutoNum type="arabicPeriod" startAt="5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Распределение обучающихся по организациям</a:t>
            </a:r>
          </a:p>
          <a:p>
            <a:pPr marL="596646" indent="-514350" algn="just">
              <a:buClrTx/>
              <a:buFont typeface="+mj-lt"/>
              <a:buAutoNum type="arabicPeriod" startAt="5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Издание приказа о проведении профессиональных проб</a:t>
            </a:r>
          </a:p>
          <a:p>
            <a:pPr marL="596646" indent="-514350" algn="just">
              <a:buClrTx/>
              <a:buFont typeface="+mj-lt"/>
              <a:buAutoNum type="arabicPeriod" startAt="5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Проведение профессиональных проб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862150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Предприятия-партнеры для проведения профессиональных проб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928802"/>
            <a:ext cx="7862150" cy="4319598"/>
          </a:xfrm>
        </p:spPr>
        <p:txBody>
          <a:bodyPr>
            <a:normAutofit/>
          </a:bodyPr>
          <a:lstStyle/>
          <a:p>
            <a:pPr>
              <a:buClrTx/>
              <a:buFont typeface="Wingdings" pitchFamily="2" charset="2"/>
              <a:buChar char="Ø"/>
            </a:pPr>
            <a:r>
              <a:rPr lang="ru-RU" sz="4400" b="1" dirty="0" smtClean="0"/>
              <a:t>ООО «Гарант» 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ru-RU" sz="4400" b="1" dirty="0" smtClean="0"/>
              <a:t>ОАО «Провинция» 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ru-RU" sz="4400" b="1" dirty="0" smtClean="0"/>
              <a:t>ИП «Андреевский каравай»</a:t>
            </a:r>
            <a:endParaRPr lang="ru-RU" sz="4400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862150" cy="236854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С 1 сентября 2016-2017 учебного года </a:t>
            </a:r>
            <a:br>
              <a:rPr lang="ru-RU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2 профильных класса:</a:t>
            </a:r>
            <a:endParaRPr lang="ru-RU" b="1" dirty="0"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928934"/>
            <a:ext cx="7498080" cy="3319466"/>
          </a:xfrm>
        </p:spPr>
        <p:txBody>
          <a:bodyPr>
            <a:normAutofit/>
          </a:bodyPr>
          <a:lstStyle/>
          <a:p>
            <a:r>
              <a:rPr lang="ru-RU" sz="4400" dirty="0" smtClean="0">
                <a:latin typeface="Arial" pitchFamily="34" charset="0"/>
                <a:cs typeface="Arial" pitchFamily="34" charset="0"/>
              </a:rPr>
              <a:t>Физико-математический</a:t>
            </a:r>
          </a:p>
          <a:p>
            <a:r>
              <a:rPr lang="ru-RU" sz="4400" dirty="0" smtClean="0">
                <a:latin typeface="Arial" pitchFamily="34" charset="0"/>
                <a:cs typeface="Arial" pitchFamily="34" charset="0"/>
              </a:rPr>
              <a:t>Аграрно-технологический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Рекомендуем</a:t>
            </a:r>
            <a:endParaRPr lang="ru-RU" sz="5400" b="1" dirty="0"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Содержимое 6" descr="Изображение 43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93657" y="1524000"/>
            <a:ext cx="3340486" cy="4664075"/>
          </a:xfrm>
        </p:spPr>
      </p:pic>
      <p:pic>
        <p:nvPicPr>
          <p:cNvPr id="8" name="Содержимое 7" descr="Изображение 44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466921" y="1524000"/>
            <a:ext cx="3277458" cy="46640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Татьяна\Рабочий стол\Для отчета по ИП 14.12.16\ФОТО Стрельниковой\DSC047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357166"/>
            <a:ext cx="8143899" cy="6107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521325"/>
          </a:xfrm>
        </p:spPr>
        <p:txBody>
          <a:bodyPr>
            <a:normAutofit/>
          </a:bodyPr>
          <a:lstStyle/>
          <a:p>
            <a:pPr marL="109728" indent="0" algn="ctr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112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Спасибо за внимание!</a:t>
            </a:r>
            <a:endParaRPr lang="ru-RU" sz="11200" b="1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1357290" y="0"/>
            <a:ext cx="7498080" cy="857232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Задачи программы: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4414" y="1000108"/>
            <a:ext cx="7643866" cy="4071966"/>
          </a:xfrm>
        </p:spPr>
        <p:txBody>
          <a:bodyPr>
            <a:noAutofit/>
          </a:bodyPr>
          <a:lstStyle/>
          <a:p>
            <a:pPr marL="539496" lvl="0" indent="-457200" algn="just">
              <a:buClrTx/>
              <a:buFont typeface="+mj-lt"/>
              <a:buAutoNum type="arabicPeriod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Разработать модель организации внеурочной деятельности для реализации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предпрофильной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подготовки обучающихся 7-9 классов.</a:t>
            </a:r>
          </a:p>
          <a:p>
            <a:pPr marL="539496" lvl="0" indent="-457200" algn="just">
              <a:buClrTx/>
              <a:buFont typeface="+mj-lt"/>
              <a:buAutoNum type="arabicPeriod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Разработать программы внеурочной деятельности для обучающихся 7-9 классов.</a:t>
            </a:r>
          </a:p>
          <a:p>
            <a:pPr marL="539496" indent="-457200" algn="just">
              <a:buClrTx/>
              <a:buFont typeface="+mj-lt"/>
              <a:buAutoNum type="arabicPeriod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Расширить  образовательное пространство обучающихся 7-9 классов за счет организации деятельности с семьями и социальными партнерами школы. </a:t>
            </a:r>
          </a:p>
          <a:p>
            <a:pPr marL="539496" lvl="0" indent="-457200" algn="just">
              <a:buClrTx/>
              <a:buFont typeface="+mj-lt"/>
              <a:buAutoNum type="arabicPeriod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Составить методические рекомендации по организации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предпрофильной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подготовки обучающихся сельской школы через внеурочную деятельность в условиях реализации ФГОС ООО.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9" name="Picture 13" descr="j03433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3643314"/>
            <a:ext cx="23431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428625" y="692150"/>
            <a:ext cx="8715375" cy="2390776"/>
            <a:chOff x="270" y="436"/>
            <a:chExt cx="5490" cy="1506"/>
          </a:xfrm>
        </p:grpSpPr>
        <p:sp>
          <p:nvSpPr>
            <p:cNvPr id="18437" name="AutoShape 18"/>
            <p:cNvSpPr>
              <a:spLocks noChangeArrowheads="1"/>
            </p:cNvSpPr>
            <p:nvPr/>
          </p:nvSpPr>
          <p:spPr bwMode="auto">
            <a:xfrm>
              <a:off x="2115" y="1035"/>
              <a:ext cx="1769" cy="907"/>
            </a:xfrm>
            <a:prstGeom prst="roundRect">
              <a:avLst>
                <a:gd name="adj" fmla="val 16667"/>
              </a:avLst>
            </a:prstGeom>
            <a:solidFill>
              <a:srgbClr val="FFFF9D"/>
            </a:solidFill>
            <a:ln w="28575" cap="sq">
              <a:solidFill>
                <a:srgbClr val="660033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ru-RU" sz="2000" b="1" dirty="0">
                  <a:solidFill>
                    <a:srgbClr val="660033"/>
                  </a:solidFill>
                </a:rPr>
                <a:t>Педагогическая, </a:t>
              </a:r>
            </a:p>
            <a:p>
              <a:pPr algn="ctr"/>
              <a:r>
                <a:rPr lang="ru-RU" sz="2000" b="1" dirty="0">
                  <a:solidFill>
                    <a:srgbClr val="660033"/>
                  </a:solidFill>
                </a:rPr>
                <a:t>психологическая и</a:t>
              </a:r>
            </a:p>
            <a:p>
              <a:pPr algn="ctr"/>
              <a:r>
                <a:rPr lang="ru-RU" sz="2000" b="1" dirty="0">
                  <a:solidFill>
                    <a:srgbClr val="660033"/>
                  </a:solidFill>
                </a:rPr>
                <a:t>информационная</a:t>
              </a:r>
            </a:p>
            <a:p>
              <a:pPr algn="ctr"/>
              <a:r>
                <a:rPr lang="ru-RU" sz="2000" b="1" dirty="0">
                  <a:solidFill>
                    <a:srgbClr val="660033"/>
                  </a:solidFill>
                </a:rPr>
                <a:t>поддержка</a:t>
              </a:r>
            </a:p>
          </p:txBody>
        </p:sp>
        <p:grpSp>
          <p:nvGrpSpPr>
            <p:cNvPr id="3" name="Group 22"/>
            <p:cNvGrpSpPr>
              <a:grpSpLocks/>
            </p:cNvGrpSpPr>
            <p:nvPr/>
          </p:nvGrpSpPr>
          <p:grpSpPr bwMode="auto">
            <a:xfrm>
              <a:off x="270" y="436"/>
              <a:ext cx="5490" cy="1499"/>
              <a:chOff x="44" y="1706"/>
              <a:chExt cx="5490" cy="1499"/>
            </a:xfrm>
          </p:grpSpPr>
          <p:grpSp>
            <p:nvGrpSpPr>
              <p:cNvPr id="4" name="Group 14"/>
              <p:cNvGrpSpPr>
                <a:grpSpLocks/>
              </p:cNvGrpSpPr>
              <p:nvPr/>
            </p:nvGrpSpPr>
            <p:grpSpPr bwMode="auto">
              <a:xfrm>
                <a:off x="44" y="1706"/>
                <a:ext cx="5490" cy="1499"/>
                <a:chOff x="157" y="1706"/>
                <a:chExt cx="5490" cy="1499"/>
              </a:xfrm>
            </p:grpSpPr>
            <p:sp>
              <p:nvSpPr>
                <p:cNvPr id="18443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612" y="1706"/>
                  <a:ext cx="4445" cy="291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28575" cap="sq">
                  <a:solidFill>
                    <a:srgbClr val="660033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ru-RU" sz="2400" b="1" dirty="0">
                      <a:solidFill>
                        <a:srgbClr val="C00000"/>
                      </a:solidFill>
                      <a:latin typeface="Arial" pitchFamily="34" charset="0"/>
                      <a:cs typeface="Arial" pitchFamily="34" charset="0"/>
                    </a:rPr>
                    <a:t>Принципы </a:t>
                  </a:r>
                  <a:r>
                    <a:rPr lang="ru-RU" sz="2400" b="1" dirty="0" err="1">
                      <a:solidFill>
                        <a:srgbClr val="C00000"/>
                      </a:solidFill>
                      <a:latin typeface="Arial" pitchFamily="34" charset="0"/>
                      <a:cs typeface="Arial" pitchFamily="34" charset="0"/>
                    </a:rPr>
                    <a:t>предпрофильной</a:t>
                  </a:r>
                  <a:r>
                    <a:rPr lang="ru-RU" sz="2400" b="1" dirty="0">
                      <a:solidFill>
                        <a:srgbClr val="C00000"/>
                      </a:solidFill>
                      <a:latin typeface="Arial" pitchFamily="34" charset="0"/>
                      <a:cs typeface="Arial" pitchFamily="34" charset="0"/>
                    </a:rPr>
                    <a:t> подготовки</a:t>
                  </a:r>
                </a:p>
              </p:txBody>
            </p:sp>
            <p:sp>
              <p:nvSpPr>
                <p:cNvPr id="18444" name="AutoShape 16"/>
                <p:cNvSpPr>
                  <a:spLocks noChangeArrowheads="1"/>
                </p:cNvSpPr>
                <p:nvPr/>
              </p:nvSpPr>
              <p:spPr bwMode="auto">
                <a:xfrm>
                  <a:off x="157" y="2305"/>
                  <a:ext cx="1633" cy="90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9D"/>
                </a:solidFill>
                <a:ln w="28575" cap="sq">
                  <a:solidFill>
                    <a:srgbClr val="6600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algn="ctr"/>
                  <a:r>
                    <a:rPr lang="ru-RU" sz="2000" b="1" dirty="0">
                      <a:solidFill>
                        <a:srgbClr val="660033"/>
                      </a:solidFill>
                    </a:rPr>
                    <a:t>Вариативность </a:t>
                  </a:r>
                </a:p>
                <a:p>
                  <a:pPr algn="ctr"/>
                  <a:r>
                    <a:rPr lang="ru-RU" sz="2000" b="1" dirty="0">
                      <a:solidFill>
                        <a:srgbClr val="660033"/>
                      </a:solidFill>
                    </a:rPr>
                    <a:t>и свобода </a:t>
                  </a:r>
                  <a:r>
                    <a:rPr lang="ru-RU" sz="2000" b="1" dirty="0" smtClean="0">
                      <a:solidFill>
                        <a:srgbClr val="660033"/>
                      </a:solidFill>
                    </a:rPr>
                    <a:t>выбора</a:t>
                  </a:r>
                  <a:endParaRPr lang="ru-RU" sz="2000" b="1" dirty="0">
                    <a:solidFill>
                      <a:srgbClr val="660033"/>
                    </a:solidFill>
                  </a:endParaRPr>
                </a:p>
              </p:txBody>
            </p:sp>
            <p:sp>
              <p:nvSpPr>
                <p:cNvPr id="18445" name="AutoShape 17"/>
                <p:cNvSpPr>
                  <a:spLocks noChangeArrowheads="1"/>
                </p:cNvSpPr>
                <p:nvPr/>
              </p:nvSpPr>
              <p:spPr bwMode="auto">
                <a:xfrm>
                  <a:off x="3969" y="2296"/>
                  <a:ext cx="1678" cy="909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9D"/>
                </a:solidFill>
                <a:ln w="28575" cap="sq">
                  <a:solidFill>
                    <a:srgbClr val="6600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algn="ctr"/>
                  <a:r>
                    <a:rPr lang="ru-RU" sz="2000" b="1" dirty="0">
                      <a:solidFill>
                        <a:srgbClr val="660033"/>
                      </a:solidFill>
                    </a:rPr>
                    <a:t>Содействие </a:t>
                  </a:r>
                </a:p>
                <a:p>
                  <a:pPr algn="ctr"/>
                  <a:r>
                    <a:rPr lang="ru-RU" sz="2000" b="1" dirty="0">
                      <a:solidFill>
                        <a:srgbClr val="660033"/>
                      </a:solidFill>
                    </a:rPr>
                    <a:t>самоопределению</a:t>
                  </a:r>
                </a:p>
                <a:p>
                  <a:pPr algn="ctr"/>
                  <a:r>
                    <a:rPr lang="ru-RU" sz="2000" b="1" dirty="0">
                      <a:solidFill>
                        <a:srgbClr val="660033"/>
                      </a:solidFill>
                    </a:rPr>
                    <a:t>учащихся</a:t>
                  </a:r>
                </a:p>
              </p:txBody>
            </p:sp>
          </p:grpSp>
          <p:sp>
            <p:nvSpPr>
              <p:cNvPr id="18440" name="Line 19"/>
              <p:cNvSpPr>
                <a:spLocks noChangeShapeType="1"/>
              </p:cNvSpPr>
              <p:nvPr/>
            </p:nvSpPr>
            <p:spPr bwMode="auto">
              <a:xfrm flipH="1">
                <a:off x="1156" y="2024"/>
                <a:ext cx="46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41" name="Line 20"/>
              <p:cNvSpPr>
                <a:spLocks noChangeShapeType="1"/>
              </p:cNvSpPr>
              <p:nvPr/>
            </p:nvSpPr>
            <p:spPr bwMode="auto">
              <a:xfrm>
                <a:off x="2835" y="2024"/>
                <a:ext cx="0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42" name="Line 21"/>
              <p:cNvSpPr>
                <a:spLocks noChangeShapeType="1"/>
              </p:cNvSpPr>
              <p:nvPr/>
            </p:nvSpPr>
            <p:spPr bwMode="auto">
              <a:xfrm>
                <a:off x="4468" y="2024"/>
                <a:ext cx="226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pic>
        <p:nvPicPr>
          <p:cNvPr id="4119" name="Picture 23" descr="j034336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3786190"/>
            <a:ext cx="2363788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0" name="Picture 24" descr="j034329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3714752"/>
            <a:ext cx="2192337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116632"/>
            <a:ext cx="7988452" cy="864096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4000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Этапы проведения </a:t>
            </a:r>
            <a:r>
              <a:rPr lang="ru-RU" sz="4000" b="1" dirty="0" err="1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предпрофильной</a:t>
            </a:r>
            <a:r>
              <a:rPr lang="ru-RU" sz="4000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подготовки</a:t>
            </a:r>
          </a:p>
        </p:txBody>
      </p:sp>
      <p:sp>
        <p:nvSpPr>
          <p:cNvPr id="54275" name="AutoShape 3"/>
          <p:cNvSpPr>
            <a:spLocks noChangeArrowheads="1"/>
          </p:cNvSpPr>
          <p:nvPr/>
        </p:nvSpPr>
        <p:spPr bwMode="gray">
          <a:xfrm>
            <a:off x="6000750" y="2928938"/>
            <a:ext cx="3143250" cy="3532187"/>
          </a:xfrm>
          <a:prstGeom prst="chevron">
            <a:avLst>
              <a:gd name="adj" fmla="val 16468"/>
            </a:avLst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endParaRPr lang="ru-RU" sz="2000" b="1" u="sng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000" b="1" u="sng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000" b="1" u="sng" dirty="0">
                <a:solidFill>
                  <a:srgbClr val="13276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Задача этапа:</a:t>
            </a:r>
          </a:p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Определение индивидуальной стратегии образования, помощь в выборе профиля  </a:t>
            </a:r>
          </a:p>
          <a:p>
            <a:pPr algn="ctr">
              <a:defRPr/>
            </a:pPr>
            <a:endParaRPr lang="ru-RU" sz="20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0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276" name="AutoShape 4"/>
          <p:cNvSpPr>
            <a:spLocks noChangeArrowheads="1"/>
          </p:cNvSpPr>
          <p:nvPr/>
        </p:nvSpPr>
        <p:spPr bwMode="gray">
          <a:xfrm>
            <a:off x="2786063" y="2928938"/>
            <a:ext cx="3857625" cy="3762375"/>
          </a:xfrm>
          <a:prstGeom prst="chevron">
            <a:avLst>
              <a:gd name="adj" fmla="val 17842"/>
            </a:avLst>
          </a:prstGeom>
          <a:solidFill>
            <a:schemeClr val="tx2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endParaRPr lang="ru-RU" sz="2000" u="sng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000" b="1" u="sng" dirty="0">
                <a:solidFill>
                  <a:srgbClr val="13276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Задача этапа:</a:t>
            </a:r>
          </a:p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Расширение, углубление знаний о мире профессий, формирование умений соотносить цели выбора будущей профессии со своими личностными возможностями</a:t>
            </a:r>
          </a:p>
        </p:txBody>
      </p:sp>
      <p:sp>
        <p:nvSpPr>
          <p:cNvPr id="54277" name="AutoShape 5"/>
          <p:cNvSpPr>
            <a:spLocks noChangeArrowheads="1"/>
          </p:cNvSpPr>
          <p:nvPr/>
        </p:nvSpPr>
        <p:spPr bwMode="gray">
          <a:xfrm>
            <a:off x="214282" y="2928934"/>
            <a:ext cx="3500438" cy="3170237"/>
          </a:xfrm>
          <a:prstGeom prst="chevron">
            <a:avLst>
              <a:gd name="adj" fmla="val 17842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ru-RU" sz="2000" dirty="0">
                <a:solidFill>
                  <a:srgbClr val="132767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ru-RU" sz="2000" b="1" u="sng" dirty="0">
                <a:solidFill>
                  <a:srgbClr val="1327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Задача этапа:</a:t>
            </a:r>
          </a:p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Обобщение знаний о мире профессий, предварительная диагностика интересов, способностей , склонностей</a:t>
            </a:r>
          </a:p>
          <a:p>
            <a:pPr algn="ctr">
              <a:defRPr/>
            </a:pPr>
            <a:endParaRPr lang="ru-RU" sz="2000" dirty="0">
              <a:solidFill>
                <a:srgbClr val="13276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278" name="AutoShape 6"/>
          <p:cNvSpPr>
            <a:spLocks noChangeArrowheads="1"/>
          </p:cNvSpPr>
          <p:nvPr/>
        </p:nvSpPr>
        <p:spPr bwMode="gray">
          <a:xfrm>
            <a:off x="1071538" y="1643050"/>
            <a:ext cx="2571768" cy="881061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этап-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ознакомительный</a:t>
            </a:r>
            <a:endParaRPr lang="ru-RU" sz="20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 класс</a:t>
            </a:r>
          </a:p>
        </p:txBody>
      </p:sp>
      <p:sp>
        <p:nvSpPr>
          <p:cNvPr id="54279" name="AutoShape 7"/>
          <p:cNvSpPr>
            <a:spLocks noChangeArrowheads="1"/>
          </p:cNvSpPr>
          <p:nvPr/>
        </p:nvSpPr>
        <p:spPr bwMode="gray">
          <a:xfrm>
            <a:off x="3929058" y="1643050"/>
            <a:ext cx="2471737" cy="881062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 этап-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подготовительный</a:t>
            </a:r>
            <a:endParaRPr lang="ru-RU" sz="20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 класс</a:t>
            </a:r>
          </a:p>
        </p:txBody>
      </p:sp>
      <p:sp>
        <p:nvSpPr>
          <p:cNvPr id="54280" name="AutoShape 8"/>
          <p:cNvSpPr>
            <a:spLocks noChangeArrowheads="1"/>
          </p:cNvSpPr>
          <p:nvPr/>
        </p:nvSpPr>
        <p:spPr bwMode="gray">
          <a:xfrm>
            <a:off x="6643703" y="1643050"/>
            <a:ext cx="2500298" cy="928686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 этап-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основной</a:t>
            </a:r>
            <a:endParaRPr lang="ru-RU" sz="20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 класс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1285852" y="214290"/>
            <a:ext cx="7498080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Функции занятий по </a:t>
            </a:r>
            <a:r>
              <a:rPr lang="ru-RU" b="1" dirty="0" err="1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предпрофильной</a:t>
            </a:r>
            <a:r>
              <a:rPr lang="ru-RU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подготовке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42875" y="1928813"/>
            <a:ext cx="2214563" cy="4929187"/>
            <a:chOff x="720" y="1296"/>
            <a:chExt cx="1367" cy="2542"/>
          </a:xfrm>
        </p:grpSpPr>
        <p:sp>
          <p:nvSpPr>
            <p:cNvPr id="19502" name="AutoShape 4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132767"/>
                </a:solidFill>
              </a:endParaRPr>
            </a:p>
          </p:txBody>
        </p:sp>
        <p:sp>
          <p:nvSpPr>
            <p:cNvPr id="19503" name="AutoShape 5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132767"/>
                </a:solidFill>
              </a:endParaRPr>
            </a:p>
          </p:txBody>
        </p:sp>
        <p:sp>
          <p:nvSpPr>
            <p:cNvPr id="19504" name="AutoShape 7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EE0F7"/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132767"/>
                </a:solidFill>
              </a:endParaRPr>
            </a:p>
          </p:txBody>
        </p:sp>
        <p:sp>
          <p:nvSpPr>
            <p:cNvPr id="19505" name="AutoShape 8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132767"/>
                </a:solidFill>
              </a:endParaRPr>
            </a:p>
          </p:txBody>
        </p:sp>
        <p:sp>
          <p:nvSpPr>
            <p:cNvPr id="19506" name="AutoShape 9"/>
            <p:cNvSpPr>
              <a:spLocks noChangeArrowheads="1"/>
            </p:cNvSpPr>
            <p:nvPr/>
          </p:nvSpPr>
          <p:spPr bwMode="gray">
            <a:xfrm>
              <a:off x="752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132767"/>
                </a:solidFill>
              </a:endParaRPr>
            </a:p>
          </p:txBody>
        </p:sp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1188" y="1296"/>
              <a:ext cx="405" cy="395"/>
              <a:chOff x="1289" y="582"/>
              <a:chExt cx="668" cy="652"/>
            </a:xfrm>
          </p:grpSpPr>
          <p:sp>
            <p:nvSpPr>
              <p:cNvPr id="19510" name="Oval 11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442"/>
              </a:xfrm>
              <a:prstGeom prst="ellipse">
                <a:avLst/>
              </a:pr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>
                  <a:solidFill>
                    <a:srgbClr val="132767"/>
                  </a:solidFill>
                </a:endParaRPr>
              </a:p>
            </p:txBody>
          </p:sp>
          <p:sp>
            <p:nvSpPr>
              <p:cNvPr id="19511" name="Oval 12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>
                  <a:solidFill>
                    <a:srgbClr val="132767"/>
                  </a:solidFill>
                </a:endParaRPr>
              </a:p>
            </p:txBody>
          </p:sp>
          <p:sp>
            <p:nvSpPr>
              <p:cNvPr id="19512" name="Oval 13"/>
              <p:cNvSpPr>
                <a:spLocks noChangeArrowheads="1"/>
              </p:cNvSpPr>
              <p:nvPr/>
            </p:nvSpPr>
            <p:spPr bwMode="gray">
              <a:xfrm>
                <a:off x="1306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>
                  <a:solidFill>
                    <a:srgbClr val="132767"/>
                  </a:solidFill>
                </a:endParaRPr>
              </a:p>
            </p:txBody>
          </p:sp>
          <p:sp>
            <p:nvSpPr>
              <p:cNvPr id="19513" name="Oval 14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>
                  <a:solidFill>
                    <a:srgbClr val="132767"/>
                  </a:solidFill>
                </a:endParaRPr>
              </a:p>
            </p:txBody>
          </p:sp>
          <p:sp>
            <p:nvSpPr>
              <p:cNvPr id="19514" name="Oval 15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>
                  <a:solidFill>
                    <a:srgbClr val="132767"/>
                  </a:solidFill>
                </a:endParaRPr>
              </a:p>
            </p:txBody>
          </p:sp>
        </p:grpSp>
        <p:sp>
          <p:nvSpPr>
            <p:cNvPr id="19508" name="Text Box 16"/>
            <p:cNvSpPr txBox="1">
              <a:spLocks noChangeArrowheads="1"/>
            </p:cNvSpPr>
            <p:nvPr/>
          </p:nvSpPr>
          <p:spPr bwMode="gray">
            <a:xfrm>
              <a:off x="1276" y="1354"/>
              <a:ext cx="220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solidFill>
                    <a:srgbClr val="000000"/>
                  </a:solidFill>
                </a:rPr>
                <a:t>1</a:t>
              </a:r>
              <a:endParaRPr lang="en-US">
                <a:solidFill>
                  <a:srgbClr val="132767"/>
                </a:solidFill>
              </a:endParaRPr>
            </a:p>
          </p:txBody>
        </p:sp>
        <p:sp>
          <p:nvSpPr>
            <p:cNvPr id="19509" name="Text Box 17"/>
            <p:cNvSpPr txBox="1">
              <a:spLocks noChangeArrowheads="1"/>
            </p:cNvSpPr>
            <p:nvPr/>
          </p:nvSpPr>
          <p:spPr bwMode="gray">
            <a:xfrm>
              <a:off x="768" y="1776"/>
              <a:ext cx="1296" cy="1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600" b="1" dirty="0">
                  <a:solidFill>
                    <a:srgbClr val="0E1D4D"/>
                  </a:solidFill>
                  <a:latin typeface="Arial" pitchFamily="34" charset="0"/>
                  <a:cs typeface="Arial" pitchFamily="34" charset="0"/>
                </a:rPr>
                <a:t>обладать  вариативным характером, т.е. должны быть представлены в количестве , позволяющему ученику  осуществить реальный выбор </a:t>
              </a:r>
              <a:endParaRPr lang="en-US" sz="1600" b="1" dirty="0">
                <a:solidFill>
                  <a:srgbClr val="0E1D4D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2500313" y="2000250"/>
            <a:ext cx="2143125" cy="4857750"/>
            <a:chOff x="2208" y="1296"/>
            <a:chExt cx="1365" cy="2542"/>
          </a:xfrm>
        </p:grpSpPr>
        <p:sp>
          <p:nvSpPr>
            <p:cNvPr id="19490" name="AutoShape 19"/>
            <p:cNvSpPr>
              <a:spLocks noChangeArrowheads="1"/>
            </p:cNvSpPr>
            <p:nvPr/>
          </p:nvSpPr>
          <p:spPr bwMode="gray">
            <a:xfrm>
              <a:off x="2208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132767"/>
                </a:solidFill>
              </a:endParaRPr>
            </a:p>
          </p:txBody>
        </p:sp>
        <p:sp>
          <p:nvSpPr>
            <p:cNvPr id="19491" name="AutoShape 20"/>
            <p:cNvSpPr>
              <a:spLocks noChangeArrowheads="1"/>
            </p:cNvSpPr>
            <p:nvPr/>
          </p:nvSpPr>
          <p:spPr bwMode="gray">
            <a:xfrm>
              <a:off x="2229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132767"/>
                </a:solidFill>
              </a:endParaRPr>
            </a:p>
          </p:txBody>
        </p:sp>
        <p:sp>
          <p:nvSpPr>
            <p:cNvPr id="19492" name="AutoShape 22"/>
            <p:cNvSpPr>
              <a:spLocks noChangeArrowheads="1"/>
            </p:cNvSpPr>
            <p:nvPr/>
          </p:nvSpPr>
          <p:spPr bwMode="gray">
            <a:xfrm>
              <a:off x="2240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0F7D4"/>
                </a:gs>
                <a:gs pos="100000">
                  <a:srgbClr val="73E77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132767"/>
                </a:solidFill>
              </a:endParaRPr>
            </a:p>
          </p:txBody>
        </p:sp>
        <p:sp>
          <p:nvSpPr>
            <p:cNvPr id="19493" name="Oval 23"/>
            <p:cNvSpPr>
              <a:spLocks noChangeArrowheads="1"/>
            </p:cNvSpPr>
            <p:nvPr/>
          </p:nvSpPr>
          <p:spPr bwMode="gray">
            <a:xfrm>
              <a:off x="2677" y="1296"/>
              <a:ext cx="405" cy="272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>
                <a:solidFill>
                  <a:srgbClr val="132767"/>
                </a:solidFill>
              </a:endParaRPr>
            </a:p>
          </p:txBody>
        </p:sp>
        <p:sp>
          <p:nvSpPr>
            <p:cNvPr id="19494" name="Oval 24"/>
            <p:cNvSpPr>
              <a:spLocks noChangeArrowheads="1"/>
            </p:cNvSpPr>
            <p:nvPr/>
          </p:nvSpPr>
          <p:spPr bwMode="gray">
            <a:xfrm>
              <a:off x="2681" y="1299"/>
              <a:ext cx="392" cy="39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>
                <a:solidFill>
                  <a:srgbClr val="132767"/>
                </a:solidFill>
              </a:endParaRPr>
            </a:p>
          </p:txBody>
        </p:sp>
        <p:sp>
          <p:nvSpPr>
            <p:cNvPr id="19495" name="Oval 25"/>
            <p:cNvSpPr>
              <a:spLocks noChangeArrowheads="1"/>
            </p:cNvSpPr>
            <p:nvPr/>
          </p:nvSpPr>
          <p:spPr bwMode="gray">
            <a:xfrm>
              <a:off x="2686" y="1301"/>
              <a:ext cx="383" cy="38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>
                <a:solidFill>
                  <a:srgbClr val="132767"/>
                </a:solidFill>
              </a:endParaRPr>
            </a:p>
          </p:txBody>
        </p:sp>
        <p:sp>
          <p:nvSpPr>
            <p:cNvPr id="19496" name="Oval 26"/>
            <p:cNvSpPr>
              <a:spLocks noChangeArrowheads="1"/>
            </p:cNvSpPr>
            <p:nvPr/>
          </p:nvSpPr>
          <p:spPr bwMode="gray">
            <a:xfrm>
              <a:off x="2690" y="1305"/>
              <a:ext cx="364" cy="357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>
                <a:solidFill>
                  <a:srgbClr val="132767"/>
                </a:solidFill>
              </a:endParaRPr>
            </a:p>
          </p:txBody>
        </p:sp>
        <p:sp>
          <p:nvSpPr>
            <p:cNvPr id="19497" name="Oval 27"/>
            <p:cNvSpPr>
              <a:spLocks noChangeArrowheads="1"/>
            </p:cNvSpPr>
            <p:nvPr/>
          </p:nvSpPr>
          <p:spPr bwMode="gray">
            <a:xfrm>
              <a:off x="2712" y="1315"/>
              <a:ext cx="323" cy="29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>
                <a:solidFill>
                  <a:srgbClr val="132767"/>
                </a:solidFill>
              </a:endParaRPr>
            </a:p>
          </p:txBody>
        </p:sp>
        <p:sp>
          <p:nvSpPr>
            <p:cNvPr id="19498" name="Text Box 28"/>
            <p:cNvSpPr txBox="1">
              <a:spLocks noChangeArrowheads="1"/>
            </p:cNvSpPr>
            <p:nvPr/>
          </p:nvSpPr>
          <p:spPr bwMode="gray">
            <a:xfrm>
              <a:off x="2764" y="1354"/>
              <a:ext cx="227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0000"/>
                  </a:solidFill>
                </a:rPr>
                <a:t>2</a:t>
              </a:r>
              <a:endParaRPr lang="en-US" dirty="0">
                <a:solidFill>
                  <a:srgbClr val="132767"/>
                </a:solidFill>
              </a:endParaRPr>
            </a:p>
          </p:txBody>
        </p:sp>
        <p:sp>
          <p:nvSpPr>
            <p:cNvPr id="19499" name="Text Box 29"/>
            <p:cNvSpPr txBox="1">
              <a:spLocks noChangeArrowheads="1"/>
            </p:cNvSpPr>
            <p:nvPr/>
          </p:nvSpPr>
          <p:spPr bwMode="gray">
            <a:xfrm>
              <a:off x="2208" y="1819"/>
              <a:ext cx="1296" cy="8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rgbClr val="0E1D4D"/>
                  </a:solidFill>
                  <a:latin typeface="Arial" pitchFamily="34" charset="0"/>
                  <a:cs typeface="Arial" pitchFamily="34" charset="0"/>
                </a:rPr>
                <a:t>помочь </a:t>
              </a:r>
              <a:r>
                <a:rPr lang="ru-RU" sz="1600" b="1" dirty="0">
                  <a:solidFill>
                    <a:srgbClr val="0E1D4D"/>
                  </a:solidFill>
                  <a:latin typeface="Arial" pitchFamily="34" charset="0"/>
                  <a:cs typeface="Arial" pitchFamily="34" charset="0"/>
                </a:rPr>
                <a:t>ученику оценить свой потенциал с точки зрения образовательной перспективы</a:t>
              </a:r>
            </a:p>
          </p:txBody>
        </p:sp>
        <p:sp>
          <p:nvSpPr>
            <p:cNvPr id="19500" name="AutoShape 30"/>
            <p:cNvSpPr>
              <a:spLocks noChangeArrowheads="1"/>
            </p:cNvSpPr>
            <p:nvPr/>
          </p:nvSpPr>
          <p:spPr bwMode="gray">
            <a:xfrm>
              <a:off x="2210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58A4AE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132767"/>
                </a:solidFill>
              </a:endParaRPr>
            </a:p>
          </p:txBody>
        </p:sp>
        <p:sp>
          <p:nvSpPr>
            <p:cNvPr id="19501" name="AutoShape 31"/>
            <p:cNvSpPr>
              <a:spLocks noChangeArrowheads="1"/>
            </p:cNvSpPr>
            <p:nvPr/>
          </p:nvSpPr>
          <p:spPr bwMode="gray">
            <a:xfrm>
              <a:off x="2238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2B2BB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132767"/>
                </a:solidFill>
              </a:endParaRPr>
            </a:p>
          </p:txBody>
        </p:sp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4786313" y="2000250"/>
            <a:ext cx="2114550" cy="4857750"/>
            <a:chOff x="3692" y="1296"/>
            <a:chExt cx="1395" cy="2542"/>
          </a:xfrm>
        </p:grpSpPr>
        <p:sp>
          <p:nvSpPr>
            <p:cNvPr id="19477" name="AutoShape 33"/>
            <p:cNvSpPr>
              <a:spLocks noChangeArrowheads="1"/>
            </p:cNvSpPr>
            <p:nvPr/>
          </p:nvSpPr>
          <p:spPr bwMode="gray">
            <a:xfrm>
              <a:off x="3696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132767"/>
                </a:solidFill>
              </a:endParaRPr>
            </a:p>
          </p:txBody>
        </p:sp>
        <p:sp>
          <p:nvSpPr>
            <p:cNvPr id="19478" name="AutoShape 34"/>
            <p:cNvSpPr>
              <a:spLocks noChangeArrowheads="1"/>
            </p:cNvSpPr>
            <p:nvPr/>
          </p:nvSpPr>
          <p:spPr bwMode="gray">
            <a:xfrm>
              <a:off x="3717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E9E065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132767"/>
                </a:solidFill>
              </a:endParaRPr>
            </a:p>
          </p:txBody>
        </p:sp>
        <p:sp>
          <p:nvSpPr>
            <p:cNvPr id="19479" name="AutoShape 36"/>
            <p:cNvSpPr>
              <a:spLocks noChangeArrowheads="1"/>
            </p:cNvSpPr>
            <p:nvPr/>
          </p:nvSpPr>
          <p:spPr bwMode="gray">
            <a:xfrm>
              <a:off x="3728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8F5CC"/>
                </a:gs>
                <a:gs pos="100000">
                  <a:srgbClr val="E9E06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132767"/>
                </a:solidFill>
              </a:endParaRPr>
            </a:p>
          </p:txBody>
        </p:sp>
        <p:grpSp>
          <p:nvGrpSpPr>
            <p:cNvPr id="6" name="Group 37"/>
            <p:cNvGrpSpPr>
              <a:grpSpLocks/>
            </p:cNvGrpSpPr>
            <p:nvPr/>
          </p:nvGrpSpPr>
          <p:grpSpPr bwMode="auto">
            <a:xfrm>
              <a:off x="4165" y="1296"/>
              <a:ext cx="405" cy="395"/>
              <a:chOff x="1289" y="582"/>
              <a:chExt cx="668" cy="652"/>
            </a:xfrm>
          </p:grpSpPr>
          <p:sp>
            <p:nvSpPr>
              <p:cNvPr id="19485" name="Oval 38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449"/>
              </a:xfrm>
              <a:prstGeom prst="ellipse">
                <a:avLst/>
              </a:pr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>
                  <a:solidFill>
                    <a:srgbClr val="132767"/>
                  </a:solidFill>
                </a:endParaRPr>
              </a:p>
            </p:txBody>
          </p:sp>
          <p:sp>
            <p:nvSpPr>
              <p:cNvPr id="19486" name="Oval 39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>
                  <a:solidFill>
                    <a:srgbClr val="132767"/>
                  </a:solidFill>
                </a:endParaRPr>
              </a:p>
            </p:txBody>
          </p:sp>
          <p:sp>
            <p:nvSpPr>
              <p:cNvPr id="19487" name="Oval 40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>
                  <a:solidFill>
                    <a:srgbClr val="132767"/>
                  </a:solidFill>
                </a:endParaRPr>
              </a:p>
            </p:txBody>
          </p:sp>
          <p:sp>
            <p:nvSpPr>
              <p:cNvPr id="19488" name="Oval 41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>
                  <a:solidFill>
                    <a:srgbClr val="132767"/>
                  </a:solidFill>
                </a:endParaRPr>
              </a:p>
            </p:txBody>
          </p:sp>
          <p:sp>
            <p:nvSpPr>
              <p:cNvPr id="19489" name="Oval 42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>
                  <a:solidFill>
                    <a:srgbClr val="132767"/>
                  </a:solidFill>
                </a:endParaRPr>
              </a:p>
            </p:txBody>
          </p:sp>
        </p:grpSp>
        <p:sp>
          <p:nvSpPr>
            <p:cNvPr id="19481" name="Text Box 43"/>
            <p:cNvSpPr txBox="1">
              <a:spLocks noChangeArrowheads="1"/>
            </p:cNvSpPr>
            <p:nvPr/>
          </p:nvSpPr>
          <p:spPr bwMode="gray">
            <a:xfrm>
              <a:off x="4252" y="1354"/>
              <a:ext cx="235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solidFill>
                    <a:srgbClr val="000000"/>
                  </a:solidFill>
                </a:rPr>
                <a:t>3</a:t>
              </a:r>
              <a:endParaRPr lang="en-US">
                <a:solidFill>
                  <a:srgbClr val="132767"/>
                </a:solidFill>
              </a:endParaRPr>
            </a:p>
          </p:txBody>
        </p:sp>
        <p:sp>
          <p:nvSpPr>
            <p:cNvPr id="19482" name="Text Box 44"/>
            <p:cNvSpPr txBox="1">
              <a:spLocks noChangeArrowheads="1"/>
            </p:cNvSpPr>
            <p:nvPr/>
          </p:nvSpPr>
          <p:spPr bwMode="gray">
            <a:xfrm>
              <a:off x="3739" y="1595"/>
              <a:ext cx="1348" cy="19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rgbClr val="0E1D4D"/>
                  </a:solidFill>
                  <a:latin typeface="Arial" pitchFamily="34" charset="0"/>
                  <a:cs typeface="Arial" pitchFamily="34" charset="0"/>
                </a:rPr>
                <a:t>способствовать </a:t>
              </a:r>
              <a:r>
                <a:rPr lang="ru-RU" sz="1600" b="1" dirty="0">
                  <a:solidFill>
                    <a:srgbClr val="0E1D4D"/>
                  </a:solidFill>
                  <a:latin typeface="Arial" pitchFamily="34" charset="0"/>
                  <a:cs typeface="Arial" pitchFamily="34" charset="0"/>
                </a:rPr>
                <a:t>созданию  положительной мотивации обучения на планируемом профиле;</a:t>
              </a:r>
            </a:p>
            <a:p>
              <a:pPr algn="ctr"/>
              <a:r>
                <a:rPr lang="ru-RU" sz="1600" b="1" dirty="0">
                  <a:solidFill>
                    <a:srgbClr val="0E1D4D"/>
                  </a:solidFill>
                  <a:latin typeface="Arial" pitchFamily="34" charset="0"/>
                  <a:cs typeface="Arial" pitchFamily="34" charset="0"/>
                </a:rPr>
                <a:t>отличаться оригинальным содержанием,  использованием активных методов обучения </a:t>
              </a:r>
            </a:p>
            <a:p>
              <a:pPr algn="ctr"/>
              <a:endParaRPr lang="ru-RU" sz="1400" b="1" dirty="0">
                <a:solidFill>
                  <a:srgbClr val="0E1D4D"/>
                </a:solidFill>
                <a:latin typeface="Cambria" pitchFamily="18" charset="0"/>
              </a:endParaRPr>
            </a:p>
          </p:txBody>
        </p:sp>
        <p:sp>
          <p:nvSpPr>
            <p:cNvPr id="19483" name="AutoShape 45"/>
            <p:cNvSpPr>
              <a:spLocks noChangeArrowheads="1"/>
            </p:cNvSpPr>
            <p:nvPr/>
          </p:nvSpPr>
          <p:spPr bwMode="gray">
            <a:xfrm>
              <a:off x="3692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99BACC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132767"/>
                </a:solidFill>
              </a:endParaRPr>
            </a:p>
          </p:txBody>
        </p:sp>
        <p:sp>
          <p:nvSpPr>
            <p:cNvPr id="19484" name="AutoShape 46"/>
            <p:cNvSpPr>
              <a:spLocks noChangeArrowheads="1"/>
            </p:cNvSpPr>
            <p:nvPr/>
          </p:nvSpPr>
          <p:spPr bwMode="gray">
            <a:xfrm>
              <a:off x="3720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8DAD4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132767"/>
                </a:solidFill>
              </a:endParaRPr>
            </a:p>
          </p:txBody>
        </p:sp>
      </p:grpSp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6973888" y="2000250"/>
            <a:ext cx="2170112" cy="4857750"/>
            <a:chOff x="3692" y="1296"/>
            <a:chExt cx="1367" cy="2542"/>
          </a:xfrm>
        </p:grpSpPr>
        <p:sp>
          <p:nvSpPr>
            <p:cNvPr id="19463" name="AutoShape 33"/>
            <p:cNvSpPr>
              <a:spLocks noChangeArrowheads="1"/>
            </p:cNvSpPr>
            <p:nvPr/>
          </p:nvSpPr>
          <p:spPr bwMode="gray">
            <a:xfrm>
              <a:off x="3696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132767"/>
                </a:solidFill>
              </a:endParaRPr>
            </a:p>
          </p:txBody>
        </p:sp>
        <p:sp>
          <p:nvSpPr>
            <p:cNvPr id="49" name="AutoShape 34"/>
            <p:cNvSpPr>
              <a:spLocks noChangeArrowheads="1"/>
            </p:cNvSpPr>
            <p:nvPr/>
          </p:nvSpPr>
          <p:spPr bwMode="gray">
            <a:xfrm>
              <a:off x="3717" y="1495"/>
              <a:ext cx="1322" cy="1766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132767"/>
                </a:solidFill>
              </a:endParaRPr>
            </a:p>
          </p:txBody>
        </p:sp>
        <p:grpSp>
          <p:nvGrpSpPr>
            <p:cNvPr id="8" name="Group 37"/>
            <p:cNvGrpSpPr>
              <a:grpSpLocks/>
            </p:cNvGrpSpPr>
            <p:nvPr/>
          </p:nvGrpSpPr>
          <p:grpSpPr bwMode="auto">
            <a:xfrm>
              <a:off x="4165" y="1296"/>
              <a:ext cx="405" cy="395"/>
              <a:chOff x="1289" y="582"/>
              <a:chExt cx="668" cy="652"/>
            </a:xfrm>
          </p:grpSpPr>
          <p:sp>
            <p:nvSpPr>
              <p:cNvPr id="19472" name="Oval 38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449"/>
              </a:xfrm>
              <a:prstGeom prst="ellipse">
                <a:avLst/>
              </a:pr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>
                  <a:solidFill>
                    <a:srgbClr val="132767"/>
                  </a:solidFill>
                </a:endParaRPr>
              </a:p>
            </p:txBody>
          </p:sp>
          <p:sp>
            <p:nvSpPr>
              <p:cNvPr id="19473" name="Oval 39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>
                  <a:solidFill>
                    <a:srgbClr val="132767"/>
                  </a:solidFill>
                </a:endParaRPr>
              </a:p>
            </p:txBody>
          </p:sp>
          <p:sp>
            <p:nvSpPr>
              <p:cNvPr id="19474" name="Oval 40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>
                  <a:solidFill>
                    <a:srgbClr val="132767"/>
                  </a:solidFill>
                </a:endParaRPr>
              </a:p>
            </p:txBody>
          </p:sp>
          <p:sp>
            <p:nvSpPr>
              <p:cNvPr id="19475" name="Oval 41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>
                  <a:solidFill>
                    <a:srgbClr val="132767"/>
                  </a:solidFill>
                </a:endParaRPr>
              </a:p>
            </p:txBody>
          </p:sp>
          <p:sp>
            <p:nvSpPr>
              <p:cNvPr id="19476" name="Oval 42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>
                  <a:solidFill>
                    <a:srgbClr val="132767"/>
                  </a:solidFill>
                </a:endParaRPr>
              </a:p>
            </p:txBody>
          </p:sp>
        </p:grpSp>
        <p:sp>
          <p:nvSpPr>
            <p:cNvPr id="19468" name="Text Box 43"/>
            <p:cNvSpPr txBox="1">
              <a:spLocks noChangeArrowheads="1"/>
            </p:cNvSpPr>
            <p:nvPr/>
          </p:nvSpPr>
          <p:spPr bwMode="gray">
            <a:xfrm>
              <a:off x="4252" y="1354"/>
              <a:ext cx="224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2400">
                  <a:solidFill>
                    <a:srgbClr val="000000"/>
                  </a:solidFill>
                </a:rPr>
                <a:t>4</a:t>
              </a:r>
              <a:endParaRPr lang="en-US">
                <a:solidFill>
                  <a:srgbClr val="132767"/>
                </a:solidFill>
              </a:endParaRPr>
            </a:p>
          </p:txBody>
        </p:sp>
        <p:sp>
          <p:nvSpPr>
            <p:cNvPr id="19469" name="Text Box 44"/>
            <p:cNvSpPr txBox="1">
              <a:spLocks noChangeArrowheads="1"/>
            </p:cNvSpPr>
            <p:nvPr/>
          </p:nvSpPr>
          <p:spPr bwMode="gray">
            <a:xfrm>
              <a:off x="3709" y="1595"/>
              <a:ext cx="1350" cy="18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rgbClr val="0E1D4D"/>
                  </a:solidFill>
                  <a:latin typeface="Arial" pitchFamily="34" charset="0"/>
                  <a:cs typeface="Arial" pitchFamily="34" charset="0"/>
                </a:rPr>
                <a:t>познакомить </a:t>
              </a:r>
              <a:r>
                <a:rPr lang="ru-RU" sz="1600" b="1" dirty="0">
                  <a:solidFill>
                    <a:srgbClr val="0E1D4D"/>
                  </a:solidFill>
                  <a:latin typeface="Arial" pitchFamily="34" charset="0"/>
                  <a:cs typeface="Arial" pitchFamily="34" charset="0"/>
                </a:rPr>
                <a:t>ученика со спецификой видов </a:t>
              </a:r>
              <a:r>
                <a:rPr lang="ru-RU" sz="1600" b="1" dirty="0" smtClean="0">
                  <a:solidFill>
                    <a:srgbClr val="0E1D4D"/>
                  </a:solidFill>
                  <a:latin typeface="Arial" pitchFamily="34" charset="0"/>
                  <a:cs typeface="Arial" pitchFamily="34" charset="0"/>
                </a:rPr>
                <a:t>деятельности,</a:t>
              </a:r>
            </a:p>
            <a:p>
              <a:pPr algn="ctr"/>
              <a:r>
                <a:rPr lang="ru-RU" sz="1600" b="1" dirty="0" smtClean="0">
                  <a:solidFill>
                    <a:srgbClr val="0E1D4D"/>
                  </a:solidFill>
                  <a:latin typeface="Arial" pitchFamily="34" charset="0"/>
                  <a:cs typeface="Arial" pitchFamily="34" charset="0"/>
                </a:rPr>
                <a:t>которые </a:t>
              </a:r>
              <a:r>
                <a:rPr lang="ru-RU" sz="1600" b="1" dirty="0">
                  <a:solidFill>
                    <a:srgbClr val="0E1D4D"/>
                  </a:solidFill>
                  <a:latin typeface="Arial" pitchFamily="34" charset="0"/>
                  <a:cs typeface="Arial" pitchFamily="34" charset="0"/>
                </a:rPr>
                <a:t>будут для него ведущими, если он выберет тот или иной профиль, должны включать пробы </a:t>
              </a:r>
              <a:r>
                <a:rPr lang="ru-RU" sz="1600" b="1" dirty="0" smtClean="0">
                  <a:solidFill>
                    <a:srgbClr val="0E1D4D"/>
                  </a:solidFill>
                  <a:latin typeface="Arial" pitchFamily="34" charset="0"/>
                  <a:cs typeface="Arial" pitchFamily="34" charset="0"/>
                </a:rPr>
                <a:t>для </a:t>
              </a:r>
              <a:r>
                <a:rPr lang="ru-RU" sz="1600" b="1" dirty="0">
                  <a:solidFill>
                    <a:srgbClr val="0E1D4D"/>
                  </a:solidFill>
                  <a:latin typeface="Arial" pitchFamily="34" charset="0"/>
                  <a:cs typeface="Arial" pitchFamily="34" charset="0"/>
                </a:rPr>
                <a:t>данного  профиля  видам деятельности</a:t>
              </a:r>
            </a:p>
          </p:txBody>
        </p:sp>
        <p:sp>
          <p:nvSpPr>
            <p:cNvPr id="19470" name="AutoShape 45"/>
            <p:cNvSpPr>
              <a:spLocks noChangeArrowheads="1"/>
            </p:cNvSpPr>
            <p:nvPr/>
          </p:nvSpPr>
          <p:spPr bwMode="gray">
            <a:xfrm>
              <a:off x="3692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99BACC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132767"/>
                </a:solidFill>
              </a:endParaRPr>
            </a:p>
          </p:txBody>
        </p:sp>
        <p:sp>
          <p:nvSpPr>
            <p:cNvPr id="19471" name="AutoShape 46"/>
            <p:cNvSpPr>
              <a:spLocks noChangeArrowheads="1"/>
            </p:cNvSpPr>
            <p:nvPr/>
          </p:nvSpPr>
          <p:spPr bwMode="gray">
            <a:xfrm>
              <a:off x="3720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8DAD4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132767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628" y="214290"/>
            <a:ext cx="4143372" cy="121443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Формы проведения занятий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0" name="Picture 4" descr="C:\Documents and Settings\Татьяна\Рабочий стол\IMG_299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8804" y="2841603"/>
            <a:ext cx="5355196" cy="4016397"/>
          </a:xfrm>
          <a:prstGeom prst="rect">
            <a:avLst/>
          </a:prstGeom>
          <a:noFill/>
        </p:spPr>
      </p:pic>
      <p:pic>
        <p:nvPicPr>
          <p:cNvPr id="4098" name="Picture 2" descr="C:\Documents and Settings\Татьяна\Рабочий стол\DSC0444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5000628" cy="37504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Татьяна\Рабочий стол\IMG_014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86380" cy="3524253"/>
          </a:xfrm>
          <a:prstGeom prst="rect">
            <a:avLst/>
          </a:prstGeom>
          <a:noFill/>
        </p:spPr>
      </p:pic>
      <p:pic>
        <p:nvPicPr>
          <p:cNvPr id="3075" name="Picture 3" descr="C:\Documents and Settings\Татьяна\Рабочий стол\DSC0443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5245" y="2928934"/>
            <a:ext cx="5238755" cy="3929066"/>
          </a:xfrm>
          <a:prstGeom prst="rect">
            <a:avLst/>
          </a:prstGeom>
          <a:noFill/>
        </p:spPr>
      </p:pic>
      <p:sp>
        <p:nvSpPr>
          <p:cNvPr id="7" name="Заголовок 4"/>
          <p:cNvSpPr txBox="1">
            <a:spLocks/>
          </p:cNvSpPr>
          <p:nvPr/>
        </p:nvSpPr>
        <p:spPr>
          <a:xfrm>
            <a:off x="5000628" y="214290"/>
            <a:ext cx="4143372" cy="1214438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Формы проведения занятий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Программы ВД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000100" y="785794"/>
            <a:ext cx="7929618" cy="6072206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sz="3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1-4 классы</a:t>
            </a:r>
          </a:p>
          <a:p>
            <a:r>
              <a:rPr lang="ru-RU" sz="4000" dirty="0" smtClean="0"/>
              <a:t>Мир профессий</a:t>
            </a:r>
          </a:p>
          <a:p>
            <a:r>
              <a:rPr lang="ru-RU" sz="4000" dirty="0" smtClean="0"/>
              <a:t>Мое </a:t>
            </a:r>
            <a:r>
              <a:rPr lang="ru-RU" sz="4000" dirty="0" err="1" smtClean="0"/>
              <a:t>портфолио</a:t>
            </a:r>
            <a:endParaRPr lang="ru-RU" sz="4000" dirty="0" smtClean="0"/>
          </a:p>
          <a:p>
            <a:pPr algn="ctr"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5-9 классы</a:t>
            </a:r>
          </a:p>
          <a:p>
            <a:r>
              <a:rPr lang="ru-RU" sz="4000" dirty="0" smtClean="0"/>
              <a:t>В мире профессий</a:t>
            </a:r>
          </a:p>
          <a:p>
            <a:r>
              <a:rPr lang="ru-RU" sz="4000" dirty="0" smtClean="0"/>
              <a:t>Моя будущая профессия</a:t>
            </a:r>
          </a:p>
          <a:p>
            <a:r>
              <a:rPr lang="ru-RU" sz="4000" dirty="0" smtClean="0"/>
              <a:t>Я выбираю сам</a:t>
            </a:r>
          </a:p>
          <a:p>
            <a:r>
              <a:rPr lang="ru-RU" sz="4000" dirty="0" smtClean="0"/>
              <a:t>Путь к профессии</a:t>
            </a:r>
          </a:p>
          <a:p>
            <a:r>
              <a:rPr lang="ru-RU" sz="4000" b="1" dirty="0" smtClean="0">
                <a:cs typeface="Arial" pitchFamily="34" charset="0"/>
              </a:rPr>
              <a:t>Математика в профессиях села</a:t>
            </a:r>
          </a:p>
          <a:p>
            <a:r>
              <a:rPr lang="ru-RU" sz="4000" b="1" dirty="0" smtClean="0">
                <a:cs typeface="Arial" pitchFamily="34" charset="0"/>
              </a:rPr>
              <a:t>В мире научных сообщений</a:t>
            </a:r>
          </a:p>
          <a:p>
            <a:r>
              <a:rPr lang="ru-RU" sz="4000" b="1" dirty="0" smtClean="0">
                <a:cs typeface="Arial" pitchFamily="34" charset="0"/>
              </a:rPr>
              <a:t>Биология вокруг нас</a:t>
            </a:r>
          </a:p>
          <a:p>
            <a:r>
              <a:rPr lang="ru-RU" sz="4000" b="1" dirty="0" smtClean="0">
                <a:cs typeface="Arial" pitchFamily="34" charset="0"/>
              </a:rPr>
              <a:t>Познай самого себя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10 класс</a:t>
            </a:r>
          </a:p>
          <a:p>
            <a:r>
              <a:rPr lang="ru-RU" sz="4000" dirty="0" smtClean="0"/>
              <a:t>Путь к успеху</a:t>
            </a:r>
          </a:p>
          <a:p>
            <a:r>
              <a:rPr lang="ru-RU" sz="4000" dirty="0" smtClean="0"/>
              <a:t>Технология успеха</a:t>
            </a:r>
            <a:endParaRPr lang="ru-RU" sz="4000" dirty="0" smtClean="0">
              <a:cs typeface="Arial" pitchFamily="34" charset="0"/>
            </a:endParaRPr>
          </a:p>
          <a:p>
            <a:endParaRPr lang="ru-RU" sz="4000" dirty="0" smtClean="0"/>
          </a:p>
          <a:p>
            <a:pPr marL="109537" indent="0">
              <a:buNone/>
            </a:pPr>
            <a:endParaRPr lang="ru-RU" sz="3800" dirty="0" smtClean="0"/>
          </a:p>
        </p:txBody>
      </p:sp>
    </p:spTree>
    <p:extLst>
      <p:ext uri="{BB962C8B-B14F-4D97-AF65-F5344CB8AC3E}">
        <p14:creationId xmlns:p14="http://schemas.microsoft.com/office/powerpoint/2010/main" val="15027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921</TotalTime>
  <Words>853</Words>
  <Application>Microsoft Office PowerPoint</Application>
  <PresentationFormat>Экран (4:3)</PresentationFormat>
  <Paragraphs>172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7" baseType="lpstr">
      <vt:lpstr>Arial</vt:lpstr>
      <vt:lpstr>Cambria</vt:lpstr>
      <vt:lpstr>Corbel</vt:lpstr>
      <vt:lpstr>Georgia</vt:lpstr>
      <vt:lpstr>Gill Sans MT</vt:lpstr>
      <vt:lpstr>Monotype Corsiva</vt:lpstr>
      <vt:lpstr>Times New Roman</vt:lpstr>
      <vt:lpstr>Verdana</vt:lpstr>
      <vt:lpstr>Wingdings</vt:lpstr>
      <vt:lpstr>Wingdings 2</vt:lpstr>
      <vt:lpstr>Солнцестояние</vt:lpstr>
      <vt:lpstr>   Организация  предпрофильной подготовки школьников сельских ОО в условиях реализации  внеурочной деятельности ФГОС ООО</vt:lpstr>
      <vt:lpstr>Цель программы:</vt:lpstr>
      <vt:lpstr>Задачи программы:</vt:lpstr>
      <vt:lpstr>Презентация PowerPoint</vt:lpstr>
      <vt:lpstr>Этапы проведения предпрофильной подготовки</vt:lpstr>
      <vt:lpstr>Функции занятий по предпрофильной подготовке</vt:lpstr>
      <vt:lpstr>Формы проведения занятий</vt:lpstr>
      <vt:lpstr>Презентация PowerPoint</vt:lpstr>
      <vt:lpstr>Программы ВД</vt:lpstr>
      <vt:lpstr>Алгоритм действий Шаг  № 1</vt:lpstr>
      <vt:lpstr>Программа проведения диагностики интересов и склонностей учащихся</vt:lpstr>
      <vt:lpstr>Программа проведения диагностики интересов и склонностей учащихся</vt:lpstr>
      <vt:lpstr>Готовность подростков к выбору профессии (методика «Профиль») ,  9 классы (сентябрь 2016г.)</vt:lpstr>
      <vt:lpstr>Алгоритм действий Шаг №2</vt:lpstr>
      <vt:lpstr>Алгоритм действий Шаг №3</vt:lpstr>
      <vt:lpstr>Профессиональное информирование включает: </vt:lpstr>
      <vt:lpstr>Презентация образовательной карты муниципалитета (региона):</vt:lpstr>
      <vt:lpstr>Результат проведения диагностики и профессионального информирования</vt:lpstr>
      <vt:lpstr>Оптимальная технология формирования профессионального самоопределения обучающихся</vt:lpstr>
      <vt:lpstr>Этапы организации и проведения профессиональных проб </vt:lpstr>
      <vt:lpstr>Этапы организации и проведения профессиональных проб </vt:lpstr>
      <vt:lpstr>Предприятия-партнеры для проведения профессиональных проб</vt:lpstr>
      <vt:lpstr>С 1 сентября 2016-2017 учебного года  2 профильных класса:</vt:lpstr>
      <vt:lpstr>Рекомендуем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общеобразовательное учреждение «Заринская средняя общеобразовательная школа имени М.А.Аверина»   Использование часов внеурочной деятельности для профориентации обучающихся в условиях введения ФГОС ООО</dc:title>
  <dc:creator>Марина</dc:creator>
  <cp:lastModifiedBy>k210-a2</cp:lastModifiedBy>
  <cp:revision>101</cp:revision>
  <dcterms:created xsi:type="dcterms:W3CDTF">2015-02-01T18:49:26Z</dcterms:created>
  <dcterms:modified xsi:type="dcterms:W3CDTF">2017-03-22T04:50:28Z</dcterms:modified>
</cp:coreProperties>
</file>