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3" r:id="rId7"/>
    <p:sldId id="262" r:id="rId8"/>
    <p:sldId id="268" r:id="rId9"/>
    <p:sldId id="269" r:id="rId10"/>
    <p:sldId id="267" r:id="rId11"/>
    <p:sldId id="270" r:id="rId12"/>
    <p:sldId id="265" r:id="rId13"/>
    <p:sldId id="264" r:id="rId14"/>
    <p:sldId id="260" r:id="rId15"/>
  </p:sldIdLst>
  <p:sldSz cx="9753600" cy="7315200"/>
  <p:notesSz cx="9753600" cy="7315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2998"/>
    <a:srgbClr val="ACFAFF"/>
    <a:srgbClr val="72BEE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7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2267712"/>
            <a:ext cx="829056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110" dirty="0"/>
              <a:t>Developed</a:t>
            </a:r>
            <a:r>
              <a:rPr spc="25" dirty="0"/>
              <a:t> </a:t>
            </a:r>
            <a:r>
              <a:rPr spc="150" dirty="0"/>
              <a:t>by</a:t>
            </a:r>
            <a:r>
              <a:rPr spc="25" dirty="0"/>
              <a:t> </a:t>
            </a:r>
            <a:r>
              <a:rPr spc="120" dirty="0"/>
              <a:t>Mash</a:t>
            </a:r>
            <a:r>
              <a:rPr spc="25" dirty="0"/>
              <a:t> </a:t>
            </a:r>
            <a:r>
              <a:rPr spc="114" dirty="0"/>
              <a:t>Studio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0" y="0"/>
                </a:moveTo>
                <a:lnTo>
                  <a:pt x="9753600" y="0"/>
                </a:lnTo>
                <a:lnTo>
                  <a:pt x="9753600" y="7315200"/>
                </a:lnTo>
                <a:lnTo>
                  <a:pt x="0" y="7315200"/>
                </a:lnTo>
                <a:lnTo>
                  <a:pt x="0" y="0"/>
                </a:lnTo>
                <a:close/>
              </a:path>
            </a:pathLst>
          </a:custGeom>
          <a:solidFill>
            <a:srgbClr val="5B29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110" dirty="0"/>
              <a:t>Developed</a:t>
            </a:r>
            <a:r>
              <a:rPr spc="25" dirty="0"/>
              <a:t> </a:t>
            </a:r>
            <a:r>
              <a:rPr spc="150" dirty="0"/>
              <a:t>by</a:t>
            </a:r>
            <a:r>
              <a:rPr spc="25" dirty="0"/>
              <a:t> </a:t>
            </a:r>
            <a:r>
              <a:rPr spc="120" dirty="0"/>
              <a:t>Mash</a:t>
            </a:r>
            <a:r>
              <a:rPr spc="25" dirty="0"/>
              <a:t> </a:t>
            </a:r>
            <a:r>
              <a:rPr spc="114" dirty="0"/>
              <a:t>Studio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110" dirty="0"/>
              <a:t>Developed</a:t>
            </a:r>
            <a:r>
              <a:rPr spc="25" dirty="0"/>
              <a:t> </a:t>
            </a:r>
            <a:r>
              <a:rPr spc="150" dirty="0"/>
              <a:t>by</a:t>
            </a:r>
            <a:r>
              <a:rPr spc="25" dirty="0"/>
              <a:t> </a:t>
            </a:r>
            <a:r>
              <a:rPr spc="120" dirty="0"/>
              <a:t>Mash</a:t>
            </a:r>
            <a:r>
              <a:rPr spc="25" dirty="0"/>
              <a:t> </a:t>
            </a:r>
            <a:r>
              <a:rPr spc="114" dirty="0"/>
              <a:t>Studio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110" dirty="0"/>
              <a:t>Developed</a:t>
            </a:r>
            <a:r>
              <a:rPr spc="25" dirty="0"/>
              <a:t> </a:t>
            </a:r>
            <a:r>
              <a:rPr spc="150" dirty="0"/>
              <a:t>by</a:t>
            </a:r>
            <a:r>
              <a:rPr spc="25" dirty="0"/>
              <a:t> </a:t>
            </a:r>
            <a:r>
              <a:rPr spc="120" dirty="0"/>
              <a:t>Mash</a:t>
            </a:r>
            <a:r>
              <a:rPr spc="25" dirty="0"/>
              <a:t> </a:t>
            </a:r>
            <a:r>
              <a:rPr spc="114" dirty="0"/>
              <a:t>Studio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58955" y="5416895"/>
            <a:ext cx="6064250" cy="0"/>
          </a:xfrm>
          <a:custGeom>
            <a:avLst/>
            <a:gdLst/>
            <a:ahLst/>
            <a:cxnLst/>
            <a:rect l="l" t="t" r="r" b="b"/>
            <a:pathLst>
              <a:path w="6064250">
                <a:moveTo>
                  <a:pt x="0" y="0"/>
                </a:moveTo>
                <a:lnTo>
                  <a:pt x="6063902" y="0"/>
                </a:lnTo>
              </a:path>
            </a:pathLst>
          </a:custGeom>
          <a:ln w="9522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358955" y="4740591"/>
            <a:ext cx="6064250" cy="0"/>
          </a:xfrm>
          <a:custGeom>
            <a:avLst/>
            <a:gdLst/>
            <a:ahLst/>
            <a:cxnLst/>
            <a:rect l="l" t="t" r="r" b="b"/>
            <a:pathLst>
              <a:path w="6064250">
                <a:moveTo>
                  <a:pt x="0" y="0"/>
                </a:moveTo>
                <a:lnTo>
                  <a:pt x="6063902" y="0"/>
                </a:lnTo>
              </a:path>
            </a:pathLst>
          </a:custGeom>
          <a:ln w="9522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58955" y="4064277"/>
            <a:ext cx="6064250" cy="0"/>
          </a:xfrm>
          <a:custGeom>
            <a:avLst/>
            <a:gdLst/>
            <a:ahLst/>
            <a:cxnLst/>
            <a:rect l="l" t="t" r="r" b="b"/>
            <a:pathLst>
              <a:path w="6064250">
                <a:moveTo>
                  <a:pt x="0" y="0"/>
                </a:moveTo>
                <a:lnTo>
                  <a:pt x="6063902" y="0"/>
                </a:lnTo>
              </a:path>
            </a:pathLst>
          </a:custGeom>
          <a:ln w="9522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58955" y="3387973"/>
            <a:ext cx="6064250" cy="0"/>
          </a:xfrm>
          <a:custGeom>
            <a:avLst/>
            <a:gdLst/>
            <a:ahLst/>
            <a:cxnLst/>
            <a:rect l="l" t="t" r="r" b="b"/>
            <a:pathLst>
              <a:path w="6064250">
                <a:moveTo>
                  <a:pt x="0" y="0"/>
                </a:moveTo>
                <a:lnTo>
                  <a:pt x="6063902" y="0"/>
                </a:lnTo>
              </a:path>
            </a:pathLst>
          </a:custGeom>
          <a:ln w="9522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358955" y="2711669"/>
            <a:ext cx="6064250" cy="0"/>
          </a:xfrm>
          <a:custGeom>
            <a:avLst/>
            <a:gdLst/>
            <a:ahLst/>
            <a:cxnLst/>
            <a:rect l="l" t="t" r="r" b="b"/>
            <a:pathLst>
              <a:path w="6064250">
                <a:moveTo>
                  <a:pt x="0" y="0"/>
                </a:moveTo>
                <a:lnTo>
                  <a:pt x="6063902" y="0"/>
                </a:lnTo>
              </a:path>
            </a:pathLst>
          </a:custGeom>
          <a:ln w="9522">
            <a:solidFill>
              <a:srgbClr val="212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13545" y="2797245"/>
            <a:ext cx="4554855" cy="901700"/>
          </a:xfrm>
          <a:custGeom>
            <a:avLst/>
            <a:gdLst/>
            <a:ahLst/>
            <a:cxnLst/>
            <a:rect l="l" t="t" r="r" b="b"/>
            <a:pathLst>
              <a:path w="4554855" h="901700">
                <a:moveTo>
                  <a:pt x="6799" y="901417"/>
                </a:moveTo>
                <a:lnTo>
                  <a:pt x="0" y="865669"/>
                </a:lnTo>
                <a:lnTo>
                  <a:pt x="4547927" y="0"/>
                </a:lnTo>
                <a:lnTo>
                  <a:pt x="4554726" y="35742"/>
                </a:lnTo>
                <a:lnTo>
                  <a:pt x="6799" y="901417"/>
                </a:lnTo>
                <a:close/>
              </a:path>
            </a:pathLst>
          </a:custGeom>
          <a:solidFill>
            <a:srgbClr val="2D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062371" y="3626215"/>
            <a:ext cx="109220" cy="109220"/>
          </a:xfrm>
          <a:custGeom>
            <a:avLst/>
            <a:gdLst/>
            <a:ahLst/>
            <a:cxnLst/>
            <a:rect l="l" t="t" r="r" b="b"/>
            <a:pathLst>
              <a:path w="109219" h="109220">
                <a:moveTo>
                  <a:pt x="54573" y="109146"/>
                </a:moveTo>
                <a:lnTo>
                  <a:pt x="33331" y="104857"/>
                </a:lnTo>
                <a:lnTo>
                  <a:pt x="15984" y="93161"/>
                </a:lnTo>
                <a:lnTo>
                  <a:pt x="4288" y="75815"/>
                </a:lnTo>
                <a:lnTo>
                  <a:pt x="0" y="54573"/>
                </a:lnTo>
                <a:lnTo>
                  <a:pt x="4288" y="33331"/>
                </a:lnTo>
                <a:lnTo>
                  <a:pt x="15984" y="15984"/>
                </a:lnTo>
                <a:lnTo>
                  <a:pt x="33331" y="4288"/>
                </a:lnTo>
                <a:lnTo>
                  <a:pt x="54573" y="0"/>
                </a:lnTo>
                <a:lnTo>
                  <a:pt x="75815" y="4288"/>
                </a:lnTo>
                <a:lnTo>
                  <a:pt x="93161" y="15984"/>
                </a:lnTo>
                <a:lnTo>
                  <a:pt x="104857" y="33331"/>
                </a:lnTo>
                <a:lnTo>
                  <a:pt x="109146" y="54573"/>
                </a:lnTo>
                <a:lnTo>
                  <a:pt x="104857" y="75815"/>
                </a:lnTo>
                <a:lnTo>
                  <a:pt x="93161" y="93161"/>
                </a:lnTo>
                <a:lnTo>
                  <a:pt x="75815" y="104857"/>
                </a:lnTo>
                <a:lnTo>
                  <a:pt x="54573" y="109146"/>
                </a:lnTo>
                <a:close/>
              </a:path>
            </a:pathLst>
          </a:custGeom>
          <a:solidFill>
            <a:srgbClr val="2D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610299" y="2760390"/>
            <a:ext cx="109220" cy="109855"/>
          </a:xfrm>
          <a:custGeom>
            <a:avLst/>
            <a:gdLst/>
            <a:ahLst/>
            <a:cxnLst/>
            <a:rect l="l" t="t" r="r" b="b"/>
            <a:pathLst>
              <a:path w="109220" h="109855">
                <a:moveTo>
                  <a:pt x="54573" y="109453"/>
                </a:moveTo>
                <a:lnTo>
                  <a:pt x="15844" y="93332"/>
                </a:lnTo>
                <a:lnTo>
                  <a:pt x="0" y="54727"/>
                </a:lnTo>
                <a:lnTo>
                  <a:pt x="1854" y="40456"/>
                </a:lnTo>
                <a:lnTo>
                  <a:pt x="27243" y="7336"/>
                </a:lnTo>
                <a:lnTo>
                  <a:pt x="54573" y="0"/>
                </a:lnTo>
                <a:lnTo>
                  <a:pt x="68608" y="1834"/>
                </a:lnTo>
                <a:lnTo>
                  <a:pt x="101887" y="27374"/>
                </a:lnTo>
                <a:lnTo>
                  <a:pt x="109146" y="54727"/>
                </a:lnTo>
                <a:lnTo>
                  <a:pt x="107291" y="68996"/>
                </a:lnTo>
                <a:lnTo>
                  <a:pt x="81902" y="102116"/>
                </a:lnTo>
                <a:lnTo>
                  <a:pt x="54573" y="109453"/>
                </a:lnTo>
                <a:close/>
              </a:path>
            </a:pathLst>
          </a:custGeom>
          <a:solidFill>
            <a:srgbClr val="2D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110" dirty="0"/>
              <a:t>Developed</a:t>
            </a:r>
            <a:r>
              <a:rPr spc="25" dirty="0"/>
              <a:t> </a:t>
            </a:r>
            <a:r>
              <a:rPr spc="150" dirty="0"/>
              <a:t>by</a:t>
            </a:r>
            <a:r>
              <a:rPr spc="25" dirty="0"/>
              <a:t> </a:t>
            </a:r>
            <a:r>
              <a:rPr spc="120" dirty="0"/>
              <a:t>Mash</a:t>
            </a:r>
            <a:r>
              <a:rPr spc="25" dirty="0"/>
              <a:t> </a:t>
            </a:r>
            <a:r>
              <a:rPr spc="114" dirty="0"/>
              <a:t>Studio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974" y="437621"/>
            <a:ext cx="8883650" cy="35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5415" y="1726958"/>
            <a:ext cx="6922769" cy="1640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5B29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25"/>
              </a:lnSpc>
            </a:pPr>
            <a:r>
              <a:rPr spc="110" dirty="0"/>
              <a:t>Developed</a:t>
            </a:r>
            <a:r>
              <a:rPr spc="25" dirty="0"/>
              <a:t> </a:t>
            </a:r>
            <a:r>
              <a:rPr spc="150" dirty="0"/>
              <a:t>by</a:t>
            </a:r>
            <a:r>
              <a:rPr spc="25" dirty="0"/>
              <a:t> </a:t>
            </a:r>
            <a:r>
              <a:rPr spc="120" dirty="0"/>
              <a:t>Mash</a:t>
            </a:r>
            <a:r>
              <a:rPr spc="25" dirty="0"/>
              <a:t> </a:t>
            </a:r>
            <a:r>
              <a:rPr spc="114" dirty="0"/>
              <a:t>Studio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4074" y="1806231"/>
            <a:ext cx="6487795" cy="18599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30"/>
              </a:lnSpc>
            </a:pP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Формирование муниципальной  модели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организации дополнительного  образования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на основе данных 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комплексного мониторинга </a:t>
            </a:r>
            <a:r>
              <a:rPr sz="2600" spc="5" dirty="0" err="1">
                <a:solidFill>
                  <a:srgbClr val="FFFFFF"/>
                </a:solidFill>
                <a:latin typeface="Arial"/>
                <a:cs typeface="Arial"/>
              </a:rPr>
              <a:t>общего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600" spc="5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ru-RU" sz="2600" spc="5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sz="2600" spc="5" dirty="0" smtClean="0">
                <a:solidFill>
                  <a:srgbClr val="FFFFFF"/>
                </a:solidFill>
                <a:latin typeface="Arial"/>
                <a:cs typeface="Arial"/>
              </a:rPr>
              <a:t>и 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дополнительного</a:t>
            </a: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образования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4074" y="4045801"/>
            <a:ext cx="4796155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250"/>
              </a:lnSpc>
            </a:pP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Азанова Ольга 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Александровна</a:t>
            </a:r>
            <a:r>
              <a:rPr sz="2000" b="1" spc="15" dirty="0">
                <a:solidFill>
                  <a:srgbClr val="FFFFFF"/>
                </a:solidFill>
                <a:latin typeface="Calibri"/>
                <a:cs typeface="Calibri"/>
              </a:rPr>
              <a:t>, 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заведующая методическим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 err="1">
                <a:solidFill>
                  <a:srgbClr val="FFFFFF"/>
                </a:solidFill>
                <a:latin typeface="Arial"/>
                <a:cs typeface="Arial"/>
              </a:rPr>
              <a:t>сектором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ru-RU" sz="2000" spc="5" dirty="0" smtClean="0">
                <a:solidFill>
                  <a:srgbClr val="FFFFFF"/>
                </a:solidFill>
                <a:latin typeface="Arial"/>
                <a:cs typeface="Arial"/>
              </a:rPr>
              <a:t>МКУ </a:t>
            </a:r>
            <a:r>
              <a:rPr sz="2000" spc="5" dirty="0" err="1" smtClean="0">
                <a:solidFill>
                  <a:srgbClr val="FFFFFF"/>
                </a:solidFill>
                <a:latin typeface="Arial"/>
                <a:cs typeface="Arial"/>
              </a:rPr>
              <a:t>Управлени</a:t>
            </a:r>
            <a:r>
              <a:rPr lang="ru-RU" sz="2000" spc="5" dirty="0" smtClean="0">
                <a:solidFill>
                  <a:srgbClr val="FFFFFF"/>
                </a:solidFill>
                <a:latin typeface="Arial"/>
                <a:cs typeface="Arial"/>
              </a:rPr>
              <a:t>е </a:t>
            </a:r>
            <a:r>
              <a:rPr sz="2000" spc="5" dirty="0" err="1" smtClean="0">
                <a:solidFill>
                  <a:srgbClr val="FFFFFF"/>
                </a:solidFill>
                <a:latin typeface="Arial"/>
                <a:cs typeface="Arial"/>
              </a:rPr>
              <a:t>образования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7249" y="5100560"/>
            <a:ext cx="8409888" cy="45719"/>
          </a:xfrm>
          <a:custGeom>
            <a:avLst/>
            <a:gdLst/>
            <a:ahLst/>
            <a:cxnLst/>
            <a:rect l="l" t="t" r="r" b="b"/>
            <a:pathLst>
              <a:path w="8667750">
                <a:moveTo>
                  <a:pt x="0" y="0"/>
                </a:moveTo>
                <a:lnTo>
                  <a:pt x="8667750" y="0"/>
                </a:lnTo>
              </a:path>
            </a:pathLst>
          </a:custGeom>
          <a:ln w="27939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0749" y="6585407"/>
            <a:ext cx="146367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Калтан</a:t>
            </a:r>
            <a:r>
              <a:rPr lang="ru-RU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40" dirty="0" smtClean="0">
                <a:solidFill>
                  <a:srgbClr val="FFFFFF"/>
                </a:solidFill>
                <a:latin typeface="Gill Sans MT"/>
                <a:cs typeface="Gill Sans MT"/>
              </a:rPr>
              <a:t>2017</a:t>
            </a:r>
            <a:endParaRPr sz="1800" dirty="0">
              <a:latin typeface="Gill Sans MT"/>
              <a:cs typeface="Gill Sans MT"/>
            </a:endParaRPr>
          </a:p>
        </p:txBody>
      </p:sp>
      <p:pic>
        <p:nvPicPr>
          <p:cNvPr id="1034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290" y="5938323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6499226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pc="350" dirty="0" smtClean="0"/>
              <a:t>ЗАДАЧИ МОДЕЛИ ОРГАНИЗАЦИИ </a:t>
            </a:r>
            <a:br>
              <a:rPr lang="ru-RU" spc="350" dirty="0" smtClean="0"/>
            </a:br>
            <a:r>
              <a:rPr lang="ru-RU" spc="350" dirty="0" smtClean="0"/>
              <a:t>ДОПОЛНИТЕЛЬНОГО ОБРАЗОВАНИЯ</a:t>
            </a:r>
            <a:endParaRPr spc="350" dirty="0"/>
          </a:p>
        </p:txBody>
      </p:sp>
      <p:sp>
        <p:nvSpPr>
          <p:cNvPr id="4" name="object 4"/>
          <p:cNvSpPr/>
          <p:nvPr/>
        </p:nvSpPr>
        <p:spPr>
          <a:xfrm>
            <a:off x="449174" y="1143000"/>
            <a:ext cx="2044700" cy="0"/>
          </a:xfrm>
          <a:custGeom>
            <a:avLst/>
            <a:gdLst/>
            <a:ahLst/>
            <a:cxnLst/>
            <a:rect l="l" t="t" r="r" b="b"/>
            <a:pathLst>
              <a:path w="2044700">
                <a:moveTo>
                  <a:pt x="0" y="0"/>
                </a:moveTo>
                <a:lnTo>
                  <a:pt x="2044699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40949" y="1728642"/>
            <a:ext cx="4708525" cy="117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600"/>
              </a:lnSpc>
            </a:pPr>
            <a:r>
              <a:rPr lang="ru-RU" sz="2400" b="1" spc="-175" dirty="0">
                <a:solidFill>
                  <a:srgbClr val="424242"/>
                </a:solidFill>
                <a:latin typeface="Trebuchet MS"/>
                <a:cs typeface="Trebuchet MS"/>
              </a:rPr>
              <a:t>Развитие инфраструктуры дополнительного </a:t>
            </a:r>
            <a:endParaRPr lang="ru-RU" sz="2400" b="1" spc="-175" dirty="0" smtClean="0">
              <a:solidFill>
                <a:srgbClr val="424242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8600"/>
              </a:lnSpc>
            </a:pPr>
            <a:r>
              <a:rPr lang="ru-RU" sz="2400" b="1" spc="-175" dirty="0" smtClean="0">
                <a:solidFill>
                  <a:srgbClr val="424242"/>
                </a:solidFill>
                <a:latin typeface="Trebuchet MS"/>
                <a:cs typeface="Trebuchet MS"/>
              </a:rPr>
              <a:t>образования</a:t>
            </a:r>
            <a:endParaRPr lang="ru-RU" sz="2400" b="1" spc="-175" dirty="0">
              <a:solidFill>
                <a:srgbClr val="424242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28100" y="2537005"/>
            <a:ext cx="193992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1926589" algn="l"/>
              </a:tabLst>
            </a:pPr>
            <a:r>
              <a:rPr lang="ru-RU" sz="2400" u="heavy" spc="-75" dirty="0">
                <a:solidFill>
                  <a:srgbClr val="424242"/>
                </a:solidFill>
                <a:latin typeface="Trebuchet MS"/>
                <a:cs typeface="Trebuchet MS"/>
              </a:rPr>
              <a:t>1</a:t>
            </a:r>
            <a:r>
              <a:rPr sz="2000" u="heavy" spc="-80" dirty="0">
                <a:solidFill>
                  <a:srgbClr val="424242"/>
                </a:solidFill>
                <a:latin typeface="Trebuchet MS"/>
                <a:cs typeface="Trebuchet MS"/>
              </a:rPr>
              <a:t>	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12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sp>
        <p:nvSpPr>
          <p:cNvPr id="13" name="object 10"/>
          <p:cNvSpPr txBox="1"/>
          <p:nvPr/>
        </p:nvSpPr>
        <p:spPr>
          <a:xfrm>
            <a:off x="1328101" y="4117935"/>
            <a:ext cx="193992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1926589" algn="l"/>
              </a:tabLst>
            </a:pPr>
            <a:r>
              <a:rPr lang="ru-RU" sz="2400" u="heavy" spc="-75" dirty="0" smtClean="0">
                <a:solidFill>
                  <a:srgbClr val="424242"/>
                </a:solidFill>
                <a:latin typeface="Trebuchet MS"/>
                <a:cs typeface="Trebuchet MS"/>
              </a:rPr>
              <a:t>2</a:t>
            </a:r>
            <a:r>
              <a:rPr sz="2000" u="heavy" spc="-80" dirty="0">
                <a:solidFill>
                  <a:srgbClr val="424242"/>
                </a:solidFill>
                <a:latin typeface="Trebuchet MS"/>
                <a:cs typeface="Trebuchet MS"/>
              </a:rPr>
              <a:t>	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14" name="object 10"/>
          <p:cNvSpPr txBox="1"/>
          <p:nvPr/>
        </p:nvSpPr>
        <p:spPr>
          <a:xfrm>
            <a:off x="1328101" y="5698865"/>
            <a:ext cx="193992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1926589" algn="l"/>
              </a:tabLst>
            </a:pPr>
            <a:r>
              <a:rPr lang="ru-RU" sz="2400" u="heavy" spc="-75" dirty="0" smtClean="0">
                <a:solidFill>
                  <a:srgbClr val="424242"/>
                </a:solidFill>
                <a:latin typeface="Trebuchet MS"/>
                <a:cs typeface="Trebuchet MS"/>
              </a:rPr>
              <a:t>3</a:t>
            </a:r>
            <a:r>
              <a:rPr sz="2000" u="heavy" spc="-80" dirty="0">
                <a:solidFill>
                  <a:srgbClr val="424242"/>
                </a:solidFill>
                <a:latin typeface="Trebuchet MS"/>
                <a:cs typeface="Trebuchet MS"/>
              </a:rPr>
              <a:t>	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15" name="object 9"/>
          <p:cNvSpPr txBox="1"/>
          <p:nvPr/>
        </p:nvSpPr>
        <p:spPr>
          <a:xfrm>
            <a:off x="3940949" y="3301237"/>
            <a:ext cx="4708525" cy="118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600"/>
              </a:lnSpc>
            </a:pPr>
            <a:r>
              <a:rPr lang="ru-RU" sz="2400" b="1" spc="-175" dirty="0">
                <a:solidFill>
                  <a:srgbClr val="424242"/>
                </a:solidFill>
                <a:latin typeface="Trebuchet MS"/>
                <a:cs typeface="Trebuchet MS"/>
              </a:rPr>
              <a:t>Разработка и внедрение новых программ дополнительного образования</a:t>
            </a:r>
          </a:p>
        </p:txBody>
      </p:sp>
      <p:sp>
        <p:nvSpPr>
          <p:cNvPr id="16" name="object 9"/>
          <p:cNvSpPr txBox="1"/>
          <p:nvPr/>
        </p:nvSpPr>
        <p:spPr>
          <a:xfrm>
            <a:off x="3940949" y="4882167"/>
            <a:ext cx="4708525" cy="118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600"/>
              </a:lnSpc>
            </a:pPr>
            <a:r>
              <a:rPr lang="ru-RU" sz="2400" b="1" spc="-175" dirty="0">
                <a:solidFill>
                  <a:srgbClr val="424242"/>
                </a:solidFill>
                <a:latin typeface="Trebuchet MS"/>
                <a:cs typeface="Trebuchet MS"/>
              </a:rPr>
              <a:t>Повышение мотивации детей </a:t>
            </a:r>
            <a:endParaRPr lang="ru-RU" sz="2400" b="1" spc="-175" dirty="0" smtClean="0">
              <a:solidFill>
                <a:srgbClr val="424242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8600"/>
              </a:lnSpc>
            </a:pPr>
            <a:r>
              <a:rPr lang="ru-RU" sz="2400" b="1" spc="-175" dirty="0" smtClean="0">
                <a:solidFill>
                  <a:srgbClr val="424242"/>
                </a:solidFill>
                <a:latin typeface="Trebuchet MS"/>
                <a:cs typeface="Trebuchet MS"/>
              </a:rPr>
              <a:t>к </a:t>
            </a:r>
            <a:r>
              <a:rPr lang="ru-RU" sz="2400" b="1" spc="-175" dirty="0">
                <a:solidFill>
                  <a:srgbClr val="424242"/>
                </a:solidFill>
                <a:latin typeface="Trebuchet MS"/>
                <a:cs typeface="Trebuchet MS"/>
              </a:rPr>
              <a:t>получению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8495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395" y="443340"/>
            <a:ext cx="2012950" cy="17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5" dirty="0">
                <a:solidFill>
                  <a:srgbClr val="5B2998"/>
                </a:solidFill>
                <a:latin typeface="Calibri"/>
                <a:cs typeface="Calibri"/>
              </a:rPr>
              <a:t>Bulb</a:t>
            </a:r>
            <a:r>
              <a:rPr sz="1000" b="1" spc="35" dirty="0">
                <a:solidFill>
                  <a:srgbClr val="5B2998"/>
                </a:solidFill>
                <a:latin typeface="Calibri"/>
                <a:cs typeface="Calibri"/>
              </a:rPr>
              <a:t> </a:t>
            </a:r>
            <a:r>
              <a:rPr sz="1000" b="1" spc="110" dirty="0">
                <a:solidFill>
                  <a:srgbClr val="5B2998"/>
                </a:solidFill>
                <a:latin typeface="Calibri"/>
                <a:cs typeface="Calibri"/>
              </a:rPr>
              <a:t>Media</a:t>
            </a:r>
            <a:r>
              <a:rPr sz="1000" b="1" spc="35" dirty="0">
                <a:solidFill>
                  <a:srgbClr val="5B2998"/>
                </a:solidFill>
                <a:latin typeface="Calibri"/>
                <a:cs typeface="Calibri"/>
              </a:rPr>
              <a:t> </a:t>
            </a:r>
            <a:r>
              <a:rPr sz="1000" b="1" spc="-204" dirty="0">
                <a:solidFill>
                  <a:srgbClr val="5B2998"/>
                </a:solidFill>
                <a:latin typeface="Calibri"/>
                <a:cs typeface="Calibri"/>
              </a:rPr>
              <a:t>|           </a:t>
            </a:r>
            <a:r>
              <a:rPr sz="1000" b="1" spc="-195" dirty="0">
                <a:solidFill>
                  <a:srgbClr val="5B2998"/>
                </a:solidFill>
                <a:latin typeface="Calibri"/>
                <a:cs typeface="Calibri"/>
              </a:rPr>
              <a:t> </a:t>
            </a:r>
            <a:r>
              <a:rPr sz="1000" b="1" spc="140" dirty="0">
                <a:solidFill>
                  <a:srgbClr val="5B2998"/>
                </a:solidFill>
                <a:latin typeface="Calibri"/>
                <a:cs typeface="Calibri"/>
              </a:rPr>
              <a:t>Brand</a:t>
            </a:r>
            <a:r>
              <a:rPr sz="1000" b="1" spc="35" dirty="0">
                <a:solidFill>
                  <a:srgbClr val="5B2998"/>
                </a:solidFill>
                <a:latin typeface="Calibri"/>
                <a:cs typeface="Calibri"/>
              </a:rPr>
              <a:t> </a:t>
            </a:r>
            <a:r>
              <a:rPr sz="1000" b="1" spc="125" dirty="0">
                <a:solidFill>
                  <a:srgbClr val="5B2998"/>
                </a:solidFill>
                <a:latin typeface="Calibri"/>
                <a:cs typeface="Calibri"/>
              </a:rPr>
              <a:t>Book</a:t>
            </a:r>
            <a:r>
              <a:rPr sz="1000" b="1" spc="35" dirty="0">
                <a:solidFill>
                  <a:srgbClr val="5B2998"/>
                </a:solidFill>
                <a:latin typeface="Calibri"/>
                <a:cs typeface="Calibri"/>
              </a:rPr>
              <a:t> </a:t>
            </a:r>
            <a:r>
              <a:rPr sz="1000" b="1" spc="135" dirty="0">
                <a:solidFill>
                  <a:srgbClr val="5B2998"/>
                </a:solidFill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8883650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pc="350" dirty="0" smtClean="0">
                <a:solidFill>
                  <a:schemeClr val="bg1"/>
                </a:solidFill>
              </a:rPr>
              <a:t>ОБЩЕЕ ОБРАЗОВАНИЕ</a:t>
            </a:r>
            <a:endParaRPr spc="350" dirty="0">
              <a:solidFill>
                <a:schemeClr val="bg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174" y="842962"/>
            <a:ext cx="2044700" cy="0"/>
          </a:xfrm>
          <a:custGeom>
            <a:avLst/>
            <a:gdLst/>
            <a:ahLst/>
            <a:cxnLst/>
            <a:rect l="l" t="t" r="r" b="b"/>
            <a:pathLst>
              <a:path w="2044700">
                <a:moveTo>
                  <a:pt x="0" y="0"/>
                </a:moveTo>
                <a:lnTo>
                  <a:pt x="2044699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110" dirty="0"/>
              <a:t>Developed</a:t>
            </a:r>
            <a:r>
              <a:rPr spc="25" dirty="0"/>
              <a:t> </a:t>
            </a:r>
            <a:r>
              <a:rPr spc="150" dirty="0"/>
              <a:t>by</a:t>
            </a:r>
            <a:r>
              <a:rPr spc="25" dirty="0"/>
              <a:t> </a:t>
            </a:r>
            <a:r>
              <a:rPr spc="120" dirty="0"/>
              <a:t>Mash</a:t>
            </a:r>
            <a:r>
              <a:rPr spc="25" dirty="0"/>
              <a:t> </a:t>
            </a:r>
            <a:r>
              <a:rPr spc="114" dirty="0"/>
              <a:t>Studio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396999" y="1726958"/>
            <a:ext cx="725247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3135" marR="5080"/>
            <a:r>
              <a:rPr lang="ru-RU" sz="2400" spc="459" dirty="0" smtClean="0">
                <a:solidFill>
                  <a:schemeClr val="bg1"/>
                </a:solidFill>
              </a:rPr>
              <a:t>Удовлетворенность населения качеством общего образования</a:t>
            </a:r>
            <a:endParaRPr lang="ru-RU" sz="2400" spc="490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1600" y="2428979"/>
            <a:ext cx="6146801" cy="1762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ru-RU" sz="1650" u="heavy" spc="-100" dirty="0" smtClean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endParaRPr lang="ru-RU" b="1" u="heavy" spc="-100" dirty="0" smtClean="0">
              <a:solidFill>
                <a:srgbClr val="ACFAF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lang="ru-RU" sz="2000" b="1" spc="-155" dirty="0">
                <a:solidFill>
                  <a:srgbClr val="ACFAFF"/>
                </a:solidFill>
                <a:latin typeface="Trebuchet MS"/>
                <a:cs typeface="Trebuchet MS"/>
              </a:rPr>
              <a:t>Важность </a:t>
            </a:r>
          </a:p>
          <a:p>
            <a:pPr marL="12700">
              <a:lnSpc>
                <a:spcPct val="100000"/>
              </a:lnSpc>
            </a:pPr>
            <a:r>
              <a:rPr lang="ru-RU" sz="2000" b="1" spc="-155" dirty="0">
                <a:solidFill>
                  <a:srgbClr val="ACFAFF"/>
                </a:solidFill>
                <a:latin typeface="Trebuchet MS"/>
                <a:cs typeface="Trebuchet MS"/>
              </a:rPr>
              <a:t>характеристик </a:t>
            </a:r>
          </a:p>
          <a:p>
            <a:pPr marL="12700"/>
            <a:r>
              <a:rPr lang="ru-RU" sz="2000" b="1" spc="-155" dirty="0">
                <a:solidFill>
                  <a:srgbClr val="ACFAFF"/>
                </a:solidFill>
                <a:latin typeface="Trebuchet MS"/>
                <a:cs typeface="Trebuchet MS"/>
              </a:rPr>
              <a:t>качественного </a:t>
            </a:r>
          </a:p>
          <a:p>
            <a:pPr marL="12700"/>
            <a:r>
              <a:rPr lang="ru-RU" sz="2000" b="1" spc="-155" dirty="0">
                <a:solidFill>
                  <a:srgbClr val="ACFAFF"/>
                </a:solidFill>
                <a:latin typeface="Trebuchet MS"/>
                <a:cs typeface="Trebuchet MS"/>
              </a:rPr>
              <a:t>образования</a:t>
            </a:r>
            <a:r>
              <a:rPr sz="2000" spc="-155" dirty="0">
                <a:solidFill>
                  <a:srgbClr val="ACFAFF"/>
                </a:solidFill>
                <a:latin typeface="Trebuchet MS"/>
                <a:cs typeface="Trebuchet MS"/>
              </a:rPr>
              <a:t>	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10000" y="4800600"/>
            <a:ext cx="4524374" cy="100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8600"/>
              </a:lnSpc>
            </a:pPr>
            <a:r>
              <a:rPr lang="ru-RU" sz="2000" b="1" spc="-155" dirty="0">
                <a:solidFill>
                  <a:srgbClr val="ACFAFF"/>
                </a:solidFill>
                <a:latin typeface="Trebuchet MS"/>
                <a:cs typeface="Trebuchet MS"/>
              </a:rPr>
              <a:t>Очень важно, важно – </a:t>
            </a:r>
          </a:p>
          <a:p>
            <a:pPr marL="12700" marR="5080" indent="1335088" algn="just">
              <a:lnSpc>
                <a:spcPct val="108600"/>
              </a:lnSpc>
            </a:pPr>
            <a:r>
              <a:rPr lang="ru-RU" sz="2000" b="1" spc="-155" dirty="0">
                <a:solidFill>
                  <a:srgbClr val="ACFAFF"/>
                </a:solidFill>
                <a:latin typeface="Trebuchet MS"/>
                <a:cs typeface="Trebuchet MS"/>
              </a:rPr>
              <a:t>77 % учащихся</a:t>
            </a:r>
          </a:p>
          <a:p>
            <a:pPr marL="12700" marR="5080" indent="1335088" algn="just">
              <a:lnSpc>
                <a:spcPct val="108600"/>
              </a:lnSpc>
            </a:pPr>
            <a:r>
              <a:rPr lang="ru-RU" sz="2000" b="1" spc="-155" dirty="0">
                <a:solidFill>
                  <a:srgbClr val="ACFAFF"/>
                </a:solidFill>
                <a:latin typeface="Trebuchet MS"/>
                <a:cs typeface="Trebuchet MS"/>
              </a:rPr>
              <a:t>82 % родителей</a:t>
            </a:r>
            <a:endParaRPr sz="2000" b="1" spc="-155" dirty="0">
              <a:solidFill>
                <a:srgbClr val="ACFAFF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6999" y="4800600"/>
            <a:ext cx="193992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spc="-95" dirty="0" smtClean="0">
                <a:solidFill>
                  <a:schemeClr val="bg1"/>
                </a:solidFill>
                <a:latin typeface="Tahoma"/>
                <a:cs typeface="Tahoma"/>
              </a:rPr>
              <a:t>Организация внеурочной деятельности</a:t>
            </a:r>
            <a:endParaRPr sz="2800" b="1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269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8556626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altLang="ru-RU" spc="390" dirty="0" smtClean="0"/>
              <a:t>ФРАГМЕНТ КАРТЫ ДОПОЛНИТЕЛЬНОГО ОБРАЗОВАНИЯ КАЛТАНСКОГО ГОРОДСКОГО ОКРУГА</a:t>
            </a:r>
            <a:endParaRPr spc="305" dirty="0"/>
          </a:p>
        </p:txBody>
      </p:sp>
      <p:sp>
        <p:nvSpPr>
          <p:cNvPr id="5" name="object 5"/>
          <p:cNvSpPr/>
          <p:nvPr/>
        </p:nvSpPr>
        <p:spPr>
          <a:xfrm>
            <a:off x="434974" y="1219200"/>
            <a:ext cx="2705100" cy="0"/>
          </a:xfrm>
          <a:custGeom>
            <a:avLst/>
            <a:gdLst/>
            <a:ahLst/>
            <a:cxnLst/>
            <a:rect l="l" t="t" r="r" b="b"/>
            <a:pathLst>
              <a:path w="2705100">
                <a:moveTo>
                  <a:pt x="0" y="0"/>
                </a:moveTo>
                <a:lnTo>
                  <a:pt x="2705099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939227"/>
              </p:ext>
            </p:extLst>
          </p:nvPr>
        </p:nvGraphicFramePr>
        <p:xfrm>
          <a:off x="719138" y="1371601"/>
          <a:ext cx="8424862" cy="502919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090862"/>
                <a:gridCol w="5334000"/>
              </a:tblGrid>
              <a:tr h="479623"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>
                          <a:solidFill>
                            <a:schemeClr val="bg1"/>
                          </a:solidFill>
                        </a:rPr>
                        <a:t>Программы </a:t>
                      </a:r>
                      <a:r>
                        <a:rPr lang="ru-RU" sz="1800" b="1" kern="1200" spc="235" dirty="0" smtClean="0">
                          <a:solidFill>
                            <a:schemeClr val="bg1"/>
                          </a:solidFill>
                        </a:rPr>
                        <a:t>ДО</a:t>
                      </a:r>
                      <a:endParaRPr lang="ru-RU" sz="1800" b="1" kern="1200" spc="235" dirty="0" smtClean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>
                    <a:solidFill>
                      <a:srgbClr val="5B299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 smtClean="0">
                          <a:solidFill>
                            <a:schemeClr val="bg1"/>
                          </a:solidFill>
                        </a:rPr>
                        <a:t>Организации, реализующие программы</a:t>
                      </a:r>
                      <a:endParaRPr lang="ru-RU" sz="1800" b="1" kern="1200" spc="235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>
                    <a:solidFill>
                      <a:srgbClr val="5B2998"/>
                    </a:solidFill>
                  </a:tcPr>
                </a:tc>
              </a:tr>
              <a:tr h="356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>
                          <a:solidFill>
                            <a:srgbClr val="5B2998"/>
                          </a:solidFill>
                        </a:rPr>
                        <a:t>Естественнонаучная </a:t>
                      </a:r>
                      <a:r>
                        <a:rPr lang="ru-RU" sz="1800" b="1" kern="1200" spc="235" dirty="0" smtClean="0">
                          <a:solidFill>
                            <a:srgbClr val="5B2998"/>
                          </a:solidFill>
                        </a:rPr>
                        <a:t>направленность</a:t>
                      </a:r>
                      <a:endParaRPr lang="ru-RU" sz="1800" b="1" kern="1200" spc="235" dirty="0">
                        <a:solidFill>
                          <a:srgbClr val="5B2998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85"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Экологические 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МБОУ ДО </a:t>
                      </a:r>
                      <a:r>
                        <a:rPr lang="ru-RU" sz="1800" b="1" kern="1200" spc="235" dirty="0" smtClean="0"/>
                        <a:t>ДДТ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</a:tr>
              <a:tr h="3342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>
                          <a:solidFill>
                            <a:srgbClr val="5B2998"/>
                          </a:solidFill>
                        </a:rPr>
                        <a:t>Туристско-краеведческая </a:t>
                      </a:r>
                      <a:r>
                        <a:rPr lang="ru-RU" sz="1800" b="1" kern="1200" spc="235" dirty="0" smtClean="0">
                          <a:solidFill>
                            <a:srgbClr val="5B2998"/>
                          </a:solidFill>
                        </a:rPr>
                        <a:t>направленность</a:t>
                      </a:r>
                      <a:endParaRPr lang="ru-RU" sz="1800" b="1" kern="1200" spc="235" dirty="0">
                        <a:solidFill>
                          <a:srgbClr val="5B2998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969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Туристско-краеведческие 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МБОУ ДО </a:t>
                      </a:r>
                      <a:r>
                        <a:rPr lang="ru-RU" sz="1800" b="1" kern="1200" spc="235" dirty="0" smtClean="0"/>
                        <a:t>ДДТ, МУК </a:t>
                      </a:r>
                      <a:r>
                        <a:rPr lang="ru-RU" sz="1800" b="1" kern="1200" spc="235" dirty="0"/>
                        <a:t>ДК «Прогресс»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</a:tr>
              <a:tr h="3693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>
                          <a:solidFill>
                            <a:srgbClr val="5B2998"/>
                          </a:solidFill>
                        </a:rPr>
                        <a:t>Техническая направленность </a:t>
                      </a:r>
                      <a:endParaRPr lang="ru-RU" sz="1800" b="1" kern="1200" spc="235" dirty="0">
                        <a:solidFill>
                          <a:srgbClr val="5B2998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85"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Технические 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 smtClean="0"/>
                        <a:t>МБОУ ДО ДДТ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</a:tr>
              <a:tr h="3352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>
                          <a:solidFill>
                            <a:srgbClr val="5B2998"/>
                          </a:solidFill>
                        </a:rPr>
                        <a:t>Социально-педагогическая направленность </a:t>
                      </a:r>
                      <a:endParaRPr lang="ru-RU" sz="1800" b="1" kern="1200" spc="235" dirty="0">
                        <a:solidFill>
                          <a:srgbClr val="5B2998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969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Военно-патриотические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МБОУ ДО </a:t>
                      </a:r>
                      <a:r>
                        <a:rPr lang="ru-RU" sz="1800" b="1" kern="1200" spc="235" dirty="0" smtClean="0"/>
                        <a:t>ДДТ, МУ </a:t>
                      </a:r>
                      <a:r>
                        <a:rPr lang="ru-RU" sz="1800" b="1" kern="1200" spc="235" dirty="0"/>
                        <a:t>ЦДК «Молодежный</a:t>
                      </a:r>
                      <a:r>
                        <a:rPr lang="ru-RU" sz="1800" b="1" kern="1200" spc="235" dirty="0" smtClean="0"/>
                        <a:t>», МБУ </a:t>
                      </a:r>
                      <a:r>
                        <a:rPr lang="ru-RU" sz="1800" b="1" kern="1200" spc="235" dirty="0"/>
                        <a:t>Выставочный зал «Музей» 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</a:tr>
              <a:tr h="546969"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Профориентационные 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МБОУ ДО </a:t>
                      </a:r>
                      <a:r>
                        <a:rPr lang="ru-RU" sz="1800" b="1" kern="1200" spc="235" dirty="0" smtClean="0"/>
                        <a:t>ДДТ, ГПОУ </a:t>
                      </a:r>
                      <a:r>
                        <a:rPr lang="ru-RU" sz="1800" b="1" kern="1200" spc="235" dirty="0"/>
                        <a:t>«Калтанский многопрофильный техникум</a:t>
                      </a:r>
                      <a:r>
                        <a:rPr lang="ru-RU" sz="1800" b="1" kern="1200" spc="235" dirty="0" smtClean="0"/>
                        <a:t>»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</a:tr>
              <a:tr h="3505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>
                          <a:solidFill>
                            <a:srgbClr val="5B2998"/>
                          </a:solidFill>
                        </a:rPr>
                        <a:t>Художественная </a:t>
                      </a:r>
                      <a:r>
                        <a:rPr lang="ru-RU" sz="1800" b="1" kern="1200" spc="235" dirty="0" smtClean="0">
                          <a:solidFill>
                            <a:srgbClr val="5B2998"/>
                          </a:solidFill>
                        </a:rPr>
                        <a:t>направленность</a:t>
                      </a:r>
                      <a:endParaRPr lang="ru-RU" sz="1800" b="1" kern="1200" spc="235" dirty="0">
                        <a:solidFill>
                          <a:srgbClr val="5B2998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indent="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Театральные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 smtClean="0"/>
                        <a:t>МБУ </a:t>
                      </a:r>
                      <a:r>
                        <a:rPr lang="ru-RU" sz="1800" b="1" kern="1200" spc="235" dirty="0"/>
                        <a:t>ДК «Энергетик»</a:t>
                      </a:r>
                    </a:p>
                    <a:p>
                      <a:pPr marL="18097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pc="235" dirty="0"/>
                        <a:t>МБУ КДЦ «Сюрприз</a:t>
                      </a:r>
                      <a:r>
                        <a:rPr lang="ru-RU" sz="1800" b="1" kern="1200" spc="235" dirty="0" smtClean="0"/>
                        <a:t>», МБУ </a:t>
                      </a:r>
                      <a:r>
                        <a:rPr lang="ru-RU" sz="1800" b="1" kern="1200" spc="235" dirty="0" smtClean="0"/>
                        <a:t>ДК</a:t>
                      </a:r>
                      <a:endParaRPr lang="ru-RU" sz="1800" b="1" kern="1200" spc="235" dirty="0">
                        <a:solidFill>
                          <a:srgbClr val="424242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12111" marR="12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4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834" y="5534025"/>
            <a:ext cx="89789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b="1" spc="45" dirty="0">
                <a:solidFill>
                  <a:srgbClr val="212121"/>
                </a:solidFill>
                <a:latin typeface="Gill Sans MT"/>
                <a:cs typeface="Gill Sans MT"/>
              </a:rPr>
              <a:t>2015</a:t>
            </a:r>
            <a:r>
              <a:rPr sz="2100" b="1" spc="-135" dirty="0">
                <a:solidFill>
                  <a:srgbClr val="212121"/>
                </a:solidFill>
                <a:latin typeface="Gill Sans MT"/>
                <a:cs typeface="Gill Sans MT"/>
              </a:rPr>
              <a:t> </a:t>
            </a:r>
            <a:r>
              <a:rPr sz="2100" b="1" spc="20" dirty="0">
                <a:solidFill>
                  <a:srgbClr val="212121"/>
                </a:solidFill>
                <a:latin typeface="Arial"/>
                <a:cs typeface="Arial"/>
              </a:rPr>
              <a:t>г</a:t>
            </a:r>
            <a:r>
              <a:rPr sz="2100" b="1" spc="20" dirty="0">
                <a:solidFill>
                  <a:srgbClr val="212121"/>
                </a:solidFill>
                <a:latin typeface="Gill Sans MT"/>
                <a:cs typeface="Gill Sans MT"/>
              </a:rPr>
              <a:t>.</a:t>
            </a:r>
            <a:endParaRPr sz="21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20784" y="5534025"/>
            <a:ext cx="89789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b="1" spc="45" dirty="0">
                <a:solidFill>
                  <a:srgbClr val="212121"/>
                </a:solidFill>
                <a:latin typeface="Gill Sans MT"/>
                <a:cs typeface="Gill Sans MT"/>
              </a:rPr>
              <a:t>2016</a:t>
            </a:r>
            <a:r>
              <a:rPr sz="2100" b="1" spc="-135" dirty="0">
                <a:solidFill>
                  <a:srgbClr val="212121"/>
                </a:solidFill>
                <a:latin typeface="Gill Sans MT"/>
                <a:cs typeface="Gill Sans MT"/>
              </a:rPr>
              <a:t> </a:t>
            </a:r>
            <a:r>
              <a:rPr sz="2100" b="1" spc="20" dirty="0">
                <a:solidFill>
                  <a:srgbClr val="212121"/>
                </a:solidFill>
                <a:latin typeface="Arial"/>
                <a:cs typeface="Arial"/>
              </a:rPr>
              <a:t>г</a:t>
            </a:r>
            <a:r>
              <a:rPr sz="2100" b="1" spc="20" dirty="0">
                <a:solidFill>
                  <a:srgbClr val="212121"/>
                </a:solidFill>
                <a:latin typeface="Gill Sans MT"/>
                <a:cs typeface="Gill Sans MT"/>
              </a:rPr>
              <a:t>.</a:t>
            </a:r>
            <a:endParaRPr sz="21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2482" y="2543175"/>
            <a:ext cx="752475" cy="303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100</a:t>
            </a:r>
            <a:r>
              <a:rPr sz="2100" b="1" spc="-160" dirty="0">
                <a:solidFill>
                  <a:srgbClr val="212121"/>
                </a:solidFill>
                <a:latin typeface="Gill Sans MT"/>
                <a:cs typeface="Gill Sans MT"/>
              </a:rPr>
              <a:t> </a:t>
            </a: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%</a:t>
            </a:r>
            <a:endParaRPr sz="21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66370">
              <a:lnSpc>
                <a:spcPct val="100000"/>
              </a:lnSpc>
            </a:pP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75</a:t>
            </a:r>
            <a:r>
              <a:rPr sz="2100" b="1" spc="-160" dirty="0">
                <a:solidFill>
                  <a:srgbClr val="212121"/>
                </a:solidFill>
                <a:latin typeface="Gill Sans MT"/>
                <a:cs typeface="Gill Sans MT"/>
              </a:rPr>
              <a:t> </a:t>
            </a: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%</a:t>
            </a:r>
            <a:endParaRPr sz="21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66370">
              <a:lnSpc>
                <a:spcPct val="100000"/>
              </a:lnSpc>
            </a:pP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50</a:t>
            </a:r>
            <a:r>
              <a:rPr sz="2100" b="1" spc="-160" dirty="0">
                <a:solidFill>
                  <a:srgbClr val="212121"/>
                </a:solidFill>
                <a:latin typeface="Gill Sans MT"/>
                <a:cs typeface="Gill Sans MT"/>
              </a:rPr>
              <a:t> </a:t>
            </a: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%</a:t>
            </a:r>
            <a:endParaRPr sz="21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66370">
              <a:lnSpc>
                <a:spcPct val="100000"/>
              </a:lnSpc>
            </a:pP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25</a:t>
            </a:r>
            <a:r>
              <a:rPr sz="2100" b="1" spc="-160" dirty="0">
                <a:solidFill>
                  <a:srgbClr val="212121"/>
                </a:solidFill>
                <a:latin typeface="Gill Sans MT"/>
                <a:cs typeface="Gill Sans MT"/>
              </a:rPr>
              <a:t> </a:t>
            </a: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%</a:t>
            </a:r>
            <a:endParaRPr sz="21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320040">
              <a:lnSpc>
                <a:spcPct val="100000"/>
              </a:lnSpc>
            </a:pP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0</a:t>
            </a:r>
            <a:r>
              <a:rPr sz="2100" b="1" spc="-160" dirty="0">
                <a:solidFill>
                  <a:srgbClr val="212121"/>
                </a:solidFill>
                <a:latin typeface="Gill Sans MT"/>
                <a:cs typeface="Gill Sans MT"/>
              </a:rPr>
              <a:t> </a:t>
            </a:r>
            <a:r>
              <a:rPr sz="2100" b="1" spc="50" dirty="0">
                <a:solidFill>
                  <a:srgbClr val="212121"/>
                </a:solidFill>
                <a:latin typeface="Gill Sans MT"/>
                <a:cs typeface="Gill Sans MT"/>
              </a:rPr>
              <a:t>%</a:t>
            </a:r>
            <a:endParaRPr sz="2100" dirty="0">
              <a:latin typeface="Gill Sans MT"/>
              <a:cs typeface="Gill Sans MT"/>
            </a:endParaRPr>
          </a:p>
        </p:txBody>
      </p:sp>
      <p:sp>
        <p:nvSpPr>
          <p:cNvPr id="5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sp>
        <p:nvSpPr>
          <p:cNvPr id="7" name="object 3"/>
          <p:cNvSpPr txBox="1">
            <a:spLocks/>
          </p:cNvSpPr>
          <p:nvPr/>
        </p:nvSpPr>
        <p:spPr>
          <a:xfrm>
            <a:off x="434974" y="437621"/>
            <a:ext cx="7642226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/>
            <a:r>
              <a:rPr lang="ru-RU" sz="2100" b="1" spc="470" dirty="0" smtClean="0">
                <a:solidFill>
                  <a:srgbClr val="5B2998"/>
                </a:solidFill>
                <a:latin typeface="Calibri"/>
                <a:cs typeface="Calibri"/>
              </a:rPr>
              <a:t>РЕЗУЛЬТАТЫ ЭЛЕКТРОННОГО АНКЕТИРОВАНИЯ, НАПРАВЛЕННОГО </a:t>
            </a:r>
          </a:p>
          <a:p>
            <a:pPr marL="12700"/>
            <a:r>
              <a:rPr lang="ru-RU" sz="2100" b="1" spc="470" dirty="0" smtClean="0">
                <a:solidFill>
                  <a:srgbClr val="5B2998"/>
                </a:solidFill>
                <a:latin typeface="Calibri"/>
                <a:cs typeface="Calibri"/>
              </a:rPr>
              <a:t>НА ОПРЕДЕЛЕНИЕ УДОВЛЕТВОРЕННОСТИ ПОТРЕБИТЕЛЕЙ КАЧЕСТВОМ ДОПОЛНИТЕЛЬНОГО </a:t>
            </a:r>
            <a:r>
              <a:rPr lang="ru-RU" sz="2100" b="1" spc="470" dirty="0">
                <a:solidFill>
                  <a:srgbClr val="5B2998"/>
                </a:solidFill>
                <a:latin typeface="Calibri"/>
                <a:cs typeface="Calibri"/>
              </a:rPr>
              <a:t>ОБРАЗОВАНИЯ</a:t>
            </a:r>
          </a:p>
        </p:txBody>
      </p:sp>
      <p:sp>
        <p:nvSpPr>
          <p:cNvPr id="8" name="object 4"/>
          <p:cNvSpPr/>
          <p:nvPr/>
        </p:nvSpPr>
        <p:spPr>
          <a:xfrm>
            <a:off x="434974" y="2209800"/>
            <a:ext cx="1228725" cy="0"/>
          </a:xfrm>
          <a:custGeom>
            <a:avLst/>
            <a:gdLst/>
            <a:ahLst/>
            <a:cxnLst/>
            <a:rect l="l" t="t" r="r" b="b"/>
            <a:pathLst>
              <a:path w="1228725">
                <a:moveTo>
                  <a:pt x="0" y="0"/>
                </a:moveTo>
                <a:lnTo>
                  <a:pt x="1228724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290" y="5938323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074" y="2016328"/>
            <a:ext cx="3717926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400" spc="665" dirty="0" smtClean="0">
                <a:solidFill>
                  <a:srgbClr val="ACFAFF"/>
                </a:solidFill>
              </a:rPr>
              <a:t>Приглашаем </a:t>
            </a:r>
            <a:br>
              <a:rPr lang="ru-RU" sz="2400" spc="665" dirty="0" smtClean="0">
                <a:solidFill>
                  <a:srgbClr val="ACFAFF"/>
                </a:solidFill>
              </a:rPr>
            </a:br>
            <a:r>
              <a:rPr lang="ru-RU" sz="2400" spc="665" dirty="0" smtClean="0">
                <a:solidFill>
                  <a:srgbClr val="ACFAFF"/>
                </a:solidFill>
              </a:rPr>
              <a:t>к сотрудничеству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454024" y="3171113"/>
            <a:ext cx="147002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spc="335" dirty="0" smtClean="0">
                <a:solidFill>
                  <a:srgbClr val="FFFFFF"/>
                </a:solidFill>
                <a:latin typeface="Calibri"/>
                <a:cs typeface="Calibri"/>
              </a:rPr>
              <a:t>Контакты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7780" y="3581400"/>
            <a:ext cx="1473200" cy="0"/>
          </a:xfrm>
          <a:custGeom>
            <a:avLst/>
            <a:gdLst/>
            <a:ahLst/>
            <a:cxnLst/>
            <a:rect l="l" t="t" r="r" b="b"/>
            <a:pathLst>
              <a:path w="1473200">
                <a:moveTo>
                  <a:pt x="0" y="0"/>
                </a:moveTo>
                <a:lnTo>
                  <a:pt x="1473199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spc="110" dirty="0"/>
              <a:t>Developed</a:t>
            </a:r>
            <a:r>
              <a:rPr spc="25" dirty="0"/>
              <a:t> </a:t>
            </a:r>
            <a:r>
              <a:rPr spc="150" dirty="0"/>
              <a:t>by</a:t>
            </a:r>
            <a:r>
              <a:rPr spc="25" dirty="0"/>
              <a:t> </a:t>
            </a:r>
            <a:r>
              <a:rPr spc="120" dirty="0"/>
              <a:t>Mash</a:t>
            </a:r>
            <a:r>
              <a:rPr spc="25" dirty="0"/>
              <a:t> </a:t>
            </a:r>
            <a:r>
              <a:rPr spc="114" dirty="0"/>
              <a:t>Studio</a:t>
            </a:r>
          </a:p>
        </p:txBody>
      </p:sp>
      <p:pic>
        <p:nvPicPr>
          <p:cNvPr id="11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290" y="5938323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4600" y="2514600"/>
            <a:ext cx="48768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  <a:p>
            <a:pPr algn="ctr">
              <a:defRPr/>
            </a:pPr>
            <a:endParaRPr lang="ru-RU" altLang="ru-RU" b="1" dirty="0">
              <a:latin typeface="Cambria" panose="02040503050406030204" pitchFamily="18" charset="0"/>
            </a:endParaRPr>
          </a:p>
          <a:p>
            <a:pPr>
              <a:defRPr/>
            </a:pPr>
            <a:r>
              <a:rPr lang="ru-RU" alt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  <a:t>Муниципальное казенное учреждение </a:t>
            </a:r>
          </a:p>
          <a:p>
            <a:pPr>
              <a:defRPr/>
            </a:pPr>
            <a:r>
              <a:rPr lang="ru-RU" alt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  <a:t>Управление образования администрации </a:t>
            </a:r>
          </a:p>
          <a:p>
            <a:pPr>
              <a:defRPr/>
            </a:pPr>
            <a:r>
              <a:rPr lang="ru-RU" alt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  <a:t>Калтанского городского округа</a:t>
            </a:r>
          </a:p>
          <a:p>
            <a:pPr>
              <a:defRPr/>
            </a:pPr>
            <a:endParaRPr lang="ru-RU" altLang="ru-RU" sz="2000" b="1" spc="-150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pPr>
              <a:defRPr/>
            </a:pPr>
            <a:r>
              <a:rPr 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  <a:t>✉ 652740, Россия, Кемеровская область, </a:t>
            </a:r>
          </a:p>
          <a:p>
            <a:pPr>
              <a:defRPr/>
            </a:pPr>
            <a:r>
              <a:rPr 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  <a:t>город Калтан, улица Калинина, </a:t>
            </a:r>
            <a:r>
              <a:rPr lang="ru-RU" sz="2000" b="1" spc="-150" dirty="0" smtClean="0">
                <a:solidFill>
                  <a:srgbClr val="FFFFFF"/>
                </a:solidFill>
                <a:latin typeface="Trebuchet MS"/>
                <a:cs typeface="Trebuchet MS"/>
              </a:rPr>
              <a:t>44/1</a:t>
            </a:r>
          </a:p>
          <a:p>
            <a:pPr>
              <a:defRPr/>
            </a:pPr>
            <a:r>
              <a:rPr 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  <a:t/>
            </a:r>
            <a:br>
              <a:rPr 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  <a:t>☎ 8 (384-72) 3-36-56</a:t>
            </a:r>
            <a:br>
              <a:rPr 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lang="ru-RU" sz="2000" b="1" spc="-150" dirty="0">
                <a:solidFill>
                  <a:srgbClr val="FFFFFF"/>
                </a:solidFill>
                <a:latin typeface="Trebuchet MS"/>
                <a:cs typeface="Trebuchet MS"/>
              </a:rPr>
              <a:t>📧 muuo@mail.ru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77898" y="1447800"/>
            <a:ext cx="3060702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defRPr/>
            </a:pPr>
            <a:r>
              <a:rPr lang="ru-RU" sz="2000" b="1" spc="300" dirty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endParaRPr lang="ru-RU" sz="2000" b="1" spc="300" dirty="0" smtClean="0">
              <a:solidFill>
                <a:srgbClr val="5B2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000" b="1" spc="300" dirty="0" smtClean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29.12.2012 </a:t>
            </a:r>
          </a:p>
          <a:p>
            <a:pPr>
              <a:defRPr/>
            </a:pPr>
            <a:r>
              <a:rPr lang="ru-RU" sz="2000" b="1" spc="300" dirty="0" smtClean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000" b="1" spc="300" dirty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273-ФЗ </a:t>
            </a:r>
            <a:endParaRPr lang="ru-RU" sz="2000" b="1" spc="300" dirty="0" smtClean="0">
              <a:solidFill>
                <a:srgbClr val="5B2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000" b="1" spc="300" dirty="0" smtClean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spc="300" dirty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образовании в Российской Федерации»</a:t>
            </a:r>
            <a:endParaRPr lang="ru-RU" altLang="ru-RU" sz="2000" b="1" spc="300" dirty="0">
              <a:solidFill>
                <a:srgbClr val="5B2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1517" y="3738562"/>
            <a:ext cx="2503170" cy="0"/>
          </a:xfrm>
          <a:custGeom>
            <a:avLst/>
            <a:gdLst/>
            <a:ahLst/>
            <a:cxnLst/>
            <a:rect l="l" t="t" r="r" b="b"/>
            <a:pathLst>
              <a:path w="2503170">
                <a:moveTo>
                  <a:pt x="0" y="0"/>
                </a:moveTo>
                <a:lnTo>
                  <a:pt x="2503169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49474" y="5310019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 txBox="1"/>
          <p:nvPr/>
        </p:nvSpPr>
        <p:spPr>
          <a:xfrm>
            <a:off x="4273549" y="1927816"/>
            <a:ext cx="4420870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defRPr/>
            </a:pPr>
            <a:r>
              <a:rPr lang="ru-RU" sz="2400" spc="-200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образование – </a:t>
            </a:r>
          </a:p>
          <a:p>
            <a:pPr>
              <a:defRPr/>
            </a:pPr>
            <a:r>
              <a:rPr lang="ru-RU" sz="2400" spc="-200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образования, который направлен </a:t>
            </a:r>
            <a:r>
              <a:rPr lang="ru-RU" sz="2400" spc="-200" dirty="0" smtClean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spc="-200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всестороннее удовлетворение образовательных потребностей </a:t>
            </a:r>
            <a:r>
              <a:rPr lang="ru-RU" sz="2400" spc="-200" dirty="0" smtClean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 </a:t>
            </a:r>
            <a:r>
              <a:rPr lang="ru-RU" sz="2400" spc="-200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интеллектуальном, духовно-нравственном, физическом и (или) профессиональном совершенствовании</a:t>
            </a:r>
            <a:r>
              <a:rPr lang="ru-RU" sz="2400" spc="-200" dirty="0" smtClean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ru-RU" altLang="ru-RU" sz="2400" spc="-200" dirty="0" smtClean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400" spc="-200" dirty="0">
              <a:solidFill>
                <a:srgbClr val="4242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290" y="5938323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7315200"/>
          </a:xfrm>
          <a:custGeom>
            <a:avLst/>
            <a:gdLst/>
            <a:ahLst/>
            <a:cxnLst/>
            <a:rect l="l" t="t" r="r" b="b"/>
            <a:pathLst>
              <a:path h="7315200">
                <a:moveTo>
                  <a:pt x="0" y="0"/>
                </a:moveTo>
                <a:lnTo>
                  <a:pt x="0" y="7315199"/>
                </a:lnTo>
                <a:lnTo>
                  <a:pt x="0" y="0"/>
                </a:lnTo>
                <a:close/>
              </a:path>
            </a:pathLst>
          </a:custGeom>
          <a:solidFill>
            <a:srgbClr val="ACF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73549" y="1927816"/>
            <a:ext cx="442087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defRPr/>
            </a:pPr>
            <a:r>
              <a:rPr lang="ru-RU" altLang="ru-RU" sz="2400" spc="-200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 внутренней активности саморазвития детской и подростковой субкультуры становится задачей всего общества, а не отдельных организационно-управленческих институтов: детского сада, школы, техникума или вуза</a:t>
            </a:r>
          </a:p>
        </p:txBody>
      </p:sp>
      <p:sp>
        <p:nvSpPr>
          <p:cNvPr id="6" name="object 6"/>
          <p:cNvSpPr/>
          <p:nvPr/>
        </p:nvSpPr>
        <p:spPr>
          <a:xfrm>
            <a:off x="487612" y="842962"/>
            <a:ext cx="2253615" cy="0"/>
          </a:xfrm>
          <a:custGeom>
            <a:avLst/>
            <a:gdLst/>
            <a:ahLst/>
            <a:cxnLst/>
            <a:rect l="l" t="t" r="r" b="b"/>
            <a:pathLst>
              <a:path w="2253615">
                <a:moveTo>
                  <a:pt x="0" y="0"/>
                </a:moveTo>
                <a:lnTo>
                  <a:pt x="2253615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0600" y="3241255"/>
            <a:ext cx="2819400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defRPr/>
            </a:pPr>
            <a:r>
              <a:rPr lang="ru-RU" altLang="ru-RU" sz="2000" b="1" spc="300" dirty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развития </a:t>
            </a:r>
          </a:p>
          <a:p>
            <a:pPr>
              <a:defRPr/>
            </a:pPr>
            <a:r>
              <a:rPr lang="ru-RU" altLang="ru-RU" sz="2000" b="1" spc="300" dirty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детей</a:t>
            </a:r>
            <a:endParaRPr sz="2000" b="1" spc="300" dirty="0">
              <a:solidFill>
                <a:srgbClr val="5B2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pic>
        <p:nvPicPr>
          <p:cNvPr id="12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99" y="1927816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ject 6"/>
          <p:cNvSpPr/>
          <p:nvPr/>
        </p:nvSpPr>
        <p:spPr>
          <a:xfrm>
            <a:off x="8801874" y="69389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2471295"/>
            <a:ext cx="2299335" cy="248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100"/>
              </a:lnSpc>
            </a:pPr>
            <a:r>
              <a:rPr lang="ru-RU" dirty="0" smtClean="0"/>
              <a:t>Приказ </a:t>
            </a:r>
            <a:r>
              <a:rPr lang="ru-RU" dirty="0" err="1" smtClean="0"/>
              <a:t>ДОиН</a:t>
            </a:r>
            <a:r>
              <a:rPr lang="ru-RU" dirty="0" smtClean="0"/>
              <a:t> КО </a:t>
            </a:r>
          </a:p>
          <a:p>
            <a:pPr marL="12700" marR="5080">
              <a:lnSpc>
                <a:spcPct val="112100"/>
              </a:lnSpc>
            </a:pPr>
            <a:r>
              <a:rPr lang="ru-RU" dirty="0" smtClean="0"/>
              <a:t>от </a:t>
            </a:r>
            <a:r>
              <a:rPr lang="ru-RU" dirty="0"/>
              <a:t>25.10.2013 № 2123 </a:t>
            </a:r>
            <a:endParaRPr lang="ru-RU" dirty="0" smtClean="0"/>
          </a:p>
          <a:p>
            <a:pPr marL="12700" marR="5080">
              <a:lnSpc>
                <a:spcPct val="112100"/>
              </a:lnSpc>
            </a:pPr>
            <a:r>
              <a:rPr lang="ru-RU" dirty="0" smtClean="0"/>
              <a:t>«</a:t>
            </a:r>
            <a:r>
              <a:rPr lang="ru-RU" dirty="0"/>
              <a:t>О </a:t>
            </a:r>
            <a:r>
              <a:rPr lang="ru-RU" dirty="0" err="1"/>
              <a:t>рейтинговании</a:t>
            </a:r>
            <a:r>
              <a:rPr lang="ru-RU" dirty="0"/>
              <a:t> образовательных организаций, расположенных на территории Кемеровской области</a:t>
            </a:r>
            <a:r>
              <a:rPr lang="ru-RU" dirty="0" smtClean="0"/>
              <a:t>»</a:t>
            </a:r>
            <a:r>
              <a:rPr lang="ru-RU" spc="-140" dirty="0" smtClean="0">
                <a:solidFill>
                  <a:srgbClr val="424242"/>
                </a:solidFill>
                <a:latin typeface="Trebuchet MS"/>
                <a:cs typeface="Trebuchet MS"/>
              </a:rPr>
              <a:t>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671208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pc="390" dirty="0" smtClean="0"/>
              <a:t>РЕЙТИНГ ОБРАЗОВАТЕЛЬНЫХ ОРГАНИЗАЦИЙ КЕМЕРОВСКОЙ ОБЛАСТИ</a:t>
            </a:r>
            <a:endParaRPr spc="305" dirty="0"/>
          </a:p>
        </p:txBody>
      </p:sp>
      <p:sp>
        <p:nvSpPr>
          <p:cNvPr id="5" name="object 5"/>
          <p:cNvSpPr/>
          <p:nvPr/>
        </p:nvSpPr>
        <p:spPr>
          <a:xfrm>
            <a:off x="434974" y="1219200"/>
            <a:ext cx="2705100" cy="0"/>
          </a:xfrm>
          <a:custGeom>
            <a:avLst/>
            <a:gdLst/>
            <a:ahLst/>
            <a:cxnLst/>
            <a:rect l="l" t="t" r="r" b="b"/>
            <a:pathLst>
              <a:path w="2705100">
                <a:moveTo>
                  <a:pt x="0" y="0"/>
                </a:moveTo>
                <a:lnTo>
                  <a:pt x="2705099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81849" y="3512768"/>
            <a:ext cx="1323975" cy="1323975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0" y="0"/>
                </a:moveTo>
                <a:lnTo>
                  <a:pt x="1323974" y="0"/>
                </a:lnTo>
                <a:lnTo>
                  <a:pt x="1323974" y="1323974"/>
                </a:lnTo>
                <a:lnTo>
                  <a:pt x="0" y="1323974"/>
                </a:lnTo>
                <a:lnTo>
                  <a:pt x="0" y="0"/>
                </a:lnTo>
                <a:close/>
              </a:path>
            </a:pathLst>
          </a:custGeom>
          <a:solidFill>
            <a:srgbClr val="5B2998"/>
          </a:solidFill>
        </p:spPr>
        <p:txBody>
          <a:bodyPr wrap="square" lIns="0" tIns="0" rIns="0" bIns="0" rtlCol="0"/>
          <a:lstStyle/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2013 г.</a:t>
            </a:r>
          </a:p>
          <a:p>
            <a:pPr algn="ctr"/>
            <a:endParaRPr lang="ru-RU" sz="1600" b="1" dirty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23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61241" y="3512768"/>
            <a:ext cx="1323975" cy="1323975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0" y="0"/>
                </a:moveTo>
                <a:lnTo>
                  <a:pt x="1323974" y="0"/>
                </a:lnTo>
                <a:lnTo>
                  <a:pt x="1323974" y="1323974"/>
                </a:lnTo>
                <a:lnTo>
                  <a:pt x="0" y="1323974"/>
                </a:lnTo>
                <a:lnTo>
                  <a:pt x="0" y="0"/>
                </a:lnTo>
                <a:close/>
              </a:path>
            </a:pathLst>
          </a:custGeom>
          <a:solidFill>
            <a:srgbClr val="ACFAFF"/>
          </a:solidFill>
        </p:spPr>
        <p:txBody>
          <a:bodyPr wrap="square" lIns="0" tIns="0" rIns="0" bIns="0" rtlCol="0"/>
          <a:lstStyle/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spc="110" dirty="0">
                <a:solidFill>
                  <a:srgbClr val="5B2998"/>
                </a:solidFill>
                <a:latin typeface="Calibri"/>
                <a:cs typeface="Calibri"/>
              </a:rPr>
              <a:t>2014 г.</a:t>
            </a:r>
          </a:p>
          <a:p>
            <a:pPr algn="ctr"/>
            <a:endParaRPr lang="ru-RU" sz="1600" b="1" dirty="0">
              <a:solidFill>
                <a:schemeClr val="bg1"/>
              </a:solidFill>
            </a:endParaRPr>
          </a:p>
          <a:p>
            <a:pPr algn="ctr"/>
            <a:r>
              <a:rPr lang="ru-RU" sz="3200" b="1" spc="110" dirty="0">
                <a:solidFill>
                  <a:srgbClr val="5B2998"/>
                </a:solidFill>
                <a:latin typeface="Calibri"/>
                <a:cs typeface="Calibri"/>
              </a:rPr>
              <a:t>35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81849" y="1920798"/>
            <a:ext cx="5762151" cy="1395254"/>
          </a:xfrm>
          <a:custGeom>
            <a:avLst/>
            <a:gdLst/>
            <a:ahLst/>
            <a:cxnLst/>
            <a:rect l="l" t="t" r="r" b="b"/>
            <a:pathLst>
              <a:path w="4266565" h="2133600">
                <a:moveTo>
                  <a:pt x="0" y="0"/>
                </a:moveTo>
                <a:lnTo>
                  <a:pt x="4266564" y="0"/>
                </a:lnTo>
                <a:lnTo>
                  <a:pt x="4266564" y="2133599"/>
                </a:lnTo>
                <a:lnTo>
                  <a:pt x="0" y="2133599"/>
                </a:lnTo>
                <a:lnTo>
                  <a:pt x="0" y="0"/>
                </a:lnTo>
                <a:close/>
              </a:path>
            </a:pathLst>
          </a:custGeom>
          <a:solidFill>
            <a:srgbClr val="5B29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29200" y="2089840"/>
            <a:ext cx="4018580" cy="11105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R="808355"/>
            <a:r>
              <a:rPr lang="ru-RU" sz="2400" b="1" spc="455" dirty="0" smtClean="0">
                <a:solidFill>
                  <a:srgbClr val="FFFFFF"/>
                </a:solidFill>
                <a:latin typeface="Calibri"/>
                <a:cs typeface="Calibri"/>
              </a:rPr>
              <a:t>МБОУ ДО ДДТ Калтанский городской округ</a:t>
            </a:r>
            <a:endParaRPr sz="2400" b="1" dirty="0">
              <a:latin typeface="Calibri"/>
              <a:cs typeface="Calibri"/>
            </a:endParaRPr>
          </a:p>
        </p:txBody>
      </p:sp>
      <p:pic>
        <p:nvPicPr>
          <p:cNvPr id="22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101" y="2150420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sp>
        <p:nvSpPr>
          <p:cNvPr id="18" name="object 7"/>
          <p:cNvSpPr/>
          <p:nvPr/>
        </p:nvSpPr>
        <p:spPr>
          <a:xfrm>
            <a:off x="6340633" y="3512768"/>
            <a:ext cx="1323975" cy="1323975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0" y="0"/>
                </a:moveTo>
                <a:lnTo>
                  <a:pt x="1323974" y="0"/>
                </a:lnTo>
                <a:lnTo>
                  <a:pt x="1323974" y="1323974"/>
                </a:lnTo>
                <a:lnTo>
                  <a:pt x="0" y="1323974"/>
                </a:lnTo>
                <a:lnTo>
                  <a:pt x="0" y="0"/>
                </a:lnTo>
                <a:close/>
              </a:path>
            </a:pathLst>
          </a:custGeom>
          <a:solidFill>
            <a:srgbClr val="5B2998"/>
          </a:solidFill>
        </p:spPr>
        <p:txBody>
          <a:bodyPr wrap="square" lIns="0" tIns="0" rIns="0" bIns="0" rtlCol="0"/>
          <a:lstStyle/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2015 </a:t>
            </a:r>
            <a:r>
              <a:rPr lang="ru-RU" sz="2000" b="1" dirty="0">
                <a:solidFill>
                  <a:schemeClr val="bg1"/>
                </a:solidFill>
              </a:rPr>
              <a:t>г.</a:t>
            </a:r>
          </a:p>
          <a:p>
            <a:pPr algn="ctr"/>
            <a:endParaRPr lang="ru-RU" sz="1600" b="1" dirty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45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object 8"/>
          <p:cNvSpPr/>
          <p:nvPr/>
        </p:nvSpPr>
        <p:spPr>
          <a:xfrm>
            <a:off x="7820025" y="3512768"/>
            <a:ext cx="1323975" cy="1323975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0" y="0"/>
                </a:moveTo>
                <a:lnTo>
                  <a:pt x="1323974" y="0"/>
                </a:lnTo>
                <a:lnTo>
                  <a:pt x="1323974" y="1323974"/>
                </a:lnTo>
                <a:lnTo>
                  <a:pt x="0" y="1323974"/>
                </a:lnTo>
                <a:lnTo>
                  <a:pt x="0" y="0"/>
                </a:lnTo>
                <a:close/>
              </a:path>
            </a:pathLst>
          </a:custGeom>
          <a:solidFill>
            <a:srgbClr val="ACFAFF"/>
          </a:solidFill>
        </p:spPr>
        <p:txBody>
          <a:bodyPr wrap="square" lIns="0" tIns="0" rIns="0" bIns="0" rtlCol="0"/>
          <a:lstStyle/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spc="110" dirty="0">
                <a:solidFill>
                  <a:srgbClr val="5B2998"/>
                </a:solidFill>
                <a:latin typeface="Calibri"/>
                <a:cs typeface="Calibri"/>
              </a:rPr>
              <a:t>2016 г.</a:t>
            </a:r>
          </a:p>
          <a:p>
            <a:pPr algn="ctr"/>
            <a:endParaRPr lang="ru-RU" sz="1600" b="1" dirty="0">
              <a:solidFill>
                <a:schemeClr val="bg1"/>
              </a:solidFill>
            </a:endParaRPr>
          </a:p>
          <a:p>
            <a:pPr algn="ctr"/>
            <a:r>
              <a:rPr lang="ru-RU" sz="3200" b="1" spc="110" dirty="0">
                <a:solidFill>
                  <a:srgbClr val="5B2998"/>
                </a:solidFill>
                <a:latin typeface="Calibri"/>
                <a:cs typeface="Calibri"/>
              </a:rPr>
              <a:t>58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7108826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pc="320" dirty="0" smtClean="0"/>
              <a:t>КРИТЕРИЙ «КАДРОВЫЙ ПОТЕНЦИАЛ», 2016 г. </a:t>
            </a:r>
            <a:endParaRPr spc="320" dirty="0"/>
          </a:p>
        </p:txBody>
      </p:sp>
      <p:sp>
        <p:nvSpPr>
          <p:cNvPr id="5" name="object 5"/>
          <p:cNvSpPr/>
          <p:nvPr/>
        </p:nvSpPr>
        <p:spPr>
          <a:xfrm>
            <a:off x="447674" y="842985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524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Группа 31"/>
          <p:cNvGrpSpPr/>
          <p:nvPr/>
        </p:nvGrpSpPr>
        <p:grpSpPr>
          <a:xfrm>
            <a:off x="1600200" y="1170969"/>
            <a:ext cx="7376934" cy="581632"/>
            <a:chOff x="1600200" y="1170969"/>
            <a:chExt cx="7376934" cy="581632"/>
          </a:xfrm>
        </p:grpSpPr>
        <p:sp>
          <p:nvSpPr>
            <p:cNvPr id="7" name="object 7"/>
            <p:cNvSpPr/>
            <p:nvPr/>
          </p:nvSpPr>
          <p:spPr>
            <a:xfrm>
              <a:off x="1600200" y="1170969"/>
              <a:ext cx="6324600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2998"/>
            </a:solidFill>
          </p:spPr>
          <p:txBody>
            <a:bodyPr wrap="square" lIns="0" tIns="0" rIns="0" bIns="0" rtlCol="0"/>
            <a:lstStyle/>
            <a:p>
              <a:pPr marL="360363"/>
              <a:r>
                <a:rPr lang="ru-RU" b="1" dirty="0">
                  <a:solidFill>
                    <a:schemeClr val="bg1"/>
                  </a:solidFill>
                </a:rPr>
                <a:t>Доля педагогических работников, имеющих </a:t>
              </a:r>
              <a:r>
                <a:rPr lang="ru-RU" b="1" dirty="0" smtClean="0">
                  <a:solidFill>
                    <a:schemeClr val="bg1"/>
                  </a:solidFill>
                </a:rPr>
                <a:t>высшее образование </a:t>
              </a:r>
              <a:r>
                <a:rPr lang="ru-RU" b="1" dirty="0">
                  <a:solidFill>
                    <a:schemeClr val="bg1"/>
                  </a:solidFill>
                </a:rPr>
                <a:t>(%)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8006440" y="1170969"/>
              <a:ext cx="970694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33B5"/>
            </a:solidFill>
          </p:spPr>
          <p:txBody>
            <a:bodyPr wrap="square" lIns="0" tIns="0" rIns="0" bIns="0" rtlCol="0"/>
            <a:lstStyle/>
            <a:p>
              <a:pPr algn="ctr"/>
              <a:endParaRPr lang="ru-RU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0,73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object 20"/>
          <p:cNvSpPr/>
          <p:nvPr/>
        </p:nvSpPr>
        <p:spPr>
          <a:xfrm>
            <a:off x="788338" y="3479458"/>
            <a:ext cx="590550" cy="590550"/>
          </a:xfrm>
          <a:custGeom>
            <a:avLst/>
            <a:gdLst/>
            <a:ahLst/>
            <a:cxnLst/>
            <a:rect l="l" t="t" r="r" b="b"/>
            <a:pathLst>
              <a:path w="590550" h="590550">
                <a:moveTo>
                  <a:pt x="111582" y="590561"/>
                </a:moveTo>
                <a:lnTo>
                  <a:pt x="0" y="478969"/>
                </a:lnTo>
                <a:lnTo>
                  <a:pt x="183688" y="295290"/>
                </a:lnTo>
                <a:lnTo>
                  <a:pt x="0" y="111563"/>
                </a:lnTo>
                <a:lnTo>
                  <a:pt x="111582" y="0"/>
                </a:lnTo>
                <a:lnTo>
                  <a:pt x="295299" y="183659"/>
                </a:lnTo>
                <a:lnTo>
                  <a:pt x="518480" y="183659"/>
                </a:lnTo>
                <a:lnTo>
                  <a:pt x="406873" y="295290"/>
                </a:lnTo>
                <a:lnTo>
                  <a:pt x="518452" y="406863"/>
                </a:lnTo>
                <a:lnTo>
                  <a:pt x="295299" y="406863"/>
                </a:lnTo>
                <a:lnTo>
                  <a:pt x="111582" y="590561"/>
                </a:lnTo>
                <a:close/>
              </a:path>
              <a:path w="590550" h="590550">
                <a:moveTo>
                  <a:pt x="518480" y="183659"/>
                </a:moveTo>
                <a:lnTo>
                  <a:pt x="295299" y="183659"/>
                </a:lnTo>
                <a:lnTo>
                  <a:pt x="478959" y="0"/>
                </a:lnTo>
                <a:lnTo>
                  <a:pt x="590561" y="111563"/>
                </a:lnTo>
                <a:lnTo>
                  <a:pt x="518480" y="183659"/>
                </a:lnTo>
                <a:close/>
              </a:path>
              <a:path w="590550" h="590550">
                <a:moveTo>
                  <a:pt x="478959" y="590561"/>
                </a:moveTo>
                <a:lnTo>
                  <a:pt x="295299" y="406863"/>
                </a:lnTo>
                <a:lnTo>
                  <a:pt x="518452" y="406863"/>
                </a:lnTo>
                <a:lnTo>
                  <a:pt x="590561" y="478969"/>
                </a:lnTo>
                <a:lnTo>
                  <a:pt x="478959" y="590561"/>
                </a:lnTo>
                <a:close/>
              </a:path>
            </a:pathLst>
          </a:custGeom>
          <a:solidFill>
            <a:srgbClr val="ACF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1937" y="5255327"/>
            <a:ext cx="590550" cy="590550"/>
          </a:xfrm>
          <a:custGeom>
            <a:avLst/>
            <a:gdLst/>
            <a:ahLst/>
            <a:cxnLst/>
            <a:rect l="l" t="t" r="r" b="b"/>
            <a:pathLst>
              <a:path w="590550" h="590550">
                <a:moveTo>
                  <a:pt x="111582" y="590561"/>
                </a:moveTo>
                <a:lnTo>
                  <a:pt x="0" y="478969"/>
                </a:lnTo>
                <a:lnTo>
                  <a:pt x="183688" y="295290"/>
                </a:lnTo>
                <a:lnTo>
                  <a:pt x="0" y="111563"/>
                </a:lnTo>
                <a:lnTo>
                  <a:pt x="111582" y="0"/>
                </a:lnTo>
                <a:lnTo>
                  <a:pt x="295299" y="183659"/>
                </a:lnTo>
                <a:lnTo>
                  <a:pt x="518480" y="183659"/>
                </a:lnTo>
                <a:lnTo>
                  <a:pt x="406873" y="295290"/>
                </a:lnTo>
                <a:lnTo>
                  <a:pt x="518452" y="406863"/>
                </a:lnTo>
                <a:lnTo>
                  <a:pt x="295299" y="406863"/>
                </a:lnTo>
                <a:lnTo>
                  <a:pt x="111582" y="590561"/>
                </a:lnTo>
                <a:close/>
              </a:path>
              <a:path w="590550" h="590550">
                <a:moveTo>
                  <a:pt x="518480" y="183659"/>
                </a:moveTo>
                <a:lnTo>
                  <a:pt x="295299" y="183659"/>
                </a:lnTo>
                <a:lnTo>
                  <a:pt x="478959" y="0"/>
                </a:lnTo>
                <a:lnTo>
                  <a:pt x="590561" y="111563"/>
                </a:lnTo>
                <a:lnTo>
                  <a:pt x="518480" y="183659"/>
                </a:lnTo>
                <a:close/>
              </a:path>
              <a:path w="590550" h="590550">
                <a:moveTo>
                  <a:pt x="478959" y="590561"/>
                </a:moveTo>
                <a:lnTo>
                  <a:pt x="295299" y="406863"/>
                </a:lnTo>
                <a:lnTo>
                  <a:pt x="518452" y="406863"/>
                </a:lnTo>
                <a:lnTo>
                  <a:pt x="590561" y="478969"/>
                </a:lnTo>
                <a:lnTo>
                  <a:pt x="478959" y="590561"/>
                </a:lnTo>
                <a:close/>
              </a:path>
            </a:pathLst>
          </a:custGeom>
          <a:solidFill>
            <a:srgbClr val="ACF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6582" y="1636265"/>
            <a:ext cx="590550" cy="590550"/>
          </a:xfrm>
          <a:custGeom>
            <a:avLst/>
            <a:gdLst/>
            <a:ahLst/>
            <a:cxnLst/>
            <a:rect l="l" t="t" r="r" b="b"/>
            <a:pathLst>
              <a:path w="590550" h="590550">
                <a:moveTo>
                  <a:pt x="111582" y="590561"/>
                </a:moveTo>
                <a:lnTo>
                  <a:pt x="0" y="478969"/>
                </a:lnTo>
                <a:lnTo>
                  <a:pt x="183688" y="295290"/>
                </a:lnTo>
                <a:lnTo>
                  <a:pt x="0" y="111563"/>
                </a:lnTo>
                <a:lnTo>
                  <a:pt x="111582" y="0"/>
                </a:lnTo>
                <a:lnTo>
                  <a:pt x="295299" y="183659"/>
                </a:lnTo>
                <a:lnTo>
                  <a:pt x="518480" y="183659"/>
                </a:lnTo>
                <a:lnTo>
                  <a:pt x="406873" y="295290"/>
                </a:lnTo>
                <a:lnTo>
                  <a:pt x="518452" y="406863"/>
                </a:lnTo>
                <a:lnTo>
                  <a:pt x="295299" y="406863"/>
                </a:lnTo>
                <a:lnTo>
                  <a:pt x="111582" y="590561"/>
                </a:lnTo>
                <a:close/>
              </a:path>
              <a:path w="590550" h="590550">
                <a:moveTo>
                  <a:pt x="518480" y="183659"/>
                </a:moveTo>
                <a:lnTo>
                  <a:pt x="295299" y="183659"/>
                </a:lnTo>
                <a:lnTo>
                  <a:pt x="478959" y="0"/>
                </a:lnTo>
                <a:lnTo>
                  <a:pt x="590561" y="111563"/>
                </a:lnTo>
                <a:lnTo>
                  <a:pt x="518480" y="183659"/>
                </a:lnTo>
                <a:close/>
              </a:path>
              <a:path w="590550" h="590550">
                <a:moveTo>
                  <a:pt x="478959" y="590561"/>
                </a:moveTo>
                <a:lnTo>
                  <a:pt x="295299" y="406863"/>
                </a:lnTo>
                <a:lnTo>
                  <a:pt x="518452" y="406863"/>
                </a:lnTo>
                <a:lnTo>
                  <a:pt x="590561" y="478969"/>
                </a:lnTo>
                <a:lnTo>
                  <a:pt x="478959" y="590561"/>
                </a:lnTo>
                <a:close/>
              </a:path>
            </a:pathLst>
          </a:custGeom>
          <a:solidFill>
            <a:srgbClr val="ACF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1590788" y="1935999"/>
            <a:ext cx="7376934" cy="581632"/>
            <a:chOff x="1600200" y="1170969"/>
            <a:chExt cx="7376934" cy="581632"/>
          </a:xfrm>
        </p:grpSpPr>
        <p:sp>
          <p:nvSpPr>
            <p:cNvPr id="34" name="object 7"/>
            <p:cNvSpPr/>
            <p:nvPr/>
          </p:nvSpPr>
          <p:spPr>
            <a:xfrm>
              <a:off x="1600200" y="1170969"/>
              <a:ext cx="6324600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2998"/>
            </a:solidFill>
          </p:spPr>
          <p:txBody>
            <a:bodyPr wrap="square" lIns="0" tIns="0" rIns="0" bIns="0" rtlCol="0"/>
            <a:lstStyle/>
            <a:p>
              <a:pPr marL="360363"/>
              <a:r>
                <a:rPr lang="ru-RU" b="1" dirty="0">
                  <a:solidFill>
                    <a:schemeClr val="bg1"/>
                  </a:solidFill>
                </a:rPr>
                <a:t>Доля педагогических работников, имеющих действующий документ о повышении квалификации (%)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bject 16"/>
            <p:cNvSpPr/>
            <p:nvPr/>
          </p:nvSpPr>
          <p:spPr>
            <a:xfrm>
              <a:off x="8006440" y="1170969"/>
              <a:ext cx="970694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33B5"/>
            </a:solidFill>
          </p:spPr>
          <p:txBody>
            <a:bodyPr wrap="square" lIns="0" tIns="0" rIns="0" bIns="0" rtlCol="0"/>
            <a:lstStyle/>
            <a:p>
              <a:pPr algn="ctr"/>
              <a:endParaRPr lang="ru-RU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598809" y="2701029"/>
            <a:ext cx="7376934" cy="581632"/>
            <a:chOff x="1600200" y="1170969"/>
            <a:chExt cx="7376934" cy="581632"/>
          </a:xfrm>
        </p:grpSpPr>
        <p:sp>
          <p:nvSpPr>
            <p:cNvPr id="37" name="object 7"/>
            <p:cNvSpPr/>
            <p:nvPr/>
          </p:nvSpPr>
          <p:spPr>
            <a:xfrm>
              <a:off x="1600200" y="1170969"/>
              <a:ext cx="6324600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2998"/>
            </a:solidFill>
          </p:spPr>
          <p:txBody>
            <a:bodyPr wrap="square" lIns="0" tIns="0" rIns="0" bIns="0" rtlCol="0"/>
            <a:lstStyle/>
            <a:p>
              <a:pPr marL="360363"/>
              <a:r>
                <a:rPr lang="ru-RU" b="1" dirty="0">
                  <a:solidFill>
                    <a:schemeClr val="bg1"/>
                  </a:solidFill>
                </a:rPr>
                <a:t>Доля педагогических работников  </a:t>
              </a:r>
              <a:endParaRPr lang="ru-RU" b="1" dirty="0" smtClean="0">
                <a:solidFill>
                  <a:schemeClr val="bg1"/>
                </a:solidFill>
              </a:endParaRPr>
            </a:p>
            <a:p>
              <a:pPr marL="360363"/>
              <a:r>
                <a:rPr lang="ru-RU" b="1" dirty="0" smtClean="0">
                  <a:solidFill>
                    <a:schemeClr val="bg1"/>
                  </a:solidFill>
                </a:rPr>
                <a:t>в </a:t>
              </a:r>
              <a:r>
                <a:rPr lang="ru-RU" b="1" dirty="0">
                  <a:solidFill>
                    <a:schemeClr val="bg1"/>
                  </a:solidFill>
                </a:rPr>
                <a:t>возрасте до 30 лет (%)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object 16"/>
            <p:cNvSpPr/>
            <p:nvPr/>
          </p:nvSpPr>
          <p:spPr>
            <a:xfrm>
              <a:off x="8006440" y="1170969"/>
              <a:ext cx="970694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33B5"/>
            </a:solidFill>
          </p:spPr>
          <p:txBody>
            <a:bodyPr wrap="square" lIns="0" tIns="0" rIns="0" bIns="0" rtlCol="0"/>
            <a:lstStyle/>
            <a:p>
              <a:pPr algn="ctr"/>
              <a:endParaRPr lang="ru-RU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0,42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598809" y="3466059"/>
            <a:ext cx="7376934" cy="581632"/>
            <a:chOff x="1600200" y="1170969"/>
            <a:chExt cx="7376934" cy="581632"/>
          </a:xfrm>
        </p:grpSpPr>
        <p:sp>
          <p:nvSpPr>
            <p:cNvPr id="40" name="object 7"/>
            <p:cNvSpPr/>
            <p:nvPr/>
          </p:nvSpPr>
          <p:spPr>
            <a:xfrm>
              <a:off x="1600200" y="1170969"/>
              <a:ext cx="6324600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2998"/>
            </a:solidFill>
          </p:spPr>
          <p:txBody>
            <a:bodyPr wrap="square" lIns="0" tIns="0" rIns="0" bIns="0" rtlCol="0"/>
            <a:lstStyle/>
            <a:p>
              <a:pPr marL="360363"/>
              <a:r>
                <a:rPr lang="ru-RU" b="1" dirty="0">
                  <a:solidFill>
                    <a:schemeClr val="bg1"/>
                  </a:solidFill>
                </a:rPr>
                <a:t>Доля  педагогических работников, получивших высшую </a:t>
              </a:r>
              <a:endParaRPr lang="ru-RU" b="1" dirty="0" smtClean="0">
                <a:solidFill>
                  <a:schemeClr val="bg1"/>
                </a:solidFill>
              </a:endParaRPr>
            </a:p>
            <a:p>
              <a:pPr marL="360363"/>
              <a:r>
                <a:rPr lang="ru-RU" b="1" dirty="0" smtClean="0">
                  <a:solidFill>
                    <a:schemeClr val="bg1"/>
                  </a:solidFill>
                </a:rPr>
                <a:t>и </a:t>
              </a:r>
              <a:r>
                <a:rPr lang="ru-RU" b="1" dirty="0">
                  <a:solidFill>
                    <a:schemeClr val="bg1"/>
                  </a:solidFill>
                </a:rPr>
                <a:t>первую квалификационные категории (%)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object 16"/>
            <p:cNvSpPr/>
            <p:nvPr/>
          </p:nvSpPr>
          <p:spPr>
            <a:xfrm>
              <a:off x="8006440" y="1170969"/>
              <a:ext cx="970694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33B5"/>
            </a:solidFill>
          </p:spPr>
          <p:txBody>
            <a:bodyPr wrap="square" lIns="0" tIns="0" rIns="0" bIns="0" rtlCol="0"/>
            <a:lstStyle/>
            <a:p>
              <a:pPr algn="ctr"/>
              <a:endParaRPr lang="ru-RU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0,89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598809" y="4231089"/>
            <a:ext cx="7376934" cy="581632"/>
            <a:chOff x="1600200" y="1170969"/>
            <a:chExt cx="7376934" cy="581632"/>
          </a:xfrm>
        </p:grpSpPr>
        <p:sp>
          <p:nvSpPr>
            <p:cNvPr id="43" name="object 7"/>
            <p:cNvSpPr/>
            <p:nvPr/>
          </p:nvSpPr>
          <p:spPr>
            <a:xfrm>
              <a:off x="1600200" y="1170969"/>
              <a:ext cx="6324600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2998"/>
            </a:solidFill>
          </p:spPr>
          <p:txBody>
            <a:bodyPr wrap="square" lIns="0" tIns="0" rIns="0" bIns="0" rtlCol="0"/>
            <a:lstStyle/>
            <a:p>
              <a:pPr marL="360363"/>
              <a:r>
                <a:rPr lang="ru-RU" b="1" dirty="0">
                  <a:solidFill>
                    <a:schemeClr val="bg1"/>
                  </a:solidFill>
                </a:rPr>
                <a:t>Заместители руководителя, прошедшие </a:t>
              </a:r>
              <a:r>
                <a:rPr lang="ru-RU" b="1" dirty="0" smtClean="0">
                  <a:solidFill>
                    <a:schemeClr val="bg1"/>
                  </a:solidFill>
                </a:rPr>
                <a:t>переподготовку </a:t>
              </a:r>
            </a:p>
            <a:p>
              <a:pPr marL="360363"/>
              <a:r>
                <a:rPr lang="ru-RU" b="1" dirty="0" smtClean="0">
                  <a:solidFill>
                    <a:schemeClr val="bg1"/>
                  </a:solidFill>
                </a:rPr>
                <a:t>по </a:t>
              </a:r>
              <a:r>
                <a:rPr lang="ru-RU" b="1" dirty="0">
                  <a:solidFill>
                    <a:schemeClr val="bg1"/>
                  </a:solidFill>
                </a:rPr>
                <a:t>профилю деятельности «Менеджмент в социальной сфере» 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object 16"/>
            <p:cNvSpPr/>
            <p:nvPr/>
          </p:nvSpPr>
          <p:spPr>
            <a:xfrm>
              <a:off x="8006440" y="1170969"/>
              <a:ext cx="970694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33B5"/>
            </a:solidFill>
          </p:spPr>
          <p:txBody>
            <a:bodyPr wrap="square" lIns="0" tIns="0" rIns="0" bIns="0" rtlCol="0"/>
            <a:lstStyle/>
            <a:p>
              <a:pPr algn="ctr"/>
              <a:endParaRPr lang="ru-RU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0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598809" y="4996119"/>
            <a:ext cx="7376934" cy="581632"/>
            <a:chOff x="1600200" y="1170969"/>
            <a:chExt cx="7376934" cy="581632"/>
          </a:xfrm>
        </p:grpSpPr>
        <p:sp>
          <p:nvSpPr>
            <p:cNvPr id="46" name="object 7"/>
            <p:cNvSpPr/>
            <p:nvPr/>
          </p:nvSpPr>
          <p:spPr>
            <a:xfrm>
              <a:off x="1600200" y="1170969"/>
              <a:ext cx="6324600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2998"/>
            </a:solidFill>
          </p:spPr>
          <p:txBody>
            <a:bodyPr wrap="square" lIns="0" tIns="0" rIns="0" bIns="0" rtlCol="0"/>
            <a:lstStyle/>
            <a:p>
              <a:pPr marL="360363"/>
              <a:r>
                <a:rPr lang="ru-RU" b="1" dirty="0">
                  <a:solidFill>
                    <a:schemeClr val="bg1"/>
                  </a:solidFill>
                </a:rPr>
                <a:t>Педагогические и руководящие работники, прошедшие сертификацию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object 16"/>
            <p:cNvSpPr/>
            <p:nvPr/>
          </p:nvSpPr>
          <p:spPr>
            <a:xfrm>
              <a:off x="8006440" y="1170969"/>
              <a:ext cx="970694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33B5"/>
            </a:solidFill>
          </p:spPr>
          <p:txBody>
            <a:bodyPr wrap="square" lIns="0" tIns="0" rIns="0" bIns="0" rtlCol="0"/>
            <a:lstStyle/>
            <a:p>
              <a:pPr algn="ctr"/>
              <a:endParaRPr lang="ru-RU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0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598809" y="5761149"/>
            <a:ext cx="7376934" cy="581632"/>
            <a:chOff x="1600200" y="1170969"/>
            <a:chExt cx="7376934" cy="581632"/>
          </a:xfrm>
        </p:grpSpPr>
        <p:sp>
          <p:nvSpPr>
            <p:cNvPr id="49" name="object 7"/>
            <p:cNvSpPr/>
            <p:nvPr/>
          </p:nvSpPr>
          <p:spPr>
            <a:xfrm>
              <a:off x="1600200" y="1170969"/>
              <a:ext cx="6324600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2998"/>
            </a:solidFill>
          </p:spPr>
          <p:txBody>
            <a:bodyPr wrap="square" lIns="0" tIns="0" rIns="0" bIns="0" rtlCol="0"/>
            <a:lstStyle/>
            <a:p>
              <a:pPr marL="360363"/>
              <a:r>
                <a:rPr lang="ru-RU" b="1" dirty="0">
                  <a:solidFill>
                    <a:schemeClr val="bg1"/>
                  </a:solidFill>
                </a:rPr>
                <a:t>Педагогические и руководящие работники, ставшие победителями и лауреатами в </a:t>
              </a:r>
              <a:r>
                <a:rPr lang="ru-RU" b="1" dirty="0" smtClean="0">
                  <a:solidFill>
                    <a:schemeClr val="bg1"/>
                  </a:solidFill>
                </a:rPr>
                <a:t>конкурсах 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object 16"/>
            <p:cNvSpPr/>
            <p:nvPr/>
          </p:nvSpPr>
          <p:spPr>
            <a:xfrm>
              <a:off x="8006440" y="1170969"/>
              <a:ext cx="970694" cy="581632"/>
            </a:xfrm>
            <a:custGeom>
              <a:avLst/>
              <a:gdLst/>
              <a:ahLst/>
              <a:cxnLst/>
              <a:rect l="l" t="t" r="r" b="b"/>
              <a:pathLst>
                <a:path w="2761615" h="1381125">
                  <a:moveTo>
                    <a:pt x="0" y="0"/>
                  </a:moveTo>
                  <a:lnTo>
                    <a:pt x="2761614" y="0"/>
                  </a:lnTo>
                  <a:lnTo>
                    <a:pt x="2761614" y="1381125"/>
                  </a:lnTo>
                  <a:lnTo>
                    <a:pt x="0" y="138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33B5"/>
            </a:solidFill>
          </p:spPr>
          <p:txBody>
            <a:bodyPr wrap="square" lIns="0" tIns="0" rIns="0" bIns="0" rtlCol="0"/>
            <a:lstStyle/>
            <a:p>
              <a:pPr algn="ctr"/>
              <a:endParaRPr lang="ru-RU" sz="9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0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8023226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pc="350" dirty="0" smtClean="0"/>
              <a:t>УДОВЛЕТВОРЕННОСТЬ НАСЕЛЕНИЯ КАЧЕСТВОМ ДОПОЛНИТЕЛЬНОГО ОБРАЗОВАНИЯ</a:t>
            </a:r>
            <a:endParaRPr spc="350" dirty="0"/>
          </a:p>
        </p:txBody>
      </p:sp>
      <p:sp>
        <p:nvSpPr>
          <p:cNvPr id="4" name="object 4"/>
          <p:cNvSpPr/>
          <p:nvPr/>
        </p:nvSpPr>
        <p:spPr>
          <a:xfrm>
            <a:off x="449174" y="1143000"/>
            <a:ext cx="2044700" cy="0"/>
          </a:xfrm>
          <a:custGeom>
            <a:avLst/>
            <a:gdLst/>
            <a:ahLst/>
            <a:cxnLst/>
            <a:rect l="l" t="t" r="r" b="b"/>
            <a:pathLst>
              <a:path w="2044700">
                <a:moveTo>
                  <a:pt x="0" y="0"/>
                </a:moveTo>
                <a:lnTo>
                  <a:pt x="2044699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6273" y="3345629"/>
            <a:ext cx="2066927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1907539" algn="l"/>
              </a:tabLst>
            </a:pPr>
            <a:r>
              <a:rPr lang="ru-RU" sz="1650" b="1" u="sng" spc="-95" dirty="0" smtClean="0">
                <a:solidFill>
                  <a:srgbClr val="424242"/>
                </a:solidFill>
                <a:latin typeface="Trebuchet MS"/>
                <a:cs typeface="Trebuchet MS"/>
              </a:rPr>
              <a:t>Высокий</a:t>
            </a:r>
            <a:r>
              <a:rPr sz="1650" b="1" u="sng" spc="-100" dirty="0">
                <a:solidFill>
                  <a:srgbClr val="424242"/>
                </a:solidFill>
                <a:latin typeface="Trebuchet MS"/>
                <a:cs typeface="Trebuchet MS"/>
              </a:rPr>
              <a:t>	</a:t>
            </a:r>
            <a:endParaRPr sz="1650" b="1" u="sng" dirty="0">
              <a:latin typeface="Trebuchet MS"/>
              <a:cs typeface="Trebuchet MS"/>
            </a:endParaRPr>
          </a:p>
        </p:txBody>
      </p:sp>
      <p:sp>
        <p:nvSpPr>
          <p:cNvPr id="12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sp>
        <p:nvSpPr>
          <p:cNvPr id="16" name="object 8"/>
          <p:cNvSpPr txBox="1"/>
          <p:nvPr/>
        </p:nvSpPr>
        <p:spPr>
          <a:xfrm>
            <a:off x="677598" y="5416916"/>
            <a:ext cx="2065602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926589" algn="l"/>
              </a:tabLst>
            </a:pPr>
            <a:r>
              <a:rPr lang="ru-RU" sz="1650" b="1" u="heavy" spc="-95" dirty="0" smtClean="0">
                <a:solidFill>
                  <a:srgbClr val="424242"/>
                </a:solidFill>
                <a:latin typeface="Trebuchet MS"/>
                <a:cs typeface="Trebuchet MS"/>
              </a:rPr>
              <a:t>Низкий</a:t>
            </a:r>
            <a:r>
              <a:rPr sz="1650" u="heavy" spc="-100" dirty="0">
                <a:solidFill>
                  <a:srgbClr val="424242"/>
                </a:solidFill>
                <a:latin typeface="Trebuchet MS"/>
                <a:cs typeface="Trebuchet MS"/>
              </a:rPr>
              <a:t>	</a:t>
            </a:r>
            <a:r>
              <a:rPr lang="ru-RU" sz="1650" u="heavy" spc="-100" dirty="0" smtClean="0">
                <a:solidFill>
                  <a:srgbClr val="424242"/>
                </a:solidFill>
                <a:latin typeface="Trebuchet MS"/>
                <a:cs typeface="Trebuchet MS"/>
              </a:rPr>
              <a:t>_</a:t>
            </a:r>
            <a:endParaRPr sz="1650" dirty="0">
              <a:latin typeface="Trebuchet MS"/>
              <a:cs typeface="Trebuchet MS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613062"/>
              </p:ext>
            </p:extLst>
          </p:nvPr>
        </p:nvGraphicFramePr>
        <p:xfrm>
          <a:off x="2971800" y="1905000"/>
          <a:ext cx="6096000" cy="4246058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100" b="1" i="0" spc="350" dirty="0" smtClean="0">
                          <a:solidFill>
                            <a:srgbClr val="5B2998"/>
                          </a:solidFill>
                          <a:latin typeface="Calibri"/>
                          <a:ea typeface="+mj-ea"/>
                          <a:cs typeface="Calibri"/>
                        </a:rPr>
                        <a:t>Учащиеся, %</a:t>
                      </a:r>
                      <a:endParaRPr lang="ru-RU" sz="2100" b="1" i="0" spc="350" dirty="0">
                        <a:solidFill>
                          <a:srgbClr val="5B2998"/>
                        </a:solidFill>
                        <a:latin typeface="Calibri"/>
                        <a:ea typeface="+mj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200000"/>
                        </a:lnSpc>
                      </a:pPr>
                      <a:r>
                        <a:rPr lang="ru-RU" sz="2100" b="1" i="0" spc="350" dirty="0" smtClean="0">
                          <a:solidFill>
                            <a:srgbClr val="5B2998"/>
                          </a:solidFill>
                          <a:latin typeface="Calibri"/>
                          <a:ea typeface="+mj-ea"/>
                          <a:cs typeface="Calibri"/>
                        </a:rPr>
                        <a:t>Родители, % </a:t>
                      </a:r>
                      <a:endParaRPr lang="ru-RU" sz="2100" b="1" i="0" spc="350" dirty="0">
                        <a:solidFill>
                          <a:srgbClr val="5B2998"/>
                        </a:solidFill>
                        <a:latin typeface="Calibri"/>
                        <a:ea typeface="+mj-ea"/>
                        <a:cs typeface="Calibri"/>
                      </a:endParaRPr>
                    </a:p>
                  </a:txBody>
                  <a:tcPr>
                    <a:lnL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600" b="1" i="0" spc="350" dirty="0" smtClean="0">
                          <a:solidFill>
                            <a:srgbClr val="5B2998"/>
                          </a:solidFill>
                          <a:latin typeface="Calibri"/>
                          <a:ea typeface="+mj-ea"/>
                          <a:cs typeface="Calibri"/>
                        </a:rPr>
                        <a:t>2014/2015</a:t>
                      </a:r>
                      <a:endParaRPr lang="ru-RU" sz="1600" b="1" i="0" spc="350" dirty="0">
                        <a:solidFill>
                          <a:srgbClr val="5B2998"/>
                        </a:solidFill>
                        <a:latin typeface="Calibri"/>
                        <a:ea typeface="+mj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A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600" b="1" i="0" spc="350" dirty="0" smtClean="0">
                          <a:solidFill>
                            <a:srgbClr val="5B2998"/>
                          </a:solidFill>
                          <a:latin typeface="Calibri"/>
                          <a:ea typeface="+mj-ea"/>
                          <a:cs typeface="Calibri"/>
                        </a:rPr>
                        <a:t>2015/2016</a:t>
                      </a:r>
                      <a:endParaRPr lang="ru-RU" sz="1600" b="1" i="0" spc="350" dirty="0">
                        <a:solidFill>
                          <a:srgbClr val="5B2998"/>
                        </a:solidFill>
                        <a:latin typeface="Calibri"/>
                        <a:ea typeface="+mj-ea"/>
                        <a:cs typeface="Calibri"/>
                      </a:endParaRPr>
                    </a:p>
                  </a:txBody>
                  <a:tcPr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A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600" b="1" i="0" spc="350" dirty="0" smtClean="0">
                          <a:solidFill>
                            <a:srgbClr val="5B2998"/>
                          </a:solidFill>
                          <a:latin typeface="Calibri"/>
                          <a:ea typeface="+mj-ea"/>
                          <a:cs typeface="Calibri"/>
                        </a:rPr>
                        <a:t>2014/2015</a:t>
                      </a:r>
                      <a:endParaRPr lang="ru-RU" sz="1600" b="1" i="0" spc="350" dirty="0">
                        <a:solidFill>
                          <a:srgbClr val="5B2998"/>
                        </a:solidFill>
                        <a:latin typeface="Calibri"/>
                        <a:ea typeface="+mj-ea"/>
                        <a:cs typeface="Calibri"/>
                      </a:endParaRPr>
                    </a:p>
                  </a:txBody>
                  <a:tcPr>
                    <a:lnL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A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600" b="1" i="0" spc="350" dirty="0" smtClean="0">
                          <a:solidFill>
                            <a:srgbClr val="5B2998"/>
                          </a:solidFill>
                          <a:latin typeface="Calibri"/>
                          <a:ea typeface="+mj-ea"/>
                          <a:cs typeface="Calibri"/>
                        </a:rPr>
                        <a:t>2015/2016</a:t>
                      </a:r>
                      <a:endParaRPr lang="ru-RU" sz="1600" b="1" i="0" spc="350" dirty="0">
                        <a:solidFill>
                          <a:srgbClr val="5B2998"/>
                        </a:solidFill>
                        <a:latin typeface="Calibri"/>
                        <a:ea typeface="+mj-ea"/>
                        <a:cs typeface="Calibri"/>
                      </a:endParaRPr>
                    </a:p>
                  </a:txBody>
                  <a:tcPr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A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69,35</a:t>
                      </a:r>
                    </a:p>
                  </a:txBody>
                  <a:tcPr marL="68580" marR="68580" marT="0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80,36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79,55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77,36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30,65</a:t>
                      </a:r>
                    </a:p>
                  </a:txBody>
                  <a:tcPr marL="68580" marR="68580" marT="0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19,64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20,45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22,64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12700" cmpd="sng">
                      <a:noFill/>
                      <a:prstDash val="soli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5B2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spc="-95" dirty="0">
                          <a:solidFill>
                            <a:srgbClr val="424242"/>
                          </a:solidFill>
                          <a:latin typeface="Trebuchet MS"/>
                          <a:ea typeface="+mn-ea"/>
                          <a:cs typeface="Trebuchet MS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ACF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3"/>
          <p:cNvSpPr txBox="1"/>
          <p:nvPr/>
        </p:nvSpPr>
        <p:spPr>
          <a:xfrm>
            <a:off x="434974" y="1446754"/>
            <a:ext cx="4365626" cy="34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100"/>
              </a:lnSpc>
            </a:pPr>
            <a:r>
              <a:rPr lang="ru-RU" sz="2000" b="1" dirty="0" smtClean="0"/>
              <a:t>Уровень профессионализма педагогов</a:t>
            </a:r>
            <a:endParaRPr sz="2000" b="1" dirty="0"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666746" y="3848183"/>
            <a:ext cx="2066927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1907539" algn="l"/>
              </a:tabLst>
            </a:pPr>
            <a:r>
              <a:rPr lang="ru-RU" sz="1650" b="1" u="sng" spc="-95" dirty="0" smtClean="0">
                <a:solidFill>
                  <a:srgbClr val="424242"/>
                </a:solidFill>
                <a:latin typeface="Trebuchet MS"/>
                <a:cs typeface="Trebuchet MS"/>
              </a:rPr>
              <a:t>Довольно высокий</a:t>
            </a:r>
            <a:r>
              <a:rPr sz="1650" u="sng" spc="-100" dirty="0">
                <a:solidFill>
                  <a:srgbClr val="424242"/>
                </a:solidFill>
                <a:latin typeface="Trebuchet MS"/>
                <a:cs typeface="Trebuchet MS"/>
              </a:rPr>
              <a:t>	</a:t>
            </a:r>
            <a:endParaRPr sz="1650" u="sng" dirty="0">
              <a:latin typeface="Trebuchet MS"/>
              <a:cs typeface="Trebuchet MS"/>
            </a:endParaRPr>
          </a:p>
        </p:txBody>
      </p:sp>
      <p:sp>
        <p:nvSpPr>
          <p:cNvPr id="21" name="object 6"/>
          <p:cNvSpPr txBox="1"/>
          <p:nvPr/>
        </p:nvSpPr>
        <p:spPr>
          <a:xfrm>
            <a:off x="666745" y="4363015"/>
            <a:ext cx="2066927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1907539" algn="l"/>
              </a:tabLst>
            </a:pPr>
            <a:r>
              <a:rPr lang="ru-RU" sz="1650" b="1" u="sng" spc="-95" dirty="0" smtClean="0">
                <a:solidFill>
                  <a:srgbClr val="424242"/>
                </a:solidFill>
                <a:latin typeface="Trebuchet MS"/>
                <a:cs typeface="Trebuchet MS"/>
              </a:rPr>
              <a:t>На среднем уровне</a:t>
            </a:r>
            <a:r>
              <a:rPr sz="1650" u="sng" spc="-100" dirty="0">
                <a:solidFill>
                  <a:srgbClr val="424242"/>
                </a:solidFill>
                <a:latin typeface="Trebuchet MS"/>
                <a:cs typeface="Trebuchet MS"/>
              </a:rPr>
              <a:t>	</a:t>
            </a:r>
            <a:endParaRPr sz="1650" u="sng" dirty="0">
              <a:latin typeface="Trebuchet MS"/>
              <a:cs typeface="Trebuchet MS"/>
            </a:endParaRPr>
          </a:p>
        </p:txBody>
      </p:sp>
      <p:sp>
        <p:nvSpPr>
          <p:cNvPr id="22" name="object 6"/>
          <p:cNvSpPr txBox="1"/>
          <p:nvPr/>
        </p:nvSpPr>
        <p:spPr>
          <a:xfrm>
            <a:off x="676273" y="4866128"/>
            <a:ext cx="2066927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1907539" algn="l"/>
              </a:tabLst>
            </a:pPr>
            <a:r>
              <a:rPr lang="ru-RU" sz="1650" b="1" u="sng" spc="-95" dirty="0" smtClean="0">
                <a:solidFill>
                  <a:srgbClr val="424242"/>
                </a:solidFill>
                <a:latin typeface="Trebuchet MS"/>
                <a:cs typeface="Trebuchet MS"/>
              </a:rPr>
              <a:t>Довольно низкий</a:t>
            </a:r>
            <a:r>
              <a:rPr sz="1650" u="sng" spc="-100" dirty="0">
                <a:solidFill>
                  <a:srgbClr val="424242"/>
                </a:solidFill>
                <a:latin typeface="Trebuchet MS"/>
                <a:cs typeface="Trebuchet MS"/>
              </a:rPr>
              <a:t>	</a:t>
            </a:r>
            <a:endParaRPr sz="1650" u="sng" dirty="0">
              <a:latin typeface="Trebuchet MS"/>
              <a:cs typeface="Trebuchet MS"/>
            </a:endParaRPr>
          </a:p>
        </p:txBody>
      </p:sp>
      <p:sp>
        <p:nvSpPr>
          <p:cNvPr id="23" name="object 6"/>
          <p:cNvSpPr txBox="1"/>
          <p:nvPr/>
        </p:nvSpPr>
        <p:spPr>
          <a:xfrm>
            <a:off x="676273" y="5897142"/>
            <a:ext cx="2066927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1907539" algn="l"/>
              </a:tabLst>
            </a:pPr>
            <a:r>
              <a:rPr lang="ru-RU" sz="1650" b="1" u="sng" spc="-95" dirty="0" smtClean="0">
                <a:solidFill>
                  <a:srgbClr val="424242"/>
                </a:solidFill>
                <a:latin typeface="Trebuchet MS"/>
                <a:cs typeface="Trebuchet MS"/>
              </a:rPr>
              <a:t>Затрудняюсь ответить</a:t>
            </a:r>
            <a:endParaRPr sz="1650" u="sng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7642226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pc="470" dirty="0" smtClean="0"/>
              <a:t>РИСКИ РЕАЛИЗАЦИИ МОДЕЛИ ДОПОЛНИТЕЛЬНОГО ОБРАЗОВАНИЯ</a:t>
            </a:r>
            <a:endParaRPr spc="425" dirty="0"/>
          </a:p>
        </p:txBody>
      </p:sp>
      <p:sp>
        <p:nvSpPr>
          <p:cNvPr id="4" name="object 4"/>
          <p:cNvSpPr/>
          <p:nvPr/>
        </p:nvSpPr>
        <p:spPr>
          <a:xfrm>
            <a:off x="447674" y="1143000"/>
            <a:ext cx="1228725" cy="0"/>
          </a:xfrm>
          <a:custGeom>
            <a:avLst/>
            <a:gdLst/>
            <a:ahLst/>
            <a:cxnLst/>
            <a:rect l="l" t="t" r="r" b="b"/>
            <a:pathLst>
              <a:path w="1228725">
                <a:moveTo>
                  <a:pt x="0" y="0"/>
                </a:moveTo>
                <a:lnTo>
                  <a:pt x="1228724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92199" y="2494097"/>
            <a:ext cx="287020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000" b="1" spc="300" dirty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Организационное обеспечение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43400" y="1295400"/>
            <a:ext cx="4306074" cy="1846659"/>
          </a:xfrm>
          <a:prstGeom prst="rect">
            <a:avLst/>
          </a:prstGeom>
          <a:solidFill>
            <a:srgbClr val="5B2998"/>
          </a:solidFill>
        </p:spPr>
        <p:txBody>
          <a:bodyPr vert="horz" wrap="square" lIns="0" tIns="0" rIns="0" bIns="0" rtlCol="0">
            <a:spAutoFit/>
          </a:bodyPr>
          <a:lstStyle/>
          <a:p>
            <a:pPr marL="243840">
              <a:lnSpc>
                <a:spcPct val="100000"/>
              </a:lnSpc>
            </a:pP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243840">
              <a:lnSpc>
                <a:spcPct val="100000"/>
              </a:lnSpc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Низкая </a:t>
            </a:r>
            <a:r>
              <a:rPr lang="ru-RU" sz="2000" b="1" spc="235" dirty="0">
                <a:solidFill>
                  <a:srgbClr val="FFFFFF"/>
                </a:solidFill>
                <a:cs typeface="Calibri"/>
              </a:rPr>
              <a:t>заинтересованность </a:t>
            </a: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243840">
              <a:lnSpc>
                <a:spcPct val="100000"/>
              </a:lnSpc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в </a:t>
            </a:r>
            <a:r>
              <a:rPr lang="ru-RU" sz="2000" b="1" spc="235" dirty="0">
                <a:solidFill>
                  <a:srgbClr val="FFFFFF"/>
                </a:solidFill>
                <a:cs typeface="Calibri"/>
              </a:rPr>
              <a:t>сетевом взаимодействии межведомственных организаций </a:t>
            </a: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243840">
              <a:lnSpc>
                <a:spcPct val="100000"/>
              </a:lnSpc>
            </a:pPr>
            <a:endParaRPr lang="ru-RU" sz="2000" b="1" spc="235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3400" y="3030141"/>
            <a:ext cx="4306074" cy="1846659"/>
          </a:xfrm>
          <a:prstGeom prst="rect">
            <a:avLst/>
          </a:prstGeom>
          <a:solidFill>
            <a:srgbClr val="ACFAFF"/>
          </a:solidFill>
        </p:spPr>
        <p:txBody>
          <a:bodyPr vert="horz" wrap="square" lIns="0" tIns="0" rIns="0" bIns="0" rtlCol="0">
            <a:spAutoFit/>
          </a:bodyPr>
          <a:lstStyle/>
          <a:p>
            <a:pPr marL="265113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Низкая </a:t>
            </a:r>
            <a:r>
              <a:rPr lang="ru-RU" sz="2000" b="1" spc="235" dirty="0">
                <a:solidFill>
                  <a:srgbClr val="424242"/>
                </a:solidFill>
                <a:latin typeface="Calibri"/>
                <a:cs typeface="Calibri"/>
              </a:rPr>
              <a:t>заинтересованность негосударственного сектора в государственно-частном партнерстве в </a:t>
            </a:r>
            <a:r>
              <a:rPr lang="ru-RU" sz="2000" b="1" spc="235" dirty="0" err="1" smtClean="0">
                <a:solidFill>
                  <a:srgbClr val="424242"/>
                </a:solidFill>
                <a:latin typeface="Calibri"/>
                <a:cs typeface="Calibri"/>
              </a:rPr>
              <a:t>предоставле-нии</a:t>
            </a:r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 услуг дополнительного </a:t>
            </a:r>
            <a:r>
              <a:rPr lang="ru-RU" sz="2000" b="1" spc="235" dirty="0">
                <a:solidFill>
                  <a:srgbClr val="424242"/>
                </a:solidFill>
                <a:latin typeface="Calibri"/>
                <a:cs typeface="Calibri"/>
              </a:rPr>
              <a:t>образования</a:t>
            </a:r>
          </a:p>
        </p:txBody>
      </p:sp>
      <p:sp>
        <p:nvSpPr>
          <p:cNvPr id="10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sp>
        <p:nvSpPr>
          <p:cNvPr id="11" name="object 7"/>
          <p:cNvSpPr txBox="1"/>
          <p:nvPr/>
        </p:nvSpPr>
        <p:spPr>
          <a:xfrm>
            <a:off x="4343400" y="4866677"/>
            <a:ext cx="4306074" cy="1754326"/>
          </a:xfrm>
          <a:prstGeom prst="rect">
            <a:avLst/>
          </a:prstGeom>
          <a:solidFill>
            <a:srgbClr val="5B2998"/>
          </a:solidFill>
        </p:spPr>
        <p:txBody>
          <a:bodyPr vert="horz" wrap="square" lIns="0" tIns="0" rIns="0" bIns="0" rtlCol="0">
            <a:spAutoFit/>
          </a:bodyPr>
          <a:lstStyle/>
          <a:p>
            <a:pPr marL="243840">
              <a:lnSpc>
                <a:spcPct val="100000"/>
              </a:lnSpc>
            </a:pP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180975" indent="84138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>
                <a:solidFill>
                  <a:srgbClr val="FFFFFF"/>
                </a:solidFill>
                <a:cs typeface="Calibri"/>
              </a:rPr>
              <a:t>Недостижимость </a:t>
            </a: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180975" indent="84138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показателей </a:t>
            </a:r>
          </a:p>
          <a:p>
            <a:pPr marL="180975" indent="84138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эффективности </a:t>
            </a:r>
          </a:p>
          <a:p>
            <a:pPr marL="180975" indent="84138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деятельности </a:t>
            </a:r>
            <a:endParaRPr lang="ru-RU" sz="2000" b="1" spc="235" dirty="0">
              <a:solidFill>
                <a:srgbClr val="FFFFFF"/>
              </a:solidFill>
              <a:cs typeface="Calibri"/>
            </a:endParaRPr>
          </a:p>
          <a:p>
            <a:pPr marL="243840">
              <a:lnSpc>
                <a:spcPct val="100000"/>
              </a:lnSpc>
            </a:pPr>
            <a:endParaRPr lang="ru-RU" sz="1400" b="1" spc="235" dirty="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12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805" y="3394164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7642226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pc="470" dirty="0" smtClean="0"/>
              <a:t>РИСКИ РЕАЛИЗАЦИИ МОДЕЛИ ДОПОЛНИТЕЛЬНОГО ОБРАЗОВАНИЯ</a:t>
            </a:r>
            <a:endParaRPr spc="425" dirty="0"/>
          </a:p>
        </p:txBody>
      </p:sp>
      <p:sp>
        <p:nvSpPr>
          <p:cNvPr id="4" name="object 4"/>
          <p:cNvSpPr/>
          <p:nvPr/>
        </p:nvSpPr>
        <p:spPr>
          <a:xfrm>
            <a:off x="447674" y="1143000"/>
            <a:ext cx="1228725" cy="0"/>
          </a:xfrm>
          <a:custGeom>
            <a:avLst/>
            <a:gdLst/>
            <a:ahLst/>
            <a:cxnLst/>
            <a:rect l="l" t="t" r="r" b="b"/>
            <a:pathLst>
              <a:path w="1228725">
                <a:moveTo>
                  <a:pt x="0" y="0"/>
                </a:moveTo>
                <a:lnTo>
                  <a:pt x="1228724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8551" y="1781403"/>
            <a:ext cx="2870201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2000" b="1" spc="300" dirty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Нормативное правовое </a:t>
            </a:r>
            <a:r>
              <a:rPr lang="ru-RU" sz="2000" b="1" spc="300" dirty="0" smtClean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  <a:endParaRPr lang="ru-RU" sz="2000" b="1" spc="300" dirty="0">
              <a:solidFill>
                <a:srgbClr val="5B2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43400" y="1432917"/>
            <a:ext cx="4306074" cy="1538883"/>
          </a:xfrm>
          <a:prstGeom prst="rect">
            <a:avLst/>
          </a:prstGeom>
          <a:solidFill>
            <a:srgbClr val="5B2998"/>
          </a:solidFill>
        </p:spPr>
        <p:txBody>
          <a:bodyPr vert="horz" wrap="square" lIns="0" tIns="0" rIns="0" bIns="0" rtlCol="0">
            <a:spAutoFit/>
          </a:bodyPr>
          <a:lstStyle/>
          <a:p>
            <a:pPr marL="265113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Несоответствие </a:t>
            </a:r>
            <a:r>
              <a:rPr lang="ru-RU" sz="2000" b="1" spc="235" dirty="0">
                <a:solidFill>
                  <a:srgbClr val="FFFFFF"/>
                </a:solidFill>
                <a:cs typeface="Calibri"/>
              </a:rPr>
              <a:t>нормативных актов организации дополнительного образования </a:t>
            </a: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требованиям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43400" y="3200400"/>
            <a:ext cx="4306074" cy="1846659"/>
          </a:xfrm>
          <a:prstGeom prst="rect">
            <a:avLst/>
          </a:prstGeom>
          <a:solidFill>
            <a:srgbClr val="ACFAFF"/>
          </a:solidFill>
        </p:spPr>
        <p:txBody>
          <a:bodyPr vert="horz" wrap="square" lIns="0" tIns="0" rIns="0" bIns="0" rtlCol="0">
            <a:spAutoFit/>
          </a:bodyPr>
          <a:lstStyle/>
          <a:p>
            <a:pPr marL="265113"/>
            <a:endParaRPr lang="ru-RU" sz="2000" b="1" spc="235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marL="265113"/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Недостаточный </a:t>
            </a:r>
          </a:p>
          <a:p>
            <a:pPr marL="265113"/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уровень </a:t>
            </a:r>
          </a:p>
          <a:p>
            <a:pPr marL="265113"/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профессионализма </a:t>
            </a:r>
            <a:r>
              <a:rPr lang="ru-RU" sz="2000" b="1" spc="235" dirty="0">
                <a:solidFill>
                  <a:srgbClr val="424242"/>
                </a:solidFill>
                <a:latin typeface="Calibri"/>
                <a:cs typeface="Calibri"/>
              </a:rPr>
              <a:t>руководящих </a:t>
            </a:r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работников</a:t>
            </a:r>
          </a:p>
          <a:p>
            <a:pPr marL="265113"/>
            <a:endParaRPr lang="ru-RU" sz="2000" b="1" spc="235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10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sp>
        <p:nvSpPr>
          <p:cNvPr id="11" name="object 7"/>
          <p:cNvSpPr txBox="1"/>
          <p:nvPr/>
        </p:nvSpPr>
        <p:spPr>
          <a:xfrm>
            <a:off x="4343400" y="4866677"/>
            <a:ext cx="4306074" cy="1754326"/>
          </a:xfrm>
          <a:prstGeom prst="rect">
            <a:avLst/>
          </a:prstGeom>
          <a:solidFill>
            <a:srgbClr val="5B2998"/>
          </a:solidFill>
        </p:spPr>
        <p:txBody>
          <a:bodyPr vert="horz" wrap="square" lIns="0" tIns="0" rIns="0" bIns="0" rtlCol="0">
            <a:spAutoFit/>
          </a:bodyPr>
          <a:lstStyle/>
          <a:p>
            <a:pPr marL="243840">
              <a:lnSpc>
                <a:spcPct val="100000"/>
              </a:lnSpc>
            </a:pP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265113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>
                <a:solidFill>
                  <a:srgbClr val="FFFFFF"/>
                </a:solidFill>
                <a:cs typeface="Calibri"/>
              </a:rPr>
              <a:t>Несоответствие кадров профессиональному стандарту</a:t>
            </a:r>
          </a:p>
          <a:p>
            <a:pPr marL="180975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 </a:t>
            </a:r>
            <a:endParaRPr lang="ru-RU" sz="2000" b="1" spc="235" dirty="0">
              <a:solidFill>
                <a:srgbClr val="FFFFFF"/>
              </a:solidFill>
              <a:cs typeface="Calibri"/>
            </a:endParaRPr>
          </a:p>
          <a:p>
            <a:pPr marL="243840">
              <a:lnSpc>
                <a:spcPct val="100000"/>
              </a:lnSpc>
            </a:pPr>
            <a:endParaRPr lang="ru-RU" sz="1400" b="1" spc="235" dirty="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12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87768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ject 6"/>
          <p:cNvSpPr txBox="1"/>
          <p:nvPr/>
        </p:nvSpPr>
        <p:spPr>
          <a:xfrm>
            <a:off x="1308550" y="4206812"/>
            <a:ext cx="287020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2000" b="1" spc="300" dirty="0" smtClean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Кадровое обеспечение</a:t>
            </a:r>
            <a:endParaRPr lang="ru-RU" sz="2000" b="1" spc="300" dirty="0">
              <a:solidFill>
                <a:srgbClr val="5B2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974" y="437621"/>
            <a:ext cx="7642226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pc="470" dirty="0" smtClean="0"/>
              <a:t>РИСКИ РЕАЛИЗАЦИИ МОДЕЛИ ДОПОЛНИТЕЛЬНОГО ОБРАЗОВАНИЯ</a:t>
            </a:r>
            <a:endParaRPr spc="425" dirty="0"/>
          </a:p>
        </p:txBody>
      </p:sp>
      <p:sp>
        <p:nvSpPr>
          <p:cNvPr id="4" name="object 4"/>
          <p:cNvSpPr/>
          <p:nvPr/>
        </p:nvSpPr>
        <p:spPr>
          <a:xfrm>
            <a:off x="447674" y="1143000"/>
            <a:ext cx="1228725" cy="0"/>
          </a:xfrm>
          <a:custGeom>
            <a:avLst/>
            <a:gdLst/>
            <a:ahLst/>
            <a:cxnLst/>
            <a:rect l="l" t="t" r="r" b="b"/>
            <a:pathLst>
              <a:path w="1228725">
                <a:moveTo>
                  <a:pt x="0" y="0"/>
                </a:moveTo>
                <a:lnTo>
                  <a:pt x="1228724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49474" y="678656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8574">
            <a:solidFill>
              <a:srgbClr val="ACFA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92199" y="2494097"/>
            <a:ext cx="2870201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2000" b="1" spc="300" dirty="0">
                <a:solidFill>
                  <a:srgbClr val="5B2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Финансово-экономическое обеспечение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43400" y="1295400"/>
            <a:ext cx="4306074" cy="2154436"/>
          </a:xfrm>
          <a:prstGeom prst="rect">
            <a:avLst/>
          </a:prstGeom>
          <a:solidFill>
            <a:srgbClr val="5B2998"/>
          </a:solidFill>
        </p:spPr>
        <p:txBody>
          <a:bodyPr vert="horz" wrap="square" lIns="0" tIns="0" rIns="0" bIns="0" rtlCol="0">
            <a:spAutoFit/>
          </a:bodyPr>
          <a:lstStyle/>
          <a:p>
            <a:pPr marL="243840">
              <a:lnSpc>
                <a:spcPct val="100000"/>
              </a:lnSpc>
            </a:pP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265113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>
                <a:solidFill>
                  <a:srgbClr val="FFFFFF"/>
                </a:solidFill>
                <a:cs typeface="Calibri"/>
              </a:rPr>
              <a:t>Слабая материально-техническая база для реализации новых </a:t>
            </a: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265113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программ</a:t>
            </a:r>
            <a:endParaRPr lang="ru-RU" sz="2000" b="1" spc="235" dirty="0">
              <a:solidFill>
                <a:srgbClr val="FFFFFF"/>
              </a:solidFill>
              <a:cs typeface="Calibri"/>
            </a:endParaRPr>
          </a:p>
          <a:p>
            <a:pPr marL="243840">
              <a:lnSpc>
                <a:spcPct val="100000"/>
              </a:lnSpc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 </a:t>
            </a:r>
          </a:p>
          <a:p>
            <a:pPr marL="243840">
              <a:lnSpc>
                <a:spcPct val="100000"/>
              </a:lnSpc>
            </a:pPr>
            <a:endParaRPr lang="ru-RU" sz="2000" b="1" spc="235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3400" y="3030141"/>
            <a:ext cx="4306074" cy="1846659"/>
          </a:xfrm>
          <a:prstGeom prst="rect">
            <a:avLst/>
          </a:prstGeom>
          <a:solidFill>
            <a:srgbClr val="ACFAFF"/>
          </a:solidFill>
        </p:spPr>
        <p:txBody>
          <a:bodyPr vert="horz" wrap="square" lIns="0" tIns="0" rIns="0" bIns="0" rtlCol="0">
            <a:spAutoFit/>
          </a:bodyPr>
          <a:lstStyle/>
          <a:p>
            <a:pPr marL="265113"/>
            <a:endParaRPr lang="ru-RU" sz="2000" b="1" spc="235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marL="265113"/>
            <a:r>
              <a:rPr lang="ru-RU" sz="2000" b="1" spc="235" dirty="0" err="1" smtClean="0">
                <a:solidFill>
                  <a:srgbClr val="424242"/>
                </a:solidFill>
                <a:latin typeface="Calibri"/>
                <a:cs typeface="Calibri"/>
              </a:rPr>
              <a:t>Недостижение</a:t>
            </a:r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 </a:t>
            </a:r>
          </a:p>
          <a:p>
            <a:pPr marL="265113"/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целевых </a:t>
            </a:r>
            <a:r>
              <a:rPr lang="ru-RU" sz="2000" b="1" spc="235" dirty="0">
                <a:solidFill>
                  <a:srgbClr val="424242"/>
                </a:solidFill>
                <a:latin typeface="Calibri"/>
                <a:cs typeface="Calibri"/>
              </a:rPr>
              <a:t>соотношений размеров заработной </a:t>
            </a:r>
            <a:endParaRPr lang="ru-RU" sz="2000" b="1" spc="235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marL="265113"/>
            <a:r>
              <a:rPr lang="ru-RU" sz="2000" b="1" spc="235" dirty="0" smtClean="0">
                <a:solidFill>
                  <a:srgbClr val="424242"/>
                </a:solidFill>
                <a:latin typeface="Calibri"/>
                <a:cs typeface="Calibri"/>
              </a:rPr>
              <a:t>платы педагогов</a:t>
            </a:r>
          </a:p>
          <a:p>
            <a:pPr marL="265113"/>
            <a:endParaRPr lang="ru-RU" sz="2000" b="1" spc="235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  <p:sp>
        <p:nvSpPr>
          <p:cNvPr id="10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34974" y="6704553"/>
            <a:ext cx="1786255" cy="130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25"/>
              </a:lnSpc>
            </a:pPr>
            <a:r>
              <a:rPr lang="ru-RU" spc="110" dirty="0" smtClean="0"/>
              <a:t>Калтан 2017</a:t>
            </a:r>
            <a:endParaRPr spc="114" dirty="0"/>
          </a:p>
        </p:txBody>
      </p:sp>
      <p:sp>
        <p:nvSpPr>
          <p:cNvPr id="11" name="object 7"/>
          <p:cNvSpPr txBox="1"/>
          <p:nvPr/>
        </p:nvSpPr>
        <p:spPr>
          <a:xfrm>
            <a:off x="4343400" y="4866677"/>
            <a:ext cx="4306074" cy="1754326"/>
          </a:xfrm>
          <a:prstGeom prst="rect">
            <a:avLst/>
          </a:prstGeom>
          <a:solidFill>
            <a:srgbClr val="5B2998"/>
          </a:solidFill>
        </p:spPr>
        <p:txBody>
          <a:bodyPr vert="horz" wrap="square" lIns="0" tIns="0" rIns="0" bIns="0" rtlCol="0">
            <a:spAutoFit/>
          </a:bodyPr>
          <a:lstStyle/>
          <a:p>
            <a:pPr marL="243840">
              <a:lnSpc>
                <a:spcPct val="100000"/>
              </a:lnSpc>
            </a:pP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265113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>
                <a:solidFill>
                  <a:srgbClr val="FFFFFF"/>
                </a:solidFill>
                <a:cs typeface="Calibri"/>
              </a:rPr>
              <a:t>Трудности внедрения нормативного </a:t>
            </a:r>
            <a:endParaRPr lang="ru-RU" sz="2000" b="1" spc="235" dirty="0" smtClean="0">
              <a:solidFill>
                <a:srgbClr val="FFFFFF"/>
              </a:solidFill>
              <a:cs typeface="Calibri"/>
            </a:endParaRPr>
          </a:p>
          <a:p>
            <a:pPr marL="265113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err="1" smtClean="0">
                <a:solidFill>
                  <a:srgbClr val="FFFFFF"/>
                </a:solidFill>
                <a:cs typeface="Calibri"/>
              </a:rPr>
              <a:t>подушевого</a:t>
            </a: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 </a:t>
            </a:r>
          </a:p>
          <a:p>
            <a:pPr marL="265113">
              <a:lnSpc>
                <a:spcPct val="100000"/>
              </a:lnSpc>
              <a:spcAft>
                <a:spcPts val="0"/>
              </a:spcAft>
            </a:pPr>
            <a:r>
              <a:rPr lang="ru-RU" sz="2000" b="1" spc="235" dirty="0" smtClean="0">
                <a:solidFill>
                  <a:srgbClr val="FFFFFF"/>
                </a:solidFill>
                <a:cs typeface="Calibri"/>
              </a:rPr>
              <a:t>финансирования</a:t>
            </a:r>
          </a:p>
          <a:p>
            <a:pPr marL="180975">
              <a:lnSpc>
                <a:spcPct val="100000"/>
              </a:lnSpc>
              <a:spcAft>
                <a:spcPts val="0"/>
              </a:spcAft>
            </a:pPr>
            <a:endParaRPr lang="ru-RU" sz="1400" b="1" spc="235" dirty="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12" name="Picture 10" descr="Картинки по запросу мониторинг 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ACFA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805" y="3635991"/>
            <a:ext cx="1044847" cy="9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6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587</Words>
  <Application>Microsoft Office PowerPoint</Application>
  <PresentationFormat>Произвольный</PresentationFormat>
  <Paragraphs>212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</vt:lpstr>
      <vt:lpstr>Georgia</vt:lpstr>
      <vt:lpstr>Gill Sans MT</vt:lpstr>
      <vt:lpstr>Tahoma</vt:lpstr>
      <vt:lpstr>Times New Roman</vt:lpstr>
      <vt:lpstr>Trebuchet MS</vt:lpstr>
      <vt:lpstr>Office Theme</vt:lpstr>
      <vt:lpstr>Формирование муниципальной  модели организации дополнительного  образования на основе данных  комплексного мониторинга общего  и  дополнительного образования</vt:lpstr>
      <vt:lpstr>Презентация PowerPoint</vt:lpstr>
      <vt:lpstr>Презентация PowerPoint</vt:lpstr>
      <vt:lpstr>РЕЙТИНГ ОБРАЗОВАТЕЛЬНЫХ ОРГАНИЗАЦИЙ КЕМЕРОВСКОЙ ОБЛАСТИ</vt:lpstr>
      <vt:lpstr>КРИТЕРИЙ «КАДРОВЫЙ ПОТЕНЦИАЛ», 2016 г. </vt:lpstr>
      <vt:lpstr>УДОВЛЕТВОРЕННОСТЬ НАСЕЛЕНИЯ КАЧЕСТВОМ ДОПОЛНИТЕЛЬНОГО ОБРАЗОВАНИЯ</vt:lpstr>
      <vt:lpstr>РИСКИ РЕАЛИЗАЦИИ МОДЕЛИ ДОПОЛНИТЕЛЬНОГО ОБРАЗОВАНИЯ</vt:lpstr>
      <vt:lpstr>РИСКИ РЕАЛИЗАЦИИ МОДЕЛИ ДОПОЛНИТЕЛЬНОГО ОБРАЗОВАНИЯ</vt:lpstr>
      <vt:lpstr>РИСКИ РЕАЛИЗАЦИИ МОДЕЛИ ДОПОЛНИТЕЛЬНОГО ОБРАЗОВАНИЯ</vt:lpstr>
      <vt:lpstr>ЗАДАЧИ МОДЕЛИ ОРГАНИЗАЦИИ  ДОПОЛНИТЕЛЬНОГО ОБРАЗОВАНИЯ</vt:lpstr>
      <vt:lpstr>ОБЩЕЕ ОБРАЗОВАНИЕ</vt:lpstr>
      <vt:lpstr>ФРАГМЕНТ КАРТЫ ДОПОЛНИТЕЛЬНОГО ОБРАЗОВАНИЯ КАЛТАНСКОГО ГОРОДСКОГО ОКРУГА</vt:lpstr>
      <vt:lpstr>Презентация PowerPoint</vt:lpstr>
      <vt:lpstr>Приглашаем  к сотрудничеству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Калтан, 2017</dc:title>
  <dc:creator>Ольга Азанова</dc:creator>
  <cp:keywords>DACMHM9e9fw</cp:keywords>
  <cp:lastModifiedBy>Азанова</cp:lastModifiedBy>
  <cp:revision>37</cp:revision>
  <dcterms:created xsi:type="dcterms:W3CDTF">2017-02-03T13:12:10Z</dcterms:created>
  <dcterms:modified xsi:type="dcterms:W3CDTF">2017-02-08T10:07:17Z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2017-02-03T00:00:00Z</vt:filetime>
  </property>
  <property fmtid="{D5CDD505-2E9C-101B-9397-08002B2CF9AE}" pid="3" name="Creator">
    <vt:lpwstr>Canva</vt:lpwstr>
  </property>
  <property fmtid="{D5CDD505-2E9C-101B-9397-08002B2CF9AE}" pid="4" name="LastSaved">
    <vt:filetime>2017-02-03T00:00:00Z</vt:filetime>
  </property>
</Properties>
</file>