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5" r:id="rId4"/>
    <p:sldId id="273" r:id="rId5"/>
    <p:sldId id="278" r:id="rId6"/>
    <p:sldId id="290" r:id="rId7"/>
    <p:sldId id="291" r:id="rId8"/>
    <p:sldId id="293" r:id="rId9"/>
    <p:sldId id="294" r:id="rId10"/>
    <p:sldId id="267" r:id="rId11"/>
    <p:sldId id="258" r:id="rId12"/>
    <p:sldId id="271" r:id="rId13"/>
    <p:sldId id="295" r:id="rId14"/>
    <p:sldId id="296" r:id="rId15"/>
    <p:sldId id="297" r:id="rId16"/>
    <p:sldId id="298" r:id="rId17"/>
    <p:sldId id="283" r:id="rId18"/>
    <p:sldId id="280" r:id="rId19"/>
    <p:sldId id="281" r:id="rId20"/>
    <p:sldId id="303" r:id="rId21"/>
    <p:sldId id="302" r:id="rId22"/>
    <p:sldId id="301" r:id="rId23"/>
    <p:sldId id="304" r:id="rId24"/>
    <p:sldId id="300" r:id="rId25"/>
    <p:sldId id="299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F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3250" autoAdjust="0"/>
  </p:normalViewPr>
  <p:slideViewPr>
    <p:cSldViewPr>
      <p:cViewPr>
        <p:scale>
          <a:sx n="63" d="100"/>
          <a:sy n="63" d="100"/>
        </p:scale>
        <p:origin x="-143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5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препятствующие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инновациям </a:t>
            </a:r>
          </a:p>
          <a:p>
            <a:pPr>
              <a:defRPr/>
            </a:pP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данным АИС "Образование Кемеровской области")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957720909886263"/>
          <c:y val="1.800510352872557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57370953630801E-2"/>
          <c:y val="0.16964556298448075"/>
          <c:w val="0.82967669567619839"/>
          <c:h val="0.531636011909259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'Количество ОУ с инновациями'!$B$11</c:f>
              <c:strCache>
                <c:ptCount val="1"/>
                <c:pt idx="0">
                  <c:v>ООУ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'Количество ОУ с инновациями'!$C$10:$H$10</c:f>
              <c:strCache>
                <c:ptCount val="6"/>
                <c:pt idx="0">
                  <c:v>Слабая МТБ</c:v>
                </c:pt>
                <c:pt idx="1">
                  <c:v>Нехватка специалистов</c:v>
                </c:pt>
                <c:pt idx="2">
                  <c:v>Недостаточная информированность</c:v>
                </c:pt>
                <c:pt idx="3">
                  <c:v>Отсутствие мотивации </c:v>
                </c:pt>
                <c:pt idx="4">
                  <c:v>Отсутствие опыта</c:v>
                </c:pt>
                <c:pt idx="5">
                  <c:v>Другие факторы</c:v>
                </c:pt>
              </c:strCache>
            </c:strRef>
          </c:cat>
          <c:val>
            <c:numRef>
              <c:f>'Количество ОУ с инновациями'!$C$11:$H$11</c:f>
              <c:numCache>
                <c:formatCode>0.0</c:formatCode>
                <c:ptCount val="6"/>
                <c:pt idx="0">
                  <c:v>50</c:v>
                </c:pt>
                <c:pt idx="1">
                  <c:v>40</c:v>
                </c:pt>
                <c:pt idx="2">
                  <c:v>10</c:v>
                </c:pt>
                <c:pt idx="3">
                  <c:v>20</c:v>
                </c:pt>
                <c:pt idx="4">
                  <c:v>10</c:v>
                </c:pt>
                <c:pt idx="5">
                  <c:v>30</c:v>
                </c:pt>
              </c:numCache>
            </c:numRef>
          </c:val>
        </c:ser>
        <c:ser>
          <c:idx val="1"/>
          <c:order val="1"/>
          <c:tx>
            <c:strRef>
              <c:f>'Количество ОУ с инновациями'!$B$12</c:f>
              <c:strCache>
                <c:ptCount val="1"/>
                <c:pt idx="0">
                  <c:v>УДО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88888888888889E-3"/>
                  <c:y val="-2.40740740740740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888888888888888E-2"/>
                  <c:y val="-2.9629629629629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611001749781278E-2"/>
                  <c:y val="-1.66666666666665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'Количество ОУ с инновациями'!$C$10:$H$10</c:f>
              <c:strCache>
                <c:ptCount val="6"/>
                <c:pt idx="0">
                  <c:v>Слабая МТБ</c:v>
                </c:pt>
                <c:pt idx="1">
                  <c:v>Нехватка специалистов</c:v>
                </c:pt>
                <c:pt idx="2">
                  <c:v>Недостаточная информированность</c:v>
                </c:pt>
                <c:pt idx="3">
                  <c:v>Отсутствие мотивации </c:v>
                </c:pt>
                <c:pt idx="4">
                  <c:v>Отсутствие опыта</c:v>
                </c:pt>
                <c:pt idx="5">
                  <c:v>Другие факторы</c:v>
                </c:pt>
              </c:strCache>
            </c:strRef>
          </c:cat>
          <c:val>
            <c:numRef>
              <c:f>'Количество ОУ с инновациями'!$C$12:$H$12</c:f>
              <c:numCache>
                <c:formatCode>0.0</c:formatCode>
                <c:ptCount val="6"/>
                <c:pt idx="0">
                  <c:v>53.33</c:v>
                </c:pt>
                <c:pt idx="1">
                  <c:v>40</c:v>
                </c:pt>
                <c:pt idx="2">
                  <c:v>40</c:v>
                </c:pt>
                <c:pt idx="3">
                  <c:v>26.7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'Количество ОУ с инновациями'!$B$13</c:f>
              <c:strCache>
                <c:ptCount val="1"/>
                <c:pt idx="0">
                  <c:v>ОУ интернатного типа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2500000000000001E-2"/>
                  <c:y val="-7.40740740740740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6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055555555555554E-2"/>
                  <c:y val="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-5.555555555555555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1.85185185185178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'Количество ОУ с инновациями'!$C$10:$H$10</c:f>
              <c:strCache>
                <c:ptCount val="6"/>
                <c:pt idx="0">
                  <c:v>Слабая МТБ</c:v>
                </c:pt>
                <c:pt idx="1">
                  <c:v>Нехватка специалистов</c:v>
                </c:pt>
                <c:pt idx="2">
                  <c:v>Недостаточная информированность</c:v>
                </c:pt>
                <c:pt idx="3">
                  <c:v>Отсутствие мотивации </c:v>
                </c:pt>
                <c:pt idx="4">
                  <c:v>Отсутствие опыта</c:v>
                </c:pt>
                <c:pt idx="5">
                  <c:v>Другие факторы</c:v>
                </c:pt>
              </c:strCache>
            </c:strRef>
          </c:cat>
          <c:val>
            <c:numRef>
              <c:f>'Количество ОУ с инновациями'!$C$13:$H$13</c:f>
              <c:numCache>
                <c:formatCode>0.0</c:formatCode>
                <c:ptCount val="6"/>
                <c:pt idx="0">
                  <c:v>52.78</c:v>
                </c:pt>
                <c:pt idx="1">
                  <c:v>33.33</c:v>
                </c:pt>
                <c:pt idx="2">
                  <c:v>15.28</c:v>
                </c:pt>
                <c:pt idx="3">
                  <c:v>25</c:v>
                </c:pt>
                <c:pt idx="4">
                  <c:v>11.11</c:v>
                </c:pt>
                <c:pt idx="5">
                  <c:v>9.7200000000000006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71040"/>
        <c:axId val="31672576"/>
        <c:axId val="0"/>
      </c:bar3DChart>
      <c:catAx>
        <c:axId val="31671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672576"/>
        <c:crosses val="autoZero"/>
        <c:auto val="1"/>
        <c:lblAlgn val="ctr"/>
        <c:lblOffset val="100"/>
        <c:noMultiLvlLbl val="0"/>
      </c:catAx>
      <c:valAx>
        <c:axId val="316725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167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526388888888885"/>
          <c:y val="0.3041602813084065"/>
          <c:w val="0.10631506999125111"/>
          <c:h val="0.3179750227958549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продуктов инновационной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88191813812799E-2"/>
          <c:y val="0.21115233874768902"/>
          <c:w val="0.82866711046442876"/>
          <c:h val="0.66591463296522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Результативность!$B$12</c:f>
              <c:strCache>
                <c:ptCount val="1"/>
                <c:pt idx="0">
                  <c:v>ООУ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Результативность!$C$11:$G$11</c:f>
              <c:strCache>
                <c:ptCount val="5"/>
                <c:pt idx="0">
                  <c:v>Конференции</c:v>
                </c:pt>
                <c:pt idx="1">
                  <c:v>Публикации</c:v>
                </c:pt>
                <c:pt idx="2">
                  <c:v>Издание пособий</c:v>
                </c:pt>
                <c:pt idx="3">
                  <c:v>ОУ, участники конкурсов </c:v>
                </c:pt>
                <c:pt idx="4">
                  <c:v>ОУ, победители конкурсов</c:v>
                </c:pt>
              </c:strCache>
            </c:strRef>
          </c:cat>
          <c:val>
            <c:numRef>
              <c:f>Результативность!$C$12:$G$12</c:f>
              <c:numCache>
                <c:formatCode>0.00</c:formatCode>
                <c:ptCount val="5"/>
                <c:pt idx="0">
                  <c:v>0.53</c:v>
                </c:pt>
                <c:pt idx="1">
                  <c:v>0.5</c:v>
                </c:pt>
                <c:pt idx="2">
                  <c:v>0.04</c:v>
                </c:pt>
                <c:pt idx="3">
                  <c:v>0.69</c:v>
                </c:pt>
                <c:pt idx="4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Результативность!$B$13</c:f>
              <c:strCache>
                <c:ptCount val="1"/>
                <c:pt idx="0">
                  <c:v>УДО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Результативность!$C$11:$G$11</c:f>
              <c:strCache>
                <c:ptCount val="5"/>
                <c:pt idx="0">
                  <c:v>Конференции</c:v>
                </c:pt>
                <c:pt idx="1">
                  <c:v>Публикации</c:v>
                </c:pt>
                <c:pt idx="2">
                  <c:v>Издание пособий</c:v>
                </c:pt>
                <c:pt idx="3">
                  <c:v>ОУ, участники конкурсов </c:v>
                </c:pt>
                <c:pt idx="4">
                  <c:v>ОУ, победители конкурсов</c:v>
                </c:pt>
              </c:strCache>
            </c:strRef>
          </c:cat>
          <c:val>
            <c:numRef>
              <c:f>Результативность!$C$13:$G$13</c:f>
              <c:numCache>
                <c:formatCode>0.00</c:formatCode>
                <c:ptCount val="5"/>
                <c:pt idx="0">
                  <c:v>0.8</c:v>
                </c:pt>
                <c:pt idx="1">
                  <c:v>0.4</c:v>
                </c:pt>
                <c:pt idx="2">
                  <c:v>0.4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ser>
          <c:idx val="2"/>
          <c:order val="2"/>
          <c:tx>
            <c:strRef>
              <c:f>Результативность!$B$14</c:f>
              <c:strCache>
                <c:ptCount val="1"/>
                <c:pt idx="0">
                  <c:v>ОУ интернатного типа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Результативность!$C$11:$G$11</c:f>
              <c:strCache>
                <c:ptCount val="5"/>
                <c:pt idx="0">
                  <c:v>Конференции</c:v>
                </c:pt>
                <c:pt idx="1">
                  <c:v>Публикации</c:v>
                </c:pt>
                <c:pt idx="2">
                  <c:v>Издание пособий</c:v>
                </c:pt>
                <c:pt idx="3">
                  <c:v>ОУ, участники конкурсов </c:v>
                </c:pt>
                <c:pt idx="4">
                  <c:v>ОУ, победители конкурсов</c:v>
                </c:pt>
              </c:strCache>
            </c:strRef>
          </c:cat>
          <c:val>
            <c:numRef>
              <c:f>Результативность!$C$14:$G$14</c:f>
              <c:numCache>
                <c:formatCode>0.00</c:formatCode>
                <c:ptCount val="5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75648"/>
        <c:axId val="130085632"/>
        <c:axId val="0"/>
      </c:bar3DChart>
      <c:catAx>
        <c:axId val="130075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085632"/>
        <c:crosses val="autoZero"/>
        <c:auto val="1"/>
        <c:lblAlgn val="ctr"/>
        <c:lblOffset val="100"/>
        <c:noMultiLvlLbl val="0"/>
      </c:catAx>
      <c:valAx>
        <c:axId val="1300856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0075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64363726611017"/>
          <c:y val="0.35365296004666086"/>
          <c:w val="0.12035636273388978"/>
          <c:h val="0.36686395450568676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препятствующие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инновационной деятельности (УДО)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892828389051346E-2"/>
          <c:y val="0.12007469215601781"/>
          <c:w val="0.8479750505090633"/>
          <c:h val="0.79683524634047609"/>
        </c:manualLayout>
      </c:layout>
      <c:bar3DChart>
        <c:barDir val="col"/>
        <c:grouping val="clustered"/>
        <c:varyColors val="0"/>
        <c:ser>
          <c:idx val="0"/>
          <c:order val="0"/>
          <c:tx>
            <c:v>УДО, реализующие инновации</c:v>
          </c:tx>
          <c:spPr>
            <a:solidFill>
              <a:srgbClr val="FFCA21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'Факторы, препятствующие инновац'!$C$31:$G$31</c:f>
              <c:strCache>
                <c:ptCount val="5"/>
                <c:pt idx="0">
                  <c:v>Слабая МТБ</c:v>
                </c:pt>
                <c:pt idx="1">
                  <c:v>Нехватка специалистов</c:v>
                </c:pt>
                <c:pt idx="2">
                  <c:v>Недостаточная информированность  </c:v>
                </c:pt>
                <c:pt idx="3">
                  <c:v>Отсутствие мотивации  </c:v>
                </c:pt>
                <c:pt idx="4">
                  <c:v>Отсутствие опыта  деятельности</c:v>
                </c:pt>
              </c:strCache>
            </c:strRef>
          </c:cat>
          <c:val>
            <c:numRef>
              <c:f>'Факторы, препятствующие инновац'!$C$32:$G$32</c:f>
              <c:numCache>
                <c:formatCode>General</c:formatCode>
                <c:ptCount val="5"/>
                <c:pt idx="0">
                  <c:v>50</c:v>
                </c:pt>
                <c:pt idx="1">
                  <c:v>20</c:v>
                </c:pt>
                <c:pt idx="2">
                  <c:v>30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v>УДО, не реализующие инновации</c:v>
          </c:tx>
          <c:spPr>
            <a:solidFill>
              <a:srgbClr val="00B0F0"/>
            </a:solidFill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'Факторы, препятствующие инновац'!$C$31:$G$31</c:f>
              <c:strCache>
                <c:ptCount val="5"/>
                <c:pt idx="0">
                  <c:v>Слабая МТБ</c:v>
                </c:pt>
                <c:pt idx="1">
                  <c:v>Нехватка специалистов</c:v>
                </c:pt>
                <c:pt idx="2">
                  <c:v>Недостаточная информированность  </c:v>
                </c:pt>
                <c:pt idx="3">
                  <c:v>Отсутствие мотивации  </c:v>
                </c:pt>
                <c:pt idx="4">
                  <c:v>Отсутствие опыта  деятельности</c:v>
                </c:pt>
              </c:strCache>
            </c:strRef>
          </c:cat>
          <c:val>
            <c:numRef>
              <c:f>'Факторы, препятствующие инновац'!$C$33:$G$33</c:f>
              <c:numCache>
                <c:formatCode>General</c:formatCode>
                <c:ptCount val="5"/>
                <c:pt idx="0">
                  <c:v>60</c:v>
                </c:pt>
                <c:pt idx="1">
                  <c:v>80</c:v>
                </c:pt>
                <c:pt idx="2">
                  <c:v>60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713088"/>
        <c:axId val="130714624"/>
        <c:axId val="0"/>
      </c:bar3DChart>
      <c:catAx>
        <c:axId val="130713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714624"/>
        <c:crosses val="autoZero"/>
        <c:auto val="1"/>
        <c:lblAlgn val="ctr"/>
        <c:lblOffset val="100"/>
        <c:noMultiLvlLbl val="0"/>
      </c:catAx>
      <c:valAx>
        <c:axId val="13071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1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15383317230111"/>
          <c:y val="0.25540910216411628"/>
          <c:w val="0.12798709499931224"/>
          <c:h val="0.4441301441093448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147887215852402E-2"/>
          <c:y val="0.14789481827238635"/>
          <c:w val="0.78753335520559931"/>
          <c:h val="0.66461563137941093"/>
        </c:manualLayout>
      </c:layout>
      <c:bar3DChart>
        <c:barDir val="col"/>
        <c:grouping val="clustered"/>
        <c:varyColors val="0"/>
        <c:ser>
          <c:idx val="0"/>
          <c:order val="0"/>
          <c:tx>
            <c:v>Кадровый потенциал</c:v>
          </c:tx>
          <c:spPr>
            <a:solidFill>
              <a:srgbClr val="00B050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92D050"/>
              </a:solidFill>
            </c:spPr>
          </c:dPt>
          <c:cat>
            <c:strRef>
              <c:f>'[Материально-техническое+обеспечение+ОУ+(выборочно+по+ОУ)_20.04.2016_09.29.xls]обработка'!$B$76:$B$90</c:f>
              <c:strCache>
                <c:ptCount val="15"/>
                <c:pt idx="0">
                  <c:v>ЦДЮТиЭ</c:v>
                </c:pt>
                <c:pt idx="1">
                  <c:v>ДЮЦ Зав</c:v>
                </c:pt>
                <c:pt idx="2">
                  <c:v>ГЦД(Ю)ТТ</c:v>
                </c:pt>
                <c:pt idx="3">
                  <c:v>ГорСЮН</c:v>
                </c:pt>
                <c:pt idx="4">
                  <c:v>ЦДТ Центрального</c:v>
                </c:pt>
                <c:pt idx="5">
                  <c:v>ЦДОД им.В.Волошиной</c:v>
                </c:pt>
                <c:pt idx="6">
                  <c:v>ЦРТДиЮ Кир  </c:v>
                </c:pt>
                <c:pt idx="7">
                  <c:v>ДДТ Рудничного</c:v>
                </c:pt>
                <c:pt idx="8">
                  <c:v>ДТДиМ</c:v>
                </c:pt>
                <c:pt idx="9">
                  <c:v>Кедровский ЦРТДЮ</c:v>
                </c:pt>
                <c:pt idx="10">
                  <c:v>ДЮСШ № 2</c:v>
                </c:pt>
                <c:pt idx="11">
                  <c:v>ДЮСШ-5</c:v>
                </c:pt>
                <c:pt idx="12">
                  <c:v>ДЮСШ № 4</c:v>
                </c:pt>
                <c:pt idx="13">
                  <c:v>ЦТ Зав р-на</c:v>
                </c:pt>
                <c:pt idx="14">
                  <c:v>СЮТ Поиск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'[Материально-техническое+обеспечение+ОУ+(выборочно+по+ОУ)_20.04.2016_09.29.xls]обработка'!$C$76:$C$90</c:f>
              <c:numCache>
                <c:formatCode>0.000</c:formatCode>
                <c:ptCount val="15"/>
                <c:pt idx="0">
                  <c:v>2.4</c:v>
                </c:pt>
                <c:pt idx="1">
                  <c:v>2.16</c:v>
                </c:pt>
                <c:pt idx="2">
                  <c:v>2.1304347826086958</c:v>
                </c:pt>
                <c:pt idx="3">
                  <c:v>2.0789473684210527</c:v>
                </c:pt>
                <c:pt idx="4">
                  <c:v>2</c:v>
                </c:pt>
                <c:pt idx="5">
                  <c:v>1.9797979797979799</c:v>
                </c:pt>
                <c:pt idx="6">
                  <c:v>1.7916666666666665</c:v>
                </c:pt>
                <c:pt idx="7">
                  <c:v>1.68</c:v>
                </c:pt>
                <c:pt idx="8">
                  <c:v>1.6774193548387097</c:v>
                </c:pt>
                <c:pt idx="9">
                  <c:v>1.6</c:v>
                </c:pt>
                <c:pt idx="10">
                  <c:v>1.9565217391304346</c:v>
                </c:pt>
                <c:pt idx="11">
                  <c:v>1.9473684210526314</c:v>
                </c:pt>
                <c:pt idx="12">
                  <c:v>1.6400000000000001</c:v>
                </c:pt>
                <c:pt idx="13">
                  <c:v>1.5306122448979591</c:v>
                </c:pt>
                <c:pt idx="14">
                  <c:v>1.2857142857142856</c:v>
                </c:pt>
              </c:numCache>
            </c:numRef>
          </c:val>
        </c:ser>
        <c:ser>
          <c:idx val="1"/>
          <c:order val="1"/>
          <c:tx>
            <c:v>Обобщение педагогического опыта</c:v>
          </c:tx>
          <c:spPr>
            <a:noFill/>
          </c:spPr>
          <c:invertIfNegative val="0"/>
          <c:cat>
            <c:strRef>
              <c:f>'[Материально-техническое+обеспечение+ОУ+(выборочно+по+ОУ)_20.04.2016_09.29.xls]обработка'!$B$76:$B$90</c:f>
              <c:strCache>
                <c:ptCount val="15"/>
                <c:pt idx="0">
                  <c:v>ЦДЮТиЭ</c:v>
                </c:pt>
                <c:pt idx="1">
                  <c:v>ДЮЦ Зав</c:v>
                </c:pt>
                <c:pt idx="2">
                  <c:v>ГЦД(Ю)ТТ</c:v>
                </c:pt>
                <c:pt idx="3">
                  <c:v>ГорСЮН</c:v>
                </c:pt>
                <c:pt idx="4">
                  <c:v>ЦДТ Центрального</c:v>
                </c:pt>
                <c:pt idx="5">
                  <c:v>ЦДОД им.В.Волошиной</c:v>
                </c:pt>
                <c:pt idx="6">
                  <c:v>ЦРТДиЮ Кир  </c:v>
                </c:pt>
                <c:pt idx="7">
                  <c:v>ДДТ Рудничного</c:v>
                </c:pt>
                <c:pt idx="8">
                  <c:v>ДТДиМ</c:v>
                </c:pt>
                <c:pt idx="9">
                  <c:v>Кедровский ЦРТДЮ</c:v>
                </c:pt>
                <c:pt idx="10">
                  <c:v>ДЮСШ № 2</c:v>
                </c:pt>
                <c:pt idx="11">
                  <c:v>ДЮСШ-5</c:v>
                </c:pt>
                <c:pt idx="12">
                  <c:v>ДЮСШ № 4</c:v>
                </c:pt>
                <c:pt idx="13">
                  <c:v>ЦТ Зав р-на</c:v>
                </c:pt>
                <c:pt idx="14">
                  <c:v>СЮТ Поиск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'[Материально-техническое+обеспечение+ОУ+(выборочно+по+ОУ)_20.04.2016_09.29.xls]обработка'!$D$76:$D$90</c:f>
              <c:numCache>
                <c:formatCode>0.00</c:formatCode>
                <c:ptCount val="15"/>
                <c:pt idx="0">
                  <c:v>0.16216216216216217</c:v>
                </c:pt>
                <c:pt idx="1">
                  <c:v>0.3783783783783784</c:v>
                </c:pt>
                <c:pt idx="2">
                  <c:v>0.41128084606345483</c:v>
                </c:pt>
                <c:pt idx="3">
                  <c:v>0.24893314366998576</c:v>
                </c:pt>
                <c:pt idx="4">
                  <c:v>0.53707553707553712</c:v>
                </c:pt>
                <c:pt idx="5">
                  <c:v>0.31736281736281735</c:v>
                </c:pt>
                <c:pt idx="6">
                  <c:v>0.4504504504504504</c:v>
                </c:pt>
                <c:pt idx="7">
                  <c:v>1</c:v>
                </c:pt>
                <c:pt idx="8">
                  <c:v>0.4141238012205754</c:v>
                </c:pt>
                <c:pt idx="9">
                  <c:v>0.37162162162162166</c:v>
                </c:pt>
                <c:pt idx="10">
                  <c:v>0.24970622796709749</c:v>
                </c:pt>
                <c:pt idx="11">
                  <c:v>1.778093883357041E-2</c:v>
                </c:pt>
                <c:pt idx="12">
                  <c:v>0</c:v>
                </c:pt>
                <c:pt idx="13">
                  <c:v>0.40678433535576397</c:v>
                </c:pt>
                <c:pt idx="14">
                  <c:v>0.28957528957528955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75808"/>
        <c:axId val="129977344"/>
        <c:axId val="0"/>
      </c:bar3DChart>
      <c:catAx>
        <c:axId val="129975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29977344"/>
        <c:crosses val="autoZero"/>
        <c:auto val="1"/>
        <c:lblAlgn val="ctr"/>
        <c:lblOffset val="100"/>
        <c:noMultiLvlLbl val="0"/>
      </c:catAx>
      <c:valAx>
        <c:axId val="129977344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2997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99946278645"/>
          <c:y val="0.39816004833081065"/>
          <c:w val="0.13980414728860649"/>
          <c:h val="0.21875463027011716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результативность в ОДО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47579516622922136"/>
          <c:y val="5.9259259259259262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203412073490816E-2"/>
          <c:y val="0.14419116360454942"/>
          <c:w val="0.79447779965004373"/>
          <c:h val="0.67017118693496647"/>
        </c:manualLayout>
      </c:layout>
      <c:bar3DChart>
        <c:barDir val="col"/>
        <c:grouping val="clustered"/>
        <c:varyColors val="0"/>
        <c:ser>
          <c:idx val="1"/>
          <c:order val="0"/>
          <c:tx>
            <c:v>Обобщение педагогического опыта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'[Материально-техническое+обеспечение+ОУ+(выборочно+по+ОУ)_20.04.2016_09.29.xls]обработка'!$B$76:$B$90</c:f>
              <c:strCache>
                <c:ptCount val="15"/>
                <c:pt idx="0">
                  <c:v>ЦДЮТиЭ</c:v>
                </c:pt>
                <c:pt idx="1">
                  <c:v>ДЮЦ Зав</c:v>
                </c:pt>
                <c:pt idx="2">
                  <c:v>ГЦД(Ю)ТТ</c:v>
                </c:pt>
                <c:pt idx="3">
                  <c:v>ГорСЮН</c:v>
                </c:pt>
                <c:pt idx="4">
                  <c:v>ЦДТ Центрального</c:v>
                </c:pt>
                <c:pt idx="5">
                  <c:v>ЦДОД им.В.Волошиной</c:v>
                </c:pt>
                <c:pt idx="6">
                  <c:v>ЦРТДиЮ Кир  </c:v>
                </c:pt>
                <c:pt idx="7">
                  <c:v>ДДТ Рудничного</c:v>
                </c:pt>
                <c:pt idx="8">
                  <c:v>ДТДиМ</c:v>
                </c:pt>
                <c:pt idx="9">
                  <c:v>Кедровский ЦРТДЮ</c:v>
                </c:pt>
                <c:pt idx="10">
                  <c:v>ДЮСШ № 2</c:v>
                </c:pt>
                <c:pt idx="11">
                  <c:v>ДЮСШ-5</c:v>
                </c:pt>
                <c:pt idx="12">
                  <c:v>ДЮСШ № 4</c:v>
                </c:pt>
                <c:pt idx="13">
                  <c:v>ЦТ Зав р-на</c:v>
                </c:pt>
                <c:pt idx="14">
                  <c:v>СЮТ Поиск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'[Материально-техническое+обеспечение+ОУ+(выборочно+по+ОУ)_20.04.2016_09.29.xls]обработка'!$D$76:$D$90</c:f>
              <c:numCache>
                <c:formatCode>0.00</c:formatCode>
                <c:ptCount val="15"/>
                <c:pt idx="0">
                  <c:v>0.16216216216216217</c:v>
                </c:pt>
                <c:pt idx="1">
                  <c:v>0.3783783783783784</c:v>
                </c:pt>
                <c:pt idx="2">
                  <c:v>0.41128084606345483</c:v>
                </c:pt>
                <c:pt idx="3">
                  <c:v>0.24893314366998576</c:v>
                </c:pt>
                <c:pt idx="4">
                  <c:v>0.53707553707553712</c:v>
                </c:pt>
                <c:pt idx="5">
                  <c:v>0.31736281736281735</c:v>
                </c:pt>
                <c:pt idx="6">
                  <c:v>0.4504504504504504</c:v>
                </c:pt>
                <c:pt idx="7">
                  <c:v>1</c:v>
                </c:pt>
                <c:pt idx="8">
                  <c:v>0.4141238012205754</c:v>
                </c:pt>
                <c:pt idx="9">
                  <c:v>0.37162162162162166</c:v>
                </c:pt>
                <c:pt idx="10">
                  <c:v>0.24970622796709749</c:v>
                </c:pt>
                <c:pt idx="11">
                  <c:v>1.778093883357041E-2</c:v>
                </c:pt>
                <c:pt idx="12">
                  <c:v>0</c:v>
                </c:pt>
                <c:pt idx="13">
                  <c:v>0.40678433535576397</c:v>
                </c:pt>
                <c:pt idx="14">
                  <c:v>0.28957528957528955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461056"/>
        <c:axId val="130730624"/>
        <c:axId val="0"/>
      </c:bar3DChart>
      <c:catAx>
        <c:axId val="130461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730624"/>
        <c:crosses val="autoZero"/>
        <c:auto val="1"/>
        <c:lblAlgn val="ctr"/>
        <c:lblOffset val="100"/>
        <c:noMultiLvlLbl val="0"/>
      </c:catAx>
      <c:valAx>
        <c:axId val="130730624"/>
        <c:scaling>
          <c:orientation val="minMax"/>
          <c:max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13046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и 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365968434598473"/>
          <c:y val="2.777777777777777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44473489396821E-2"/>
          <c:y val="0.13972380524257672"/>
          <c:w val="0.80204744116879267"/>
          <c:h val="0.67728696412948386"/>
        </c:manualLayout>
      </c:layout>
      <c:bar3DChart>
        <c:barDir val="col"/>
        <c:grouping val="clustered"/>
        <c:varyColors val="0"/>
        <c:ser>
          <c:idx val="0"/>
          <c:order val="0"/>
          <c:tx>
            <c:v>Доли созданных материальных условий</c:v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'[Материально-техническое+обеспечение+ОУ+(выборочно+по+ОУ)_20.04.2016_09.29.xls]обработка'!$B$39:$B$53</c:f>
              <c:strCache>
                <c:ptCount val="15"/>
                <c:pt idx="0">
                  <c:v>ДТДиМ</c:v>
                </c:pt>
                <c:pt idx="1">
                  <c:v>ДДТ Рудничного</c:v>
                </c:pt>
                <c:pt idx="2">
                  <c:v>ЦДОД им.В.Волошиной</c:v>
                </c:pt>
                <c:pt idx="3">
                  <c:v>Кедровский ЦРТДЮ</c:v>
                </c:pt>
                <c:pt idx="4">
                  <c:v>ЦРТДиЮ Кир  </c:v>
                </c:pt>
                <c:pt idx="5">
                  <c:v>ДЮЦ Зав</c:v>
                </c:pt>
                <c:pt idx="6">
                  <c:v>ГорСЮН</c:v>
                </c:pt>
                <c:pt idx="7">
                  <c:v>ГЦД(Ю)ТТ</c:v>
                </c:pt>
                <c:pt idx="8">
                  <c:v>ЦДТ Центрального</c:v>
                </c:pt>
                <c:pt idx="9">
                  <c:v>ЦДЮТиЭ</c:v>
                </c:pt>
                <c:pt idx="10">
                  <c:v>ДЮСШ № 4</c:v>
                </c:pt>
                <c:pt idx="11">
                  <c:v>ДЮСШ-5</c:v>
                </c:pt>
                <c:pt idx="12">
                  <c:v>ДЮСШ № 2</c:v>
                </c:pt>
                <c:pt idx="13">
                  <c:v>ЦТ Зав р-на</c:v>
                </c:pt>
                <c:pt idx="14">
                  <c:v>СЮТ Поиск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'[Материально-техническое+обеспечение+ОУ+(выборочно+по+ОУ)_20.04.2016_09.29.xls]обработка'!$C$39:$C$53</c:f>
              <c:numCache>
                <c:formatCode>0.00</c:formatCode>
                <c:ptCount val="15"/>
                <c:pt idx="0">
                  <c:v>0.96666666666666667</c:v>
                </c:pt>
                <c:pt idx="1">
                  <c:v>0.83333333333333348</c:v>
                </c:pt>
                <c:pt idx="2">
                  <c:v>0.8</c:v>
                </c:pt>
                <c:pt idx="3">
                  <c:v>0.76666666666666672</c:v>
                </c:pt>
                <c:pt idx="4">
                  <c:v>0.76666666666666672</c:v>
                </c:pt>
                <c:pt idx="5">
                  <c:v>0.6</c:v>
                </c:pt>
                <c:pt idx="6">
                  <c:v>0.6</c:v>
                </c:pt>
                <c:pt idx="7">
                  <c:v>0.56666666666666665</c:v>
                </c:pt>
                <c:pt idx="8">
                  <c:v>0.56666666666666665</c:v>
                </c:pt>
                <c:pt idx="9">
                  <c:v>0.5</c:v>
                </c:pt>
                <c:pt idx="10">
                  <c:v>0.76666666666666672</c:v>
                </c:pt>
                <c:pt idx="11">
                  <c:v>0.73333333333333328</c:v>
                </c:pt>
                <c:pt idx="12">
                  <c:v>0.66666666666666652</c:v>
                </c:pt>
                <c:pt idx="13">
                  <c:v>0.56666666666666665</c:v>
                </c:pt>
                <c:pt idx="14">
                  <c:v>0.53333333333333333</c:v>
                </c:pt>
              </c:numCache>
            </c:numRef>
          </c:val>
        </c:ser>
        <c:ser>
          <c:idx val="1"/>
          <c:order val="1"/>
          <c:tx>
            <c:v>Нормированный показатель по обощению педагогического опыта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'[Материально-техническое+обеспечение+ОУ+(выборочно+по+ОУ)_20.04.2016_09.29.xls]обработка'!$B$39:$B$53</c:f>
              <c:strCache>
                <c:ptCount val="15"/>
                <c:pt idx="0">
                  <c:v>ДТДиМ</c:v>
                </c:pt>
                <c:pt idx="1">
                  <c:v>ДДТ Рудничного</c:v>
                </c:pt>
                <c:pt idx="2">
                  <c:v>ЦДОД им.В.Волошиной</c:v>
                </c:pt>
                <c:pt idx="3">
                  <c:v>Кедровский ЦРТДЮ</c:v>
                </c:pt>
                <c:pt idx="4">
                  <c:v>ЦРТДиЮ Кир  </c:v>
                </c:pt>
                <c:pt idx="5">
                  <c:v>ДЮЦ Зав</c:v>
                </c:pt>
                <c:pt idx="6">
                  <c:v>ГорСЮН</c:v>
                </c:pt>
                <c:pt idx="7">
                  <c:v>ГЦД(Ю)ТТ</c:v>
                </c:pt>
                <c:pt idx="8">
                  <c:v>ЦДТ Центрального</c:v>
                </c:pt>
                <c:pt idx="9">
                  <c:v>ЦДЮТиЭ</c:v>
                </c:pt>
                <c:pt idx="10">
                  <c:v>ДЮСШ № 4</c:v>
                </c:pt>
                <c:pt idx="11">
                  <c:v>ДЮСШ-5</c:v>
                </c:pt>
                <c:pt idx="12">
                  <c:v>ДЮСШ № 2</c:v>
                </c:pt>
                <c:pt idx="13">
                  <c:v>ЦТ Зав р-на</c:v>
                </c:pt>
                <c:pt idx="14">
                  <c:v>СЮТ Поиск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'[Материально-техническое+обеспечение+ОУ+(выборочно+по+ОУ)_20.04.2016_09.29.xls]обработка'!$D$39:$D$53</c:f>
              <c:numCache>
                <c:formatCode>0.00</c:formatCode>
                <c:ptCount val="15"/>
                <c:pt idx="0">
                  <c:v>0.4141238012205754</c:v>
                </c:pt>
                <c:pt idx="1">
                  <c:v>1</c:v>
                </c:pt>
                <c:pt idx="2">
                  <c:v>0.31736281736281735</c:v>
                </c:pt>
                <c:pt idx="3">
                  <c:v>0.37162162162162166</c:v>
                </c:pt>
                <c:pt idx="4">
                  <c:v>0.4504504504504504</c:v>
                </c:pt>
                <c:pt idx="5">
                  <c:v>0.3783783783783784</c:v>
                </c:pt>
                <c:pt idx="6">
                  <c:v>0.24893314366998576</c:v>
                </c:pt>
                <c:pt idx="7">
                  <c:v>0.41128084606345483</c:v>
                </c:pt>
                <c:pt idx="8">
                  <c:v>0.53707553707553712</c:v>
                </c:pt>
                <c:pt idx="9">
                  <c:v>0.16216216216216217</c:v>
                </c:pt>
                <c:pt idx="10">
                  <c:v>0</c:v>
                </c:pt>
                <c:pt idx="11">
                  <c:v>1.778093883357041E-2</c:v>
                </c:pt>
                <c:pt idx="12">
                  <c:v>0.24970622796709749</c:v>
                </c:pt>
                <c:pt idx="13">
                  <c:v>0.40678433535576397</c:v>
                </c:pt>
                <c:pt idx="14">
                  <c:v>0.28957528957528955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25792"/>
        <c:axId val="133427584"/>
        <c:axId val="0"/>
      </c:bar3DChart>
      <c:catAx>
        <c:axId val="133425792"/>
        <c:scaling>
          <c:orientation val="minMax"/>
        </c:scaling>
        <c:delete val="1"/>
        <c:axPos val="b"/>
        <c:majorTickMark val="out"/>
        <c:minorTickMark val="none"/>
        <c:tickLblPos val="nextTo"/>
        <c:crossAx val="133427584"/>
        <c:crosses val="autoZero"/>
        <c:auto val="1"/>
        <c:lblAlgn val="ctr"/>
        <c:lblOffset val="100"/>
        <c:noMultiLvlLbl val="0"/>
      </c:catAx>
      <c:valAx>
        <c:axId val="1334275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3425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09764283657507"/>
          <c:y val="0.30536312795154752"/>
          <c:w val="0.15390235716342487"/>
          <c:h val="0.3249396035440321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ффективности</a:t>
            </a:r>
            <a:r>
              <a:rPr lang="ru-RU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 ОДО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092519685039369E-2"/>
          <c:y val="0.21007570867245678"/>
          <c:w val="0.79508837539098465"/>
          <c:h val="0.61862553778715801"/>
        </c:manualLayout>
      </c:layout>
      <c:bar3DChart>
        <c:barDir val="col"/>
        <c:grouping val="clustered"/>
        <c:varyColors val="0"/>
        <c:ser>
          <c:idx val="1"/>
          <c:order val="0"/>
          <c:tx>
            <c:v>Эффективность изпользования в инновационной деятельности МТБ</c:v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'[Материально-техническое+обеспечение+ОУ+(выборочно+по+ОУ)_20.04.2016_09.29.xls]обработка+эффективность'!$B$112:$B$121</c:f>
              <c:strCache>
                <c:ptCount val="10"/>
                <c:pt idx="0">
                  <c:v>ДДТ Рудничного</c:v>
                </c:pt>
                <c:pt idx="1">
                  <c:v>ЦДТ Центрального</c:v>
                </c:pt>
                <c:pt idx="2">
                  <c:v>ГЦД(Ю)ТТ</c:v>
                </c:pt>
                <c:pt idx="3">
                  <c:v>ДЮЦ Зав</c:v>
                </c:pt>
                <c:pt idx="4">
                  <c:v>ЦРТДиЮ Кир  </c:v>
                </c:pt>
                <c:pt idx="5">
                  <c:v>Кедровский ЦРТДЮ</c:v>
                </c:pt>
                <c:pt idx="6">
                  <c:v>ДТДиМ</c:v>
                </c:pt>
                <c:pt idx="7">
                  <c:v>ГорСЮН</c:v>
                </c:pt>
                <c:pt idx="8">
                  <c:v>ЦДОД им.В.Волошиной</c:v>
                </c:pt>
                <c:pt idx="9">
                  <c:v>ЦДЮТиЭ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'[Материально-техническое+обеспечение+ОУ+(выборочно+по+ОУ)_20.04.2016_09.29.xls]обработка+эффективность'!$C$112:$C$121</c:f>
              <c:numCache>
                <c:formatCode>0.00</c:formatCode>
                <c:ptCount val="10"/>
                <c:pt idx="0">
                  <c:v>1.1999999999999997</c:v>
                </c:pt>
                <c:pt idx="1">
                  <c:v>0.94778035954506556</c:v>
                </c:pt>
                <c:pt idx="2">
                  <c:v>0.72578972834727329</c:v>
                </c:pt>
                <c:pt idx="3">
                  <c:v>0.63063063063063074</c:v>
                </c:pt>
                <c:pt idx="4">
                  <c:v>0.58754406580493523</c:v>
                </c:pt>
                <c:pt idx="5">
                  <c:v>0.48472385428907167</c:v>
                </c:pt>
                <c:pt idx="6">
                  <c:v>0.42840393229714696</c:v>
                </c:pt>
                <c:pt idx="7">
                  <c:v>0.41488857278330959</c:v>
                </c:pt>
                <c:pt idx="8">
                  <c:v>0.39670352170352169</c:v>
                </c:pt>
                <c:pt idx="9">
                  <c:v>0.32432432432432434</c:v>
                </c:pt>
              </c:numCache>
            </c:numRef>
          </c:val>
        </c:ser>
        <c:ser>
          <c:idx val="2"/>
          <c:order val="1"/>
          <c:tx>
            <c:v>Эффективность использования  в инновационной деятельности кадрового потенциала</c:v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'[Материально-техническое+обеспечение+ОУ+(выборочно+по+ОУ)_20.04.2016_09.29.xls]обработка+эффективность'!$B$112:$B$121</c:f>
              <c:strCache>
                <c:ptCount val="10"/>
                <c:pt idx="0">
                  <c:v>ДДТ Рудничного</c:v>
                </c:pt>
                <c:pt idx="1">
                  <c:v>ЦДТ Центрального</c:v>
                </c:pt>
                <c:pt idx="2">
                  <c:v>ГЦД(Ю)ТТ</c:v>
                </c:pt>
                <c:pt idx="3">
                  <c:v>ДЮЦ Зав</c:v>
                </c:pt>
                <c:pt idx="4">
                  <c:v>ЦРТДиЮ Кир  </c:v>
                </c:pt>
                <c:pt idx="5">
                  <c:v>Кедровский ЦРТДЮ</c:v>
                </c:pt>
                <c:pt idx="6">
                  <c:v>ДТДиМ</c:v>
                </c:pt>
                <c:pt idx="7">
                  <c:v>ГорСЮН</c:v>
                </c:pt>
                <c:pt idx="8">
                  <c:v>ЦДОД им.В.Волошиной</c:v>
                </c:pt>
                <c:pt idx="9">
                  <c:v>ЦДЮТиЭ</c:v>
                </c:pt>
              </c:strCache>
            </c:strRef>
          </c:cat>
          <c:val>
            <c:numRef>
              <c:f>'[Материально-техническое+обеспечение+ОУ+(выборочно+по+ОУ)_20.04.2016_09.29.xls]обработка+эффективность'!$D$112:$D$121</c:f>
              <c:numCache>
                <c:formatCode>0.00</c:formatCode>
                <c:ptCount val="10"/>
                <c:pt idx="0">
                  <c:v>0.59523809523809523</c:v>
                </c:pt>
                <c:pt idx="1">
                  <c:v>0.26853776853776856</c:v>
                </c:pt>
                <c:pt idx="2">
                  <c:v>0.19305019305019308</c:v>
                </c:pt>
                <c:pt idx="3">
                  <c:v>0.17517517517517517</c:v>
                </c:pt>
                <c:pt idx="4">
                  <c:v>0.25141420490257699</c:v>
                </c:pt>
                <c:pt idx="5">
                  <c:v>0.23226351351351351</c:v>
                </c:pt>
                <c:pt idx="6">
                  <c:v>0.24688149688149685</c:v>
                </c:pt>
                <c:pt idx="7">
                  <c:v>0.11973999315771466</c:v>
                </c:pt>
                <c:pt idx="8">
                  <c:v>0.16030060672917815</c:v>
                </c:pt>
                <c:pt idx="9">
                  <c:v>6.7567567567567571E-2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738432"/>
        <c:axId val="130835200"/>
        <c:axId val="0"/>
      </c:bar3DChart>
      <c:catAx>
        <c:axId val="1307384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835200"/>
        <c:crosses val="autoZero"/>
        <c:auto val="1"/>
        <c:lblAlgn val="ctr"/>
        <c:lblOffset val="100"/>
        <c:noMultiLvlLbl val="0"/>
      </c:catAx>
      <c:valAx>
        <c:axId val="13083520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3073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03357392825895"/>
          <c:y val="0.34767313322734511"/>
          <c:w val="0.15148165302866554"/>
          <c:h val="0.33355781042833565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544750656167978"/>
          <c:y val="1.33748925889315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147261277834491E-2"/>
          <c:y val="9.5251972960086265E-2"/>
          <c:w val="0.78421045893011765"/>
          <c:h val="0.74342544193860316"/>
        </c:manualLayout>
      </c:layout>
      <c:bar3DChart>
        <c:barDir val="col"/>
        <c:grouping val="clustered"/>
        <c:varyColors val="0"/>
        <c:ser>
          <c:idx val="0"/>
          <c:order val="0"/>
          <c:tx>
            <c:v>Эффективность использования МТБ</c:v>
          </c:tx>
          <c:spPr>
            <a:solidFill>
              <a:srgbClr val="00B0F0"/>
            </a:solidFill>
          </c:spPr>
          <c:invertIfNegative val="0"/>
          <c:cat>
            <c:strRef>
              <c:f>'[к выступлению 22.12.2015 КАДРЫ (1) (1).xls]эффективность'!$B$35:$B$60</c:f>
              <c:strCache>
                <c:ptCount val="26"/>
                <c:pt idx="0">
                  <c:v> СОШ № 65 </c:v>
                </c:pt>
                <c:pt idx="1">
                  <c:v> НОШ №63 </c:v>
                </c:pt>
                <c:pt idx="2">
                  <c:v> СОШ № 82 </c:v>
                </c:pt>
                <c:pt idx="3">
                  <c:v> СОШ № 33 </c:v>
                </c:pt>
                <c:pt idx="4">
                  <c:v> НОШ № 98 </c:v>
                </c:pt>
                <c:pt idx="5">
                  <c:v> Лицей № 89 </c:v>
                </c:pt>
                <c:pt idx="6">
                  <c:v>МБНОУ  ГКЛ </c:v>
                </c:pt>
                <c:pt idx="7">
                  <c:v> СОШ № 19 </c:v>
                </c:pt>
                <c:pt idx="8">
                  <c:v> СОШ № 40 </c:v>
                </c:pt>
                <c:pt idx="9">
                  <c:v> СОШ № 11 </c:v>
                </c:pt>
                <c:pt idx="10">
                  <c:v> СОШ № 84 </c:v>
                </c:pt>
                <c:pt idx="11">
                  <c:v> СОШ № 94 </c:v>
                </c:pt>
                <c:pt idx="12">
                  <c:v> СОШ № 52 </c:v>
                </c:pt>
                <c:pt idx="13">
                  <c:v> Гимназия № 42 </c:v>
                </c:pt>
                <c:pt idx="14">
                  <c:v> СОШ № 93 </c:v>
                </c:pt>
                <c:pt idx="15">
                  <c:v> СОШ № 28 </c:v>
                </c:pt>
                <c:pt idx="16">
                  <c:v> Лицей № 23 </c:v>
                </c:pt>
                <c:pt idx="17">
                  <c:v> ООШ №60 </c:v>
                </c:pt>
                <c:pt idx="18">
                  <c:v> СОШ № 14 </c:v>
                </c:pt>
                <c:pt idx="19">
                  <c:v> Гимназия №25 </c:v>
                </c:pt>
                <c:pt idx="20">
                  <c:v> СОШ № 92 </c:v>
                </c:pt>
                <c:pt idx="21">
                  <c:v> Лицей № 62 </c:v>
                </c:pt>
                <c:pt idx="22">
                  <c:v> Гимназия № 17 </c:v>
                </c:pt>
                <c:pt idx="23">
                  <c:v> СОШ № 61 </c:v>
                </c:pt>
                <c:pt idx="24">
                  <c:v> СОШ № 26 </c:v>
                </c:pt>
                <c:pt idx="25">
                  <c:v> СОШ № 49 </c:v>
                </c:pt>
              </c:strCache>
            </c:strRef>
          </c:cat>
          <c:val>
            <c:numRef>
              <c:f>'[к выступлению 22.12.2015 КАДРЫ (1) (1).xls]эффективность'!$C$35:$C$60</c:f>
              <c:numCache>
                <c:formatCode>0.000</c:formatCode>
                <c:ptCount val="26"/>
                <c:pt idx="0">
                  <c:v>3.7142857142857002</c:v>
                </c:pt>
                <c:pt idx="1">
                  <c:v>2.9750000000000001</c:v>
                </c:pt>
                <c:pt idx="2">
                  <c:v>2.7355623100303954</c:v>
                </c:pt>
                <c:pt idx="3">
                  <c:v>2.6666666666666665</c:v>
                </c:pt>
                <c:pt idx="4">
                  <c:v>1.9259259259259258</c:v>
                </c:pt>
                <c:pt idx="5">
                  <c:v>1.361607142857143</c:v>
                </c:pt>
                <c:pt idx="6">
                  <c:v>1.1538461538461537</c:v>
                </c:pt>
                <c:pt idx="7">
                  <c:v>1.1320754716981132</c:v>
                </c:pt>
                <c:pt idx="8">
                  <c:v>1.0267857142857142</c:v>
                </c:pt>
                <c:pt idx="9">
                  <c:v>0.8705357142857143</c:v>
                </c:pt>
                <c:pt idx="10">
                  <c:v>0.74999999999999989</c:v>
                </c:pt>
                <c:pt idx="11">
                  <c:v>0.69811320754716988</c:v>
                </c:pt>
                <c:pt idx="12">
                  <c:v>0.62068965517241392</c:v>
                </c:pt>
                <c:pt idx="13">
                  <c:v>0.61561561561561562</c:v>
                </c:pt>
                <c:pt idx="14">
                  <c:v>0.44117647058823528</c:v>
                </c:pt>
                <c:pt idx="15">
                  <c:v>0.41666666666666663</c:v>
                </c:pt>
                <c:pt idx="16">
                  <c:v>0.34883720930232553</c:v>
                </c:pt>
                <c:pt idx="17">
                  <c:v>0.32142857142857145</c:v>
                </c:pt>
                <c:pt idx="18">
                  <c:v>0.30405405405405406</c:v>
                </c:pt>
                <c:pt idx="19">
                  <c:v>0.29776674937965258</c:v>
                </c:pt>
                <c:pt idx="20">
                  <c:v>0.27960526315789469</c:v>
                </c:pt>
                <c:pt idx="21">
                  <c:v>0.14124293785310735</c:v>
                </c:pt>
                <c:pt idx="22">
                  <c:v>9.765625E-2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1"/>
          <c:order val="1"/>
          <c:tx>
            <c:v>Эффективность использования кадрового потенциала</c:v>
          </c:tx>
          <c:spPr>
            <a:solidFill>
              <a:srgbClr val="FF0000"/>
            </a:solidFill>
          </c:spPr>
          <c:invertIfNegative val="0"/>
          <c:cat>
            <c:strRef>
              <c:f>'[к выступлению 22.12.2015 КАДРЫ (1) (1).xls]эффективность'!$B$35:$B$60</c:f>
              <c:strCache>
                <c:ptCount val="26"/>
                <c:pt idx="0">
                  <c:v> СОШ № 65 </c:v>
                </c:pt>
                <c:pt idx="1">
                  <c:v> НОШ №63 </c:v>
                </c:pt>
                <c:pt idx="2">
                  <c:v> СОШ № 82 </c:v>
                </c:pt>
                <c:pt idx="3">
                  <c:v> СОШ № 33 </c:v>
                </c:pt>
                <c:pt idx="4">
                  <c:v> НОШ № 98 </c:v>
                </c:pt>
                <c:pt idx="5">
                  <c:v> Лицей № 89 </c:v>
                </c:pt>
                <c:pt idx="6">
                  <c:v>МБНОУ  ГКЛ </c:v>
                </c:pt>
                <c:pt idx="7">
                  <c:v> СОШ № 19 </c:v>
                </c:pt>
                <c:pt idx="8">
                  <c:v> СОШ № 40 </c:v>
                </c:pt>
                <c:pt idx="9">
                  <c:v> СОШ № 11 </c:v>
                </c:pt>
                <c:pt idx="10">
                  <c:v> СОШ № 84 </c:v>
                </c:pt>
                <c:pt idx="11">
                  <c:v> СОШ № 94 </c:v>
                </c:pt>
                <c:pt idx="12">
                  <c:v> СОШ № 52 </c:v>
                </c:pt>
                <c:pt idx="13">
                  <c:v> Гимназия № 42 </c:v>
                </c:pt>
                <c:pt idx="14">
                  <c:v> СОШ № 93 </c:v>
                </c:pt>
                <c:pt idx="15">
                  <c:v> СОШ № 28 </c:v>
                </c:pt>
                <c:pt idx="16">
                  <c:v> Лицей № 23 </c:v>
                </c:pt>
                <c:pt idx="17">
                  <c:v> ООШ №60 </c:v>
                </c:pt>
                <c:pt idx="18">
                  <c:v> СОШ № 14 </c:v>
                </c:pt>
                <c:pt idx="19">
                  <c:v> Гимназия №25 </c:v>
                </c:pt>
                <c:pt idx="20">
                  <c:v> СОШ № 92 </c:v>
                </c:pt>
                <c:pt idx="21">
                  <c:v> Лицей № 62 </c:v>
                </c:pt>
                <c:pt idx="22">
                  <c:v> Гимназия № 17 </c:v>
                </c:pt>
                <c:pt idx="23">
                  <c:v> СОШ № 61 </c:v>
                </c:pt>
                <c:pt idx="24">
                  <c:v> СОШ № 26 </c:v>
                </c:pt>
                <c:pt idx="25">
                  <c:v> СОШ № 49 </c:v>
                </c:pt>
              </c:strCache>
            </c:strRef>
          </c:cat>
          <c:val>
            <c:numRef>
              <c:f>'[к выступлению 22.12.2015 КАДРЫ (1) (1).xls]эффективность'!$D$35:$D$60</c:f>
              <c:numCache>
                <c:formatCode>0.000</c:formatCode>
                <c:ptCount val="26"/>
                <c:pt idx="0">
                  <c:v>0.50793650793650802</c:v>
                </c:pt>
                <c:pt idx="1">
                  <c:v>0.33928571428571425</c:v>
                </c:pt>
                <c:pt idx="2">
                  <c:v>0.73170731707317083</c:v>
                </c:pt>
                <c:pt idx="3">
                  <c:v>0.24427480916030531</c:v>
                </c:pt>
                <c:pt idx="4">
                  <c:v>0.57777777777777772</c:v>
                </c:pt>
                <c:pt idx="5">
                  <c:v>0.48800000000000004</c:v>
                </c:pt>
                <c:pt idx="6">
                  <c:v>0.41584158415841588</c:v>
                </c:pt>
                <c:pt idx="7">
                  <c:v>0.33613445378151258</c:v>
                </c:pt>
                <c:pt idx="8">
                  <c:v>0.19658119658119655</c:v>
                </c:pt>
                <c:pt idx="9">
                  <c:v>0.23008849557522126</c:v>
                </c:pt>
                <c:pt idx="10">
                  <c:v>6.5934065934065936E-2</c:v>
                </c:pt>
                <c:pt idx="11">
                  <c:v>0.31623931623931628</c:v>
                </c:pt>
                <c:pt idx="12">
                  <c:v>8.8888888888888906E-2</c:v>
                </c:pt>
                <c:pt idx="13">
                  <c:v>0.21693121693121695</c:v>
                </c:pt>
                <c:pt idx="14">
                  <c:v>3.870967741935484E-2</c:v>
                </c:pt>
                <c:pt idx="15">
                  <c:v>5.4054054054054057E-2</c:v>
                </c:pt>
                <c:pt idx="16">
                  <c:v>0.13592233009708737</c:v>
                </c:pt>
                <c:pt idx="17">
                  <c:v>0.13043478260869565</c:v>
                </c:pt>
                <c:pt idx="18">
                  <c:v>0.12883435582822086</c:v>
                </c:pt>
                <c:pt idx="19">
                  <c:v>0.11267605633802816</c:v>
                </c:pt>
                <c:pt idx="20">
                  <c:v>9.8265895953757218E-2</c:v>
                </c:pt>
                <c:pt idx="21">
                  <c:v>3.5714285714285705E-2</c:v>
                </c:pt>
                <c:pt idx="22">
                  <c:v>3.6231884057971016E-2</c:v>
                </c:pt>
                <c:pt idx="23">
                  <c:v>0</c:v>
                </c:pt>
                <c:pt idx="24">
                  <c:v>0</c:v>
                </c:pt>
                <c:pt idx="25">
                  <c:v>5.1724137931034482E-2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259648"/>
        <c:axId val="137449856"/>
        <c:axId val="0"/>
      </c:bar3DChart>
      <c:catAx>
        <c:axId val="137259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7449856"/>
        <c:crosses val="autoZero"/>
        <c:auto val="1"/>
        <c:lblAlgn val="ctr"/>
        <c:lblOffset val="100"/>
        <c:noMultiLvlLbl val="0"/>
      </c:catAx>
      <c:valAx>
        <c:axId val="13744985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37259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72145795639475"/>
          <c:y val="0.37169596584807202"/>
          <c:w val="0.14100896566363094"/>
          <c:h val="0.31766263016369645"/>
        </c:manualLayout>
      </c:layout>
      <c:overlay val="0"/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инновациями и имеющими инновационные площадки) по </a:t>
            </a:r>
            <a:r>
              <a:rPr lang="ru-RU" sz="20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условным </a:t>
            </a:r>
            <a:r>
              <a:rPr lang="ru-RU" sz="20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(материальные условия)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aseline="0" dirty="0"/>
              <a:t> </a:t>
            </a:r>
            <a:r>
              <a:rPr lang="ru-RU" sz="2000" dirty="0"/>
              <a:t> </a:t>
            </a:r>
            <a:r>
              <a:rPr lang="ru-RU" sz="2000" baseline="0" dirty="0"/>
              <a:t> </a:t>
            </a:r>
            <a:endParaRPr lang="ru-RU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242333884612112E-2"/>
          <c:y val="0.20336185413646399"/>
          <c:w val="0.68948700073103319"/>
          <c:h val="0.72378710783895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PowerPoint]Кадры+МТБ'!$N$135</c:f>
              <c:strCache>
                <c:ptCount val="1"/>
                <c:pt idx="0">
                  <c:v>ОО, реализующие инновации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PowerPoint]Кадры+МТБ'!$O$135:$S$135</c:f>
              <c:numCache>
                <c:formatCode>0.00</c:formatCode>
                <c:ptCount val="5"/>
                <c:pt idx="0">
                  <c:v>26.92</c:v>
                </c:pt>
                <c:pt idx="1">
                  <c:v>11.54</c:v>
                </c:pt>
                <c:pt idx="2">
                  <c:v>23.08</c:v>
                </c:pt>
                <c:pt idx="3">
                  <c:v>19.23</c:v>
                </c:pt>
                <c:pt idx="4">
                  <c:v>19.23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PowerPoint]Кадры+МТБ'!$N$136</c:f>
              <c:strCache>
                <c:ptCount val="1"/>
                <c:pt idx="0">
                  <c:v>ОО, имеющие статус инновационных площадок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PowerPoint]Кадры+МТБ'!$O$136:$S$136</c:f>
              <c:numCache>
                <c:formatCode>0.00</c:formatCode>
                <c:ptCount val="5"/>
                <c:pt idx="0">
                  <c:v>16.670000000000002</c:v>
                </c:pt>
                <c:pt idx="1">
                  <c:v>25</c:v>
                </c:pt>
                <c:pt idx="2">
                  <c:v>16.670000000000002</c:v>
                </c:pt>
                <c:pt idx="3">
                  <c:v>16.670000000000002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9951232"/>
        <c:axId val="100794368"/>
        <c:axId val="0"/>
      </c:bar3DChart>
      <c:catAx>
        <c:axId val="10995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794368"/>
        <c:crosses val="autoZero"/>
        <c:auto val="1"/>
        <c:lblAlgn val="ctr"/>
        <c:lblOffset val="100"/>
        <c:noMultiLvlLbl val="0"/>
      </c:catAx>
      <c:valAx>
        <c:axId val="1007943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0995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7030770140028"/>
          <c:y val="0.35144916253206854"/>
          <c:w val="0.17256309115465185"/>
          <c:h val="0.34223207225340979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показателю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Материальные условия"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5795517822035102E-2"/>
                  <c:y val="-6.9581490514852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0200647808217E-2"/>
                  <c:y val="-6.053673176924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 выступлению 22.12.2015 МТБ (1) (1).xls]инновации'!$R$36:$R$37</c:f>
              <c:strCache>
                <c:ptCount val="2"/>
                <c:pt idx="0">
                  <c:v>                               ОО, реализующие инновации                                                               </c:v>
                </c:pt>
                <c:pt idx="1">
                  <c:v>     ОО, имеющие статус инновационных площадок</c:v>
                </c:pt>
              </c:strCache>
            </c:strRef>
          </c:cat>
          <c:val>
            <c:numRef>
              <c:f>'[к выступлению 22.12.2015 МТБ (1) (1).xls]инновации'!$S$36:$S$37</c:f>
              <c:numCache>
                <c:formatCode>0.000</c:formatCode>
                <c:ptCount val="2"/>
                <c:pt idx="0">
                  <c:v>0.51282051282051266</c:v>
                </c:pt>
                <c:pt idx="1">
                  <c:v>0.5444444444444444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10336"/>
        <c:axId val="32511872"/>
        <c:axId val="0"/>
      </c:bar3DChart>
      <c:dateAx>
        <c:axId val="3251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2511872"/>
        <c:crosses val="autoZero"/>
        <c:auto val="0"/>
        <c:lblOffset val="100"/>
        <c:baseTimeUnit val="days"/>
        <c:majorUnit val="1"/>
      </c:dateAx>
      <c:valAx>
        <c:axId val="32511872"/>
        <c:scaling>
          <c:orientation val="minMax"/>
          <c:min val="0.4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32510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ОО (с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инновациями и имеющими инновационные площадки) по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условным 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(кадровый потенциал)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37785729318242"/>
          <c:y val="2.414332011890277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539517232339996E-2"/>
          <c:y val="0.23644928999259709"/>
          <c:w val="0.80054945003532307"/>
          <c:h val="0.68569009293418737"/>
        </c:manualLayout>
      </c:layout>
      <c:bar3DChart>
        <c:barDir val="col"/>
        <c:grouping val="clustered"/>
        <c:varyColors val="0"/>
        <c:ser>
          <c:idx val="0"/>
          <c:order val="0"/>
          <c:tx>
            <c:v>ОО, реализующие инновации</c:v>
          </c:tx>
          <c:spPr>
            <a:solidFill>
              <a:schemeClr val="accent6"/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'Перечень образовательных учрежд'!$G$87:$K$87</c:f>
              <c:numCache>
                <c:formatCode>General</c:formatCode>
                <c:ptCount val="5"/>
                <c:pt idx="0">
                  <c:v>0</c:v>
                </c:pt>
                <c:pt idx="1">
                  <c:v>15.38</c:v>
                </c:pt>
                <c:pt idx="2">
                  <c:v>7.69</c:v>
                </c:pt>
                <c:pt idx="3">
                  <c:v>42.31</c:v>
                </c:pt>
                <c:pt idx="4">
                  <c:v>34.619999999999997</c:v>
                </c:pt>
              </c:numCache>
            </c:numRef>
          </c:val>
        </c:ser>
        <c:ser>
          <c:idx val="1"/>
          <c:order val="1"/>
          <c:tx>
            <c:v>ОО, имеющие статус инновационных площадок</c:v>
          </c:tx>
          <c:spPr>
            <a:solidFill>
              <a:srgbClr val="00B050"/>
            </a:solidFill>
          </c:spPr>
          <c:invertIfNegative val="0"/>
          <c:dLbls>
            <c:dLbl>
              <c:idx val="3"/>
              <c:layout>
                <c:manualLayout>
                  <c:x val="2.5810140336710554E-2"/>
                  <c:y val="-1.786018149882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74553595219216E-2"/>
                  <c:y val="-8.9300907494103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'Перечень образовательных учрежд'!$G$88:$K$88</c:f>
              <c:numCache>
                <c:formatCode>General</c:formatCode>
                <c:ptCount val="5"/>
                <c:pt idx="0">
                  <c:v>0</c:v>
                </c:pt>
                <c:pt idx="1">
                  <c:v>8.33</c:v>
                </c:pt>
                <c:pt idx="2">
                  <c:v>16.670000000000002</c:v>
                </c:pt>
                <c:pt idx="3">
                  <c:v>41.67</c:v>
                </c:pt>
                <c:pt idx="4">
                  <c:v>33.33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47968"/>
        <c:axId val="32549504"/>
        <c:axId val="0"/>
      </c:bar3DChart>
      <c:catAx>
        <c:axId val="325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549504"/>
        <c:crosses val="autoZero"/>
        <c:auto val="1"/>
        <c:lblAlgn val="ctr"/>
        <c:lblOffset val="100"/>
        <c:noMultiLvlLbl val="0"/>
      </c:catAx>
      <c:valAx>
        <c:axId val="32549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2547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207625116379172"/>
          <c:y val="0.40490942128737401"/>
          <c:w val="0.13613369968829117"/>
          <c:h val="0.4847169747558379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«Кадровый потенциал» в образовательных организациях общего 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720826721754833E-2"/>
          <c:y val="0.11039411258831323"/>
          <c:w val="0.81595351953231254"/>
          <c:h val="0.75998963078176496"/>
        </c:manualLayout>
      </c:layout>
      <c:bar3DChart>
        <c:barDir val="col"/>
        <c:grouping val="clustered"/>
        <c:varyColors val="0"/>
        <c:ser>
          <c:idx val="0"/>
          <c:order val="0"/>
          <c:tx>
            <c:v>среднее значение по кадровому потенциалу</c:v>
          </c:tx>
          <c:invertIfNegative val="0"/>
          <c:dLbls>
            <c:dLbl>
              <c:idx val="0"/>
              <c:layout>
                <c:manualLayout>
                  <c:x val="3.0408498672561284E-3"/>
                  <c:y val="-3.4838378726094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04249336280643E-2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 выступлению 22.12.2015 КАДРЫ (1).xls]инновац'!$I$32:$I$33</c:f>
              <c:strCache>
                <c:ptCount val="2"/>
                <c:pt idx="0">
                  <c:v>                                           ОО, реализующие инновации   </c:v>
                </c:pt>
                <c:pt idx="1">
                  <c:v>ОО, имеющие статус инновационных площадок</c:v>
                </c:pt>
              </c:strCache>
            </c:strRef>
          </c:cat>
          <c:val>
            <c:numRef>
              <c:f>'[к выступлению 22.12.2015 КАДРЫ (1).xls]инновац'!$J$32:$K$32</c:f>
              <c:numCache>
                <c:formatCode>0.000</c:formatCode>
                <c:ptCount val="2"/>
                <c:pt idx="0">
                  <c:v>2.122801227761931</c:v>
                </c:pt>
                <c:pt idx="1">
                  <c:v>2.131781151576305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418752"/>
        <c:axId val="129420288"/>
        <c:axId val="0"/>
      </c:bar3DChart>
      <c:catAx>
        <c:axId val="12941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420288"/>
        <c:crosses val="autoZero"/>
        <c:auto val="0"/>
        <c:lblAlgn val="ctr"/>
        <c:lblOffset val="100"/>
        <c:tickLblSkip val="1"/>
        <c:noMultiLvlLbl val="0"/>
      </c:catAx>
      <c:valAx>
        <c:axId val="129420288"/>
        <c:scaling>
          <c:orientation val="minMax"/>
          <c:max val="2.1319999999999997"/>
          <c:min val="2.0499999999999998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29418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39631683970539E-2"/>
          <c:y val="0.13278915750071069"/>
          <c:w val="0.76351318154196246"/>
          <c:h val="0.78815235995618627"/>
        </c:manualLayout>
      </c:layout>
      <c:bar3DChart>
        <c:barDir val="col"/>
        <c:grouping val="clustered"/>
        <c:varyColors val="0"/>
        <c:ser>
          <c:idx val="0"/>
          <c:order val="0"/>
          <c:tx>
            <c:v>ОО, реализующие инновации</c:v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23,</a:t>
                    </a:r>
                    <a:r>
                      <a:rPr lang="ru-RU" smtClean="0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творческие!$C$85:$H$85</c:f>
              <c:numCache>
                <c:formatCode>General</c:formatCode>
                <c:ptCount val="6"/>
                <c:pt idx="0">
                  <c:v>7.69</c:v>
                </c:pt>
                <c:pt idx="1">
                  <c:v>26.61</c:v>
                </c:pt>
                <c:pt idx="2">
                  <c:v>23.08</c:v>
                </c:pt>
                <c:pt idx="3">
                  <c:v>11.54</c:v>
                </c:pt>
                <c:pt idx="4">
                  <c:v>11.54</c:v>
                </c:pt>
                <c:pt idx="5">
                  <c:v>11.54</c:v>
                </c:pt>
              </c:numCache>
            </c:numRef>
          </c:val>
        </c:ser>
        <c:ser>
          <c:idx val="1"/>
          <c:order val="1"/>
          <c:tx>
            <c:strRef>
              <c:f>творческие!$B$86</c:f>
              <c:strCache>
                <c:ptCount val="1"/>
                <c:pt idx="0">
                  <c:v>ОО, имеющие статус инновационных площадок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41,7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r>
                      <a:rPr lang="ru-RU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творческие!$C$86:$H$86</c:f>
              <c:numCache>
                <c:formatCode>General</c:formatCode>
                <c:ptCount val="6"/>
                <c:pt idx="0">
                  <c:v>0</c:v>
                </c:pt>
                <c:pt idx="1">
                  <c:v>41.67</c:v>
                </c:pt>
                <c:pt idx="2">
                  <c:v>25</c:v>
                </c:pt>
                <c:pt idx="3">
                  <c:v>8.33</c:v>
                </c:pt>
                <c:pt idx="4">
                  <c:v>25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061376"/>
        <c:axId val="125075456"/>
        <c:axId val="0"/>
      </c:bar3DChart>
      <c:catAx>
        <c:axId val="12506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5075456"/>
        <c:crosses val="autoZero"/>
        <c:auto val="1"/>
        <c:lblAlgn val="ctr"/>
        <c:lblOffset val="100"/>
        <c:noMultiLvlLbl val="0"/>
      </c:catAx>
      <c:valAx>
        <c:axId val="12507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5061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57725118231674"/>
          <c:y val="0.41183580006635101"/>
          <c:w val="0.16742274881768332"/>
          <c:h val="0.31798733872430185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конкурсов, конференций, выставок, 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имеющих </a:t>
            </a:r>
            <a:r>
              <a:rPr lang="ru-RU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52621610479094E-2"/>
          <c:y val="0.15584941620243256"/>
          <c:w val="0.77544538365793636"/>
          <c:h val="0.76452682506176561"/>
        </c:manualLayout>
      </c:layout>
      <c:bar3DChart>
        <c:barDir val="col"/>
        <c:grouping val="clustered"/>
        <c:varyColors val="0"/>
        <c:ser>
          <c:idx val="0"/>
          <c:order val="0"/>
          <c:tx>
            <c:v>ОО, реализующие инновации</c:v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46550194987751E-3"/>
                  <c:y val="-6.2989032964591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786200779951004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 выступлению 22.12.2015 КАДРЫ (1).xls]инновации'!$J$21:$J$24</c:f>
              <c:strCache>
                <c:ptCount val="4"/>
                <c:pt idx="0">
                  <c:v>конкурсы</c:v>
                </c:pt>
                <c:pt idx="1">
                  <c:v>конференции</c:v>
                </c:pt>
                <c:pt idx="2">
                  <c:v>выставки</c:v>
                </c:pt>
                <c:pt idx="3">
                  <c:v>публикации</c:v>
                </c:pt>
              </c:strCache>
            </c:strRef>
          </c:cat>
          <c:val>
            <c:numRef>
              <c:f>'[к выступлению 22.12.2015 КАДРЫ (1).xls]инновации'!$J$5:$M$5</c:f>
              <c:numCache>
                <c:formatCode>General</c:formatCode>
                <c:ptCount val="4"/>
                <c:pt idx="0">
                  <c:v>220</c:v>
                </c:pt>
                <c:pt idx="1">
                  <c:v>121</c:v>
                </c:pt>
                <c:pt idx="2">
                  <c:v>35</c:v>
                </c:pt>
                <c:pt idx="3">
                  <c:v>201</c:v>
                </c:pt>
              </c:numCache>
            </c:numRef>
          </c:val>
        </c:ser>
        <c:ser>
          <c:idx val="1"/>
          <c:order val="1"/>
          <c:tx>
            <c:v>ОО, имеющие статус инновационных площадок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62585136491426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732750974938755E-3"/>
                  <c:y val="-1.04981721607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46550194987751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451895175488976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'[к выступлению 22.12.2015 КАДРЫ (1).xls]инновации'!$J$21:$J$24</c:f>
              <c:strCache>
                <c:ptCount val="4"/>
                <c:pt idx="0">
                  <c:v>конкурсы</c:v>
                </c:pt>
                <c:pt idx="1">
                  <c:v>конференции</c:v>
                </c:pt>
                <c:pt idx="2">
                  <c:v>выставки</c:v>
                </c:pt>
                <c:pt idx="3">
                  <c:v>публикации</c:v>
                </c:pt>
              </c:strCache>
            </c:strRef>
          </c:cat>
          <c:val>
            <c:numRef>
              <c:f>'[к выступлению 22.12.2015 КАДРЫ (1).xls]инновации'!$J$6:$M$6</c:f>
              <c:numCache>
                <c:formatCode>General</c:formatCode>
                <c:ptCount val="4"/>
                <c:pt idx="0">
                  <c:v>107</c:v>
                </c:pt>
                <c:pt idx="1">
                  <c:v>50</c:v>
                </c:pt>
                <c:pt idx="2">
                  <c:v>6</c:v>
                </c:pt>
                <c:pt idx="3">
                  <c:v>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504768"/>
        <c:axId val="129506304"/>
        <c:axId val="0"/>
      </c:bar3DChart>
      <c:catAx>
        <c:axId val="1295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506304"/>
        <c:crosses val="autoZero"/>
        <c:auto val="1"/>
        <c:lblAlgn val="ctr"/>
        <c:lblOffset val="100"/>
        <c:noMultiLvlLbl val="0"/>
      </c:catAx>
      <c:valAx>
        <c:axId val="1295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5047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68003319781795"/>
          <c:y val="0.3044040616641297"/>
          <c:w val="0.13653285228194983"/>
          <c:h val="0.3911921272370786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конференций, выставок, педагогов,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имеющих публикации в расчете на одну образовательную организацию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365087042990661E-2"/>
          <c:y val="0.18190272829383078"/>
          <c:w val="0.7692417920356065"/>
          <c:h val="0.74695308955366391"/>
        </c:manualLayout>
      </c:layout>
      <c:bar3DChart>
        <c:barDir val="col"/>
        <c:grouping val="clustered"/>
        <c:varyColors val="0"/>
        <c:ser>
          <c:idx val="0"/>
          <c:order val="0"/>
          <c:tx>
            <c:v>ОО, реализующие инновации</c:v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инновации!$B$51:$B$54</c:f>
              <c:strCache>
                <c:ptCount val="4"/>
                <c:pt idx="0">
                  <c:v>конкурсы</c:v>
                </c:pt>
                <c:pt idx="1">
                  <c:v>конференции</c:v>
                </c:pt>
                <c:pt idx="2">
                  <c:v>выставки</c:v>
                </c:pt>
                <c:pt idx="3">
                  <c:v>публикации</c:v>
                </c:pt>
              </c:strCache>
            </c:strRef>
          </c:cat>
          <c:val>
            <c:numRef>
              <c:f>инновации!$D$44:$G$44</c:f>
              <c:numCache>
                <c:formatCode>0.00</c:formatCode>
                <c:ptCount val="4"/>
                <c:pt idx="0">
                  <c:v>8.4615384615384617</c:v>
                </c:pt>
                <c:pt idx="1">
                  <c:v>4.6538461538461542</c:v>
                </c:pt>
                <c:pt idx="2">
                  <c:v>1.3461538461538463</c:v>
                </c:pt>
                <c:pt idx="3">
                  <c:v>7.7307692307692308</c:v>
                </c:pt>
              </c:numCache>
            </c:numRef>
          </c:val>
        </c:ser>
        <c:ser>
          <c:idx val="1"/>
          <c:order val="1"/>
          <c:tx>
            <c:strRef>
              <c:f>инновации!$I$6</c:f>
              <c:strCache>
                <c:ptCount val="1"/>
                <c:pt idx="0">
                  <c:v>ОО, имеющие статус инновационных площадок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8789764100285156E-3"/>
                  <c:y val="-6.1797439347678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576417435099803E-2"/>
                  <c:y val="-1.0299573224613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2882087175499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7441025071289E-2"/>
                  <c:y val="-1.23594878695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инновации!$B$51:$B$54</c:f>
              <c:strCache>
                <c:ptCount val="4"/>
                <c:pt idx="0">
                  <c:v>конкурсы</c:v>
                </c:pt>
                <c:pt idx="1">
                  <c:v>конференции</c:v>
                </c:pt>
                <c:pt idx="2">
                  <c:v>выставки</c:v>
                </c:pt>
                <c:pt idx="3">
                  <c:v>публикации</c:v>
                </c:pt>
              </c:strCache>
            </c:strRef>
          </c:cat>
          <c:val>
            <c:numRef>
              <c:f>инновации!$D$45:$G$45</c:f>
              <c:numCache>
                <c:formatCode>0.00</c:formatCode>
                <c:ptCount val="4"/>
                <c:pt idx="0">
                  <c:v>8.9166666666666661</c:v>
                </c:pt>
                <c:pt idx="1">
                  <c:v>4.166666666666667</c:v>
                </c:pt>
                <c:pt idx="2">
                  <c:v>0.5</c:v>
                </c:pt>
                <c:pt idx="3">
                  <c:v>7.166666666666667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578496"/>
        <c:axId val="129580032"/>
        <c:axId val="0"/>
      </c:bar3DChart>
      <c:catAx>
        <c:axId val="12957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580032"/>
        <c:crosses val="autoZero"/>
        <c:auto val="1"/>
        <c:lblAlgn val="ctr"/>
        <c:lblOffset val="100"/>
        <c:noMultiLvlLbl val="0"/>
      </c:catAx>
      <c:valAx>
        <c:axId val="1295800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295784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244190406431763"/>
          <c:y val="0.34491897023510359"/>
          <c:w val="0.1474571492516924"/>
          <c:h val="0.31285999888311838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показателю «Кадровый потенциал» в образовательных организациях,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реализующих инновации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57155782506845E-2"/>
          <c:y val="0.15517949839603382"/>
          <c:w val="0.78724707010327899"/>
          <c:h val="0.67685593467483229"/>
        </c:manualLayout>
      </c:layout>
      <c:bar3DChart>
        <c:barDir val="col"/>
        <c:grouping val="clustered"/>
        <c:varyColors val="0"/>
        <c:ser>
          <c:idx val="0"/>
          <c:order val="0"/>
          <c:tx>
            <c:v>Среднее значение по кадровому потенциалу</c:v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336460200074387E-3"/>
                  <c:y val="-3.73487974128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672920400148774E-3"/>
                  <c:y val="-3.31989310336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009380600223167E-3"/>
                  <c:y val="-2.697413146482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'Среднее значение '!$B$5:$B$7</c:f>
              <c:strCache>
                <c:ptCount val="3"/>
                <c:pt idx="0">
                  <c:v>ООО</c:v>
                </c:pt>
                <c:pt idx="1">
                  <c:v>УДО</c:v>
                </c:pt>
                <c:pt idx="2">
                  <c:v>ОУ интернатного типа </c:v>
                </c:pt>
              </c:strCache>
            </c:strRef>
          </c:cat>
          <c:val>
            <c:numRef>
              <c:f>'Среднее значение '!$C$5:$C$7</c:f>
              <c:numCache>
                <c:formatCode>0.000</c:formatCode>
                <c:ptCount val="3"/>
                <c:pt idx="0">
                  <c:v>2.1280000000000001</c:v>
                </c:pt>
                <c:pt idx="1">
                  <c:v>1.95</c:v>
                </c:pt>
                <c:pt idx="2">
                  <c:v>1.8360000000000001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963136"/>
        <c:axId val="129964672"/>
        <c:axId val="0"/>
      </c:bar3DChart>
      <c:catAx>
        <c:axId val="12996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964672"/>
        <c:crosses val="autoZero"/>
        <c:auto val="1"/>
        <c:lblAlgn val="ctr"/>
        <c:lblOffset val="100"/>
        <c:noMultiLvlLbl val="0"/>
      </c:catAx>
      <c:valAx>
        <c:axId val="12996467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12996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1758779066577"/>
          <c:y val="0.37382195975503063"/>
          <c:w val="0.15108888867420528"/>
          <c:h val="0.5154002753062914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0.10746</cdr:x>
      <cdr:y>0.8465</cdr:y>
    </cdr:from>
    <cdr:to>
      <cdr:x>0.20746</cdr:x>
      <cdr:y>0.97983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2608" y="5805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0.09509</cdr:x>
      <cdr:y>0.83808</cdr:y>
    </cdr:from>
    <cdr:to>
      <cdr:x>0.19509</cdr:x>
      <cdr:y>0.97141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69504" y="57475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0.07476</cdr:x>
      <cdr:y>0.836</cdr:y>
    </cdr:from>
    <cdr:to>
      <cdr:x>0.17476</cdr:x>
      <cdr:y>0.96933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568" y="5733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1     2     3    4    5     6    7    8    9   10   11  12   13   14   15   16   17   18   19  20    21  22   23   24   25   26</a:t>
          </a:r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BF53F5-A379-4689-BD69-58987AF70E10}" type="datetimeFigureOut">
              <a:rPr lang="ru-RU" smtClean="0"/>
              <a:t>22.04.2016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D7FD7-7728-410A-AA85-A57E06EA6E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данных электронного мониторинга </a:t>
            </a:r>
            <a:r>
              <a:rPr lang="ru-RU" sz="4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инновационной деятельности образовательных организаций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818" y="6180892"/>
            <a:ext cx="660918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Трушкина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методист МБОУ ДПО «НМЦ», г. Кемерово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772816"/>
            <a:ext cx="8657883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категория;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 документ о повышении квалификации.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52340" y="548680"/>
            <a:ext cx="694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формирования рейтинга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кадровым условиям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543291"/>
              </p:ext>
            </p:extLst>
          </p:nvPr>
        </p:nvGraphicFramePr>
        <p:xfrm>
          <a:off x="179512" y="188640"/>
          <a:ext cx="885698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1334264" y="6105002"/>
            <a:ext cx="6100981" cy="438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1249649" y="6076855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317979" y="6076855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514681" y="6076855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774262" y="604785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2094" y="5616993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1,25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18488" y="5618971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1,5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54276" y="563436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1,75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90545" y="56343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2,0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066842" y="6067437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320945" y="6048372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853886" y="561769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2,25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075205" y="56343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205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5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53887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педагогов: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конкурсов профессионального мастерства;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конференций по профилю деятельности;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выставок по профилю деятельности;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опубликованные статьи по профилю деятельности.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24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4341" y="404664"/>
            <a:ext cx="5983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формирования рейтинга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«Обобщение педагогического опыта»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>
            <a:stCxn id="5" idx="2"/>
            <a:endCxn id="18" idx="6"/>
          </p:cNvCxnSpPr>
          <p:nvPr/>
        </p:nvCxnSpPr>
        <p:spPr>
          <a:xfrm flipV="1">
            <a:off x="2123728" y="6549606"/>
            <a:ext cx="5032455" cy="33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2123728" y="6525723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153825" y="6525826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01379" y="6521031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237079" y="6513364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0481" y="61125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36270" y="60635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0,25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75751" y="6078972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0,5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34189" y="60789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0,75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6184958" y="6492456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041883" y="6492456"/>
            <a:ext cx="114300" cy="1143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939218" y="606357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1,0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659298" y="607063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1,25</a:t>
            </a:r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85117"/>
              </p:ext>
            </p:extLst>
          </p:nvPr>
        </p:nvGraphicFramePr>
        <p:xfrm>
          <a:off x="0" y="-12252"/>
          <a:ext cx="9036496" cy="659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22209" y="61041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959218" y="50221"/>
            <a:ext cx="750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ООО (реализующих инновации и имеющих статус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инновационных площадок) по условным группам по показателю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«Обобщение педагогического опыта»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7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767628"/>
              </p:ext>
            </p:extLst>
          </p:nvPr>
        </p:nvGraphicFramePr>
        <p:xfrm>
          <a:off x="323528" y="332656"/>
          <a:ext cx="864096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30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762861"/>
              </p:ext>
            </p:extLst>
          </p:nvPr>
        </p:nvGraphicFramePr>
        <p:xfrm>
          <a:off x="251520" y="0"/>
          <a:ext cx="878497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Стрелка вверх 1">
            <a:hlinkClick r:id="rId3" action="ppaction://hlinksldjump"/>
          </p:cNvPr>
          <p:cNvSpPr/>
          <p:nvPr/>
        </p:nvSpPr>
        <p:spPr>
          <a:xfrm>
            <a:off x="8653598" y="6174410"/>
            <a:ext cx="242316" cy="489204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695586"/>
              </p:ext>
            </p:extLst>
          </p:nvPr>
        </p:nvGraphicFramePr>
        <p:xfrm>
          <a:off x="88424" y="-6072"/>
          <a:ext cx="903649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0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5902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73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955034"/>
              </p:ext>
            </p:extLst>
          </p:nvPr>
        </p:nvGraphicFramePr>
        <p:xfrm>
          <a:off x="-1" y="260648"/>
          <a:ext cx="9036497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58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8328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1" y="2166400"/>
            <a:ext cx="1512168" cy="32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" y="3838362"/>
            <a:ext cx="1619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7" y="2852936"/>
            <a:ext cx="1367840" cy="16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7" y="3194685"/>
            <a:ext cx="1133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" y="6222383"/>
            <a:ext cx="1509217" cy="22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1" y="4540200"/>
            <a:ext cx="1393992" cy="22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8176" y="2076193"/>
            <a:ext cx="5154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экспериментальная деятельность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0">
                                          <p:cBhvr>
                                            <p:cTn id="6" dur="2000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20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205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0" fill="hold"/>
                                            <p:tgtEl>
                                              <p:spTgt spid="205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205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0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25" presetID="1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2000" fill="hold"/>
                                            <p:tgtEl>
                                              <p:spTgt spid="205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2000" fill="hold"/>
                                            <p:tgtEl>
                                              <p:spTgt spid="2051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1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2" dur="2000" fill="hold"/>
                                            <p:tgtEl>
                                              <p:spTgt spid="2052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0" fill="hold"/>
                                            <p:tgtEl>
                                              <p:spTgt spid="2053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17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000" fill="hold"/>
                                            <p:tgtEl>
                                              <p:spTgt spid="205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20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25" presetID="18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4000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style.textDecorationUnderline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174813"/>
              </p:ext>
            </p:extLst>
          </p:nvPr>
        </p:nvGraphicFramePr>
        <p:xfrm>
          <a:off x="55027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4719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1640" y="38421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556248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1    2     3     4     5      6     7     8     9    10   11    12   13   14   15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4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67117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7584" y="5562120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1    2     3     4     5      6     7     8     9    10   11    12   13   14   15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2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508"/>
            <a:ext cx="915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инновационной деятельности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1196752"/>
                <a:ext cx="7992888" cy="2648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32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мтб</a:t>
                </a:r>
                <a:r>
                  <a:rPr lang="ru-RU" sz="3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МТБ</m:t>
                        </m:r>
                      </m:den>
                    </m:f>
                  </m:oMath>
                </a14:m>
                <a:r>
                  <a:rPr lang="ru-RU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24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мтб</a:t>
                </a:r>
                <a:r>
                  <a:rPr lang="ru-RU" sz="24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эффективность инновационной деятельности в части эффективного использования материально-технических средств;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</a:rPr>
                      <m:t>Р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результативность;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cs typeface="Times New Roman" panose="02020603050405020304" pitchFamily="18" charset="0"/>
                      </a:rPr>
                      <m:t>МТБ</m:t>
                    </m:r>
                  </m:oMath>
                </a14:m>
                <a:r>
                  <a:rPr lang="ru-RU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уровень материальных условий в ОО.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7992888" cy="2648033"/>
              </a:xfrm>
              <a:prstGeom prst="rect">
                <a:avLst/>
              </a:prstGeom>
              <a:blipFill rotWithShape="1">
                <a:blip r:embed="rId2"/>
                <a:stretch>
                  <a:fillRect l="-1983" r="-1373" b="-41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1952" y="3933056"/>
                <a:ext cx="8472536" cy="2393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32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кадры</a:t>
                </a:r>
                <a:r>
                  <a:rPr lang="ru-RU" sz="3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/>
                          </a:rPr>
                          <m:t>Р</m:t>
                        </m:r>
                      </m:num>
                      <m:den>
                        <m:r>
                          <a:rPr lang="ru-RU" sz="3200" b="1" i="1" smtClean="0">
                            <a:latin typeface="Cambria Math"/>
                          </a:rPr>
                          <m:t>К</m:t>
                        </m:r>
                        <m:r>
                          <a:rPr lang="ru-RU" sz="3200" b="1" i="1">
                            <a:latin typeface="Cambria Math"/>
                          </a:rPr>
                          <m:t>адры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2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кадры</a:t>
                </a:r>
                <a:r>
                  <a:rPr lang="ru-RU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эффективность инновационной деятельности в части эффективного использования кадрового потенциала;</a:t>
                </a:r>
              </a:p>
              <a:p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/>
                        <a:cs typeface="Times New Roman" panose="02020603050405020304" pitchFamily="18" charset="0"/>
                      </a:rPr>
                      <m:t>Р</m:t>
                    </m:r>
                  </m:oMath>
                </a14:m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результативность;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</a:rPr>
                      <m:t>Кадр</m:t>
                    </m:r>
                    <m:r>
                      <a:rPr lang="ru-RU" sz="2800" i="1">
                        <a:latin typeface="Cambria Math"/>
                      </a:rPr>
                      <m:t>ы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уровень кадрового потенциала в ОО.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952" y="3933056"/>
                <a:ext cx="8472536" cy="2393156"/>
              </a:xfrm>
              <a:prstGeom prst="rect">
                <a:avLst/>
              </a:prstGeom>
              <a:blipFill rotWithShape="1">
                <a:blip r:embed="rId3"/>
                <a:stretch>
                  <a:fillRect l="-1871" b="-43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80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3317634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2836912"/>
            <a:ext cx="255752" cy="28083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2924944"/>
            <a:ext cx="255752" cy="2703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1774" y="238272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8398" y="249691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9468" y="3122848"/>
            <a:ext cx="216024" cy="2522376"/>
          </a:xfrm>
          <a:prstGeom prst="rect">
            <a:avLst/>
          </a:prstGeom>
          <a:solidFill>
            <a:srgbClr val="42F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80312" y="2132856"/>
            <a:ext cx="216024" cy="3495600"/>
          </a:xfrm>
          <a:prstGeom prst="rect">
            <a:avLst/>
          </a:prstGeom>
          <a:solidFill>
            <a:srgbClr val="42FA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8197" y="2727540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3630" y="1671191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973" y="5746786"/>
            <a:ext cx="703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1        2        3         4         5        6        7         8        9        10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 animBg="1"/>
      <p:bldP spid="9" grpId="0" animBg="1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883961"/>
              </p:ext>
            </p:extLst>
          </p:nvPr>
        </p:nvGraphicFramePr>
        <p:xfrm>
          <a:off x="27072" y="28913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6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832" y="149741"/>
            <a:ext cx="91748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«Кадровый потенциал», «Материальные современные условия», «Обобщение педагогического опыта» среди ООО, реализующих инновации, есть потенциальные претенденты на статус инновационных площадок;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потенциал и материальные условия, недостаток которых чаще всего был указан образовательными организациями как препятствие  инновационной деятельности, не всегда являются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результативности;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 с высоким кадровым потенциалом и хорошими материальными условиями часто осуществляют инновационную деятельность не эффективно;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электронного мониторинга  АИС «Образование Кемеровской области» можно использовать для анализа инновационной деятельности.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32655"/>
            <a:ext cx="9143998" cy="6123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5612891"/>
            <a:ext cx="405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80601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инноваций по направлениям;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арактеристики инноваций;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артнерские отношения по выполнению инновационных разработок;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акторы, препятствующие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инновационной деятельности.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85713"/>
            <a:ext cx="9037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и экспериментальная деятельность»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16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деятельность </a:t>
            </a: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</a:t>
            </a: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Кемерово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120390"/>
              </p:ext>
            </p:extLst>
          </p:nvPr>
        </p:nvGraphicFramePr>
        <p:xfrm>
          <a:off x="0" y="1772816"/>
          <a:ext cx="9144001" cy="45365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68048"/>
                <a:gridCol w="3224025"/>
                <a:gridCol w="3451928"/>
              </a:tblGrid>
              <a:tr h="1631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ОО,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осуществляющие инновационную деятельность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ОО, </a:t>
                      </a:r>
                      <a:r>
                        <a:rPr lang="ru-RU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имеющие статус инновационных площадок </a:t>
                      </a:r>
                      <a:r>
                        <a:rPr lang="ru-RU" sz="2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  <a:tr h="785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26/36,1%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(3-муниципальных, 9 региональных) /16,7%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298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10/66,7%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(муниципальная)/6,67%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89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 </a:t>
                      </a:r>
                      <a:r>
                        <a:rPr lang="ru-RU" sz="2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интернатного</a:t>
                      </a: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типа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2/20,0%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(региональные)/20,0%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0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16585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трелка вниз 2">
            <a:hlinkClick r:id="rId4" action="ppaction://hlinksldjump"/>
          </p:cNvPr>
          <p:cNvSpPr/>
          <p:nvPr/>
        </p:nvSpPr>
        <p:spPr>
          <a:xfrm>
            <a:off x="8650872" y="6139364"/>
            <a:ext cx="288032" cy="489204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638096"/>
              </p:ext>
            </p:extLst>
          </p:nvPr>
        </p:nvGraphicFramePr>
        <p:xfrm>
          <a:off x="179512" y="764704"/>
          <a:ext cx="8784976" cy="594131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784976"/>
              </a:tblGrid>
              <a:tr h="5835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 оборудованных помещений, предназначенных для занятий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музыкой;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специально оборудованных помещений, предназначенных для занятий изобразительным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искусством;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специально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оборудованных помещений, предназначенных для занятий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хореографией;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специально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оборудованных помещений, предназначенных для занятий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специально оборудованных помещений, предназначенных для занятий техническим творчеством;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 оборудованных помещений, предназначенных для занятий естественнонаучными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исследованиями; 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специально оборудованных помещения, предназначенных для занятий иностранными </a:t>
                      </a:r>
                      <a:r>
                        <a:rPr lang="ru-RU" sz="2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языками.</a:t>
                      </a:r>
                      <a:endParaRPr lang="ru-RU" sz="2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279695"/>
            <a:ext cx="730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построения рейтинга «Материальные условия ОО»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7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893948"/>
              </p:ext>
            </p:extLst>
          </p:nvPr>
        </p:nvGraphicFramePr>
        <p:xfrm>
          <a:off x="323528" y="620688"/>
          <a:ext cx="8568952" cy="57912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568952"/>
              </a:tblGrid>
              <a:tr h="5400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возможностей для создания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использования информации (в том числе запись и обработка изображений и звука, выступления с аудио-, видео сопровождением и графическим сопровождением, общение в сети Интернет  и др.),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оборудования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цифрового (электронного) и традиционного измерения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возможностей для проведения экспериментов, в том числе с использованием учебного лабораторного оборудования, вещественных и виртуально-наглядных моделей и коллекций основных математических и естественнонаучных объектов и явлений</a:t>
                      </a:r>
                    </a:p>
                    <a:p>
                      <a:pPr marL="171450" indent="-17145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возможностей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проведения наблюдений (включая наблюдение микрообъектов), определение местонахождения, наглядного представления и анализа данных; использования цифровых планов и карт, спутниковых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изображений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возможностей для создания материальных объектов, в том числе произведений искусства (обработки материалов и информации с использованием технологических инструментов, проектирования и конструирования, в том числе моделей с цифровым управлением и обратной связью, исполнения, сочинения и аранжировки музыкальных произведений с применением традиционных инструментов и цифровых технологий)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5656" y="100404"/>
            <a:ext cx="730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для построения рейтинга «Материальные условия ОО»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777858"/>
              </p:ext>
            </p:extLst>
          </p:nvPr>
        </p:nvGraphicFramePr>
        <p:xfrm>
          <a:off x="7220" y="260648"/>
          <a:ext cx="913678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1150994" y="6323055"/>
            <a:ext cx="5844340" cy="148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>
            <a:off x="1036694" y="6282198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208418" y="6282198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462270" y="6265905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558665" y="6243776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40597" y="58569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08927" y="5808021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20%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62779" y="5823418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40%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27742" y="5808021"/>
            <a:ext cx="70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60%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7109" y="686331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33,33% ОО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575108" y="6826149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25,0% ОО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720776" y="682391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16,67%  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41344" y="679793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12,5%  </a:t>
            </a:r>
            <a:endParaRPr lang="ru-RU" sz="1400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5617669" y="6243776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18201" y="5791152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80%</a:t>
            </a:r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6633377" y="6265755"/>
            <a:ext cx="114300" cy="114300"/>
          </a:xfrm>
          <a:prstGeom prst="flowChartConnector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549180" y="582312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828969" y="680697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12,5%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684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123865"/>
              </p:ext>
            </p:extLst>
          </p:nvPr>
        </p:nvGraphicFramePr>
        <p:xfrm>
          <a:off x="395536" y="116632"/>
          <a:ext cx="8496944" cy="640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63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2596</TotalTime>
  <Words>915</Words>
  <Application>Microsoft Office PowerPoint</Application>
  <PresentationFormat>Экран (4:3)</PresentationFormat>
  <Paragraphs>182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Использование данных электронного мониторинга для анализа инновационной деятельности образовательных организаций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lita</dc:creator>
  <cp:lastModifiedBy>Пользователь</cp:lastModifiedBy>
  <cp:revision>272</cp:revision>
  <dcterms:created xsi:type="dcterms:W3CDTF">2015-12-20T07:08:35Z</dcterms:created>
  <dcterms:modified xsi:type="dcterms:W3CDTF">2016-04-22T02:30:29Z</dcterms:modified>
</cp:coreProperties>
</file>