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75" r:id="rId4"/>
    <p:sldId id="277" r:id="rId5"/>
    <p:sldId id="278" r:id="rId6"/>
    <p:sldId id="279" r:id="rId7"/>
    <p:sldId id="261" r:id="rId8"/>
    <p:sldId id="259" r:id="rId9"/>
    <p:sldId id="260" r:id="rId10"/>
    <p:sldId id="274" r:id="rId11"/>
    <p:sldId id="264" r:id="rId12"/>
    <p:sldId id="270" r:id="rId13"/>
    <p:sldId id="271" r:id="rId14"/>
    <p:sldId id="272" r:id="rId15"/>
    <p:sldId id="265" r:id="rId16"/>
    <p:sldId id="266" r:id="rId17"/>
    <p:sldId id="267" r:id="rId18"/>
    <p:sldId id="280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0"/>
  </p:normalViewPr>
  <p:slideViewPr>
    <p:cSldViewPr>
      <p:cViewPr varScale="1">
        <p:scale>
          <a:sx n="87" d="100"/>
          <a:sy n="87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9AF3D-05BB-4D9E-9CE2-95F25869C5AD}" type="datetimeFigureOut">
              <a:rPr lang="ru-RU"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FD091-F6E3-4623-8F0C-A576FC64030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9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496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360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952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089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656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48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115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1000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8565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90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978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449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088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202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501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142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FD091-F6E3-4623-8F0C-A576FC64030F}" type="slidenum">
              <a:rPr lang="ru-RU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42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74AA0-F5C7-4CE0-A477-42D2FCB49B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1008406"/>
      </p:ext>
    </p:extLst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527908-ED54-4ED7-B347-C250A272D4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929267"/>
      </p:ext>
    </p:extLst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B0AB4-00E8-44D9-AC86-E1F4CD6B38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0934696"/>
      </p:ext>
    </p:extLst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DD0917-310B-4DB8-B5EC-9DA2E52503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5574393"/>
      </p:ext>
    </p:extLst>
  </p:cSld>
  <p:clrMapOvr>
    <a:masterClrMapping/>
  </p:clrMapOvr>
  <p:transition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CA9E1-7F7F-44CB-A95B-79220CB723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6776751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E29D6-9448-4DCA-9932-4EADD2567C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4250792"/>
      </p:ext>
    </p:extLst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58410-8E38-44B7-94B8-2878221AB2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1534004"/>
      </p:ext>
    </p:extLst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137A3-2528-4397-B2AB-140007E711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503347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F2546-862D-4CFF-A72B-49C45DD66D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9009468"/>
      </p:ext>
    </p:extLst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3D968-0D76-45D6-B498-54BE40EE71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5967473"/>
      </p:ext>
    </p:extLst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8EB69-A134-4B1D-8D13-082A23F924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721449"/>
      </p:ext>
    </p:extLst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E5A3D-813D-4528-B9CB-46056D6BF3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5248135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54130-BB5F-4674-9202-68ECE81050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23187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DBE0">
            <a:alpha val="3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097600C-A2DD-4BFE-AC7F-3C3D196B539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11188" y="1052513"/>
            <a:ext cx="7772400" cy="3384550"/>
          </a:xfrm>
        </p:spPr>
        <p:txBody>
          <a:bodyPr anchor="ctr"/>
          <a:lstStyle/>
          <a:p>
            <a:pPr eaLnBrk="1" hangingPunct="1"/>
            <a:r>
              <a:rPr lang="ru-RU" altLang="ru-RU" sz="4800" smtClean="0"/>
              <a:t>Система стимулирования педагогических кадров общеобразовательной организации в сложных социальных условиях</a:t>
            </a:r>
            <a:endParaRPr lang="ru-RU" altLang="ru-RU" sz="4800" b="1" i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4724400"/>
            <a:ext cx="7380287" cy="2133600"/>
          </a:xfrm>
        </p:spPr>
        <p:txBody>
          <a:bodyPr/>
          <a:lstStyle/>
          <a:p>
            <a:pPr algn="r" eaLnBrk="1" hangingPunct="1"/>
            <a:r>
              <a:rPr lang="ru-RU" altLang="ru-RU" sz="3200" smtClean="0"/>
              <a:t>Золотарева </a:t>
            </a:r>
          </a:p>
          <a:p>
            <a:pPr algn="r" eaLnBrk="1" hangingPunct="1"/>
            <a:r>
              <a:rPr lang="ru-RU" altLang="ru-RU" sz="3200" smtClean="0"/>
              <a:t>Ольга Владимировна, </a:t>
            </a:r>
          </a:p>
          <a:p>
            <a:pPr algn="r" eaLnBrk="1" hangingPunct="1"/>
            <a:r>
              <a:rPr lang="ru-RU" altLang="ru-RU" sz="3200" smtClean="0"/>
              <a:t>МБОУ «Шишинская СОШ», Топкинский МР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smtClean="0"/>
              <a:t>Логическая цепочка решения проблем морального стимулирования труда педагогических работников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32453" y="1613581"/>
            <a:ext cx="8059122" cy="433954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i="1" smtClean="0"/>
              <a:t>Критерии самоанализа.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i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i="1" smtClean="0"/>
              <a:t>Мотивы труда.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i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i="1" smtClean="0"/>
              <a:t>Моральное стимулирование.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i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i="1" smtClean="0"/>
              <a:t>Удовлетворение высших потребностей.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i="1" smtClean="0"/>
              <a:t>Желаемый результат.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i="1" smtClean="0"/>
          </a:p>
        </p:txBody>
      </p:sp>
      <p:sp>
        <p:nvSpPr>
          <p:cNvPr id="12292" name="Line 7"/>
          <p:cNvSpPr>
            <a:spLocks noChangeShapeType="1"/>
          </p:cNvSpPr>
          <p:nvPr/>
        </p:nvSpPr>
        <p:spPr bwMode="auto">
          <a:xfrm>
            <a:off x="4643438" y="21336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Line 8"/>
          <p:cNvSpPr>
            <a:spLocks noChangeShapeType="1"/>
          </p:cNvSpPr>
          <p:nvPr/>
        </p:nvSpPr>
        <p:spPr bwMode="auto">
          <a:xfrm>
            <a:off x="4643438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>
            <a:off x="4643438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alt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Моральное стимулирование труда педагогов</a:t>
            </a:r>
            <a:r>
              <a:rPr lang="ru-RU" altLang="ru-RU" sz="4000" smtClean="0"/>
              <a:t> </a:t>
            </a:r>
          </a:p>
        </p:txBody>
      </p:sp>
      <p:graphicFrame>
        <p:nvGraphicFramePr>
          <p:cNvPr id="19541" name="Group 85"/>
          <p:cNvGraphicFramePr>
            <a:graphicFrameLocks noGrp="1"/>
          </p:cNvGraphicFramePr>
          <p:nvPr>
            <p:ph idx="1"/>
          </p:nvPr>
        </p:nvGraphicFramePr>
        <p:xfrm>
          <a:off x="250825" y="1268413"/>
          <a:ext cx="8713788" cy="5395575"/>
        </p:xfrm>
        <a:graphic>
          <a:graphicData uri="http://schemas.openxmlformats.org/drawingml/2006/table">
            <a:tbl>
              <a:tblPr/>
              <a:tblGrid>
                <a:gridCol w="2903538"/>
                <a:gridCol w="2906712"/>
                <a:gridCol w="2903538"/>
              </a:tblGrid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Критерии самоанализа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Мотивы к труду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Моральные стимулы труда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 Моя методическая тема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Целенаправленная работа над единой методической темой, соответствующей и  вытекающей из общешкольной методической темы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Право на методический день, возможность участия в профессиональных конкурсах, повышение квалификации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 Изученная литература по методической теме.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Систематическое повышение теоретической компетентности педагога по данному направлению работы.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Дополнительный методический день в каникулярное время.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40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 Выступления. Обобщение и распространение опыта работы учителя по методической теме.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Самоутверждение через обобщение опыта на школьном, муниципальном, окружном, региональном, всероссийском уровнях и участие в различного рода очных и заочных профессиональных конкурсах.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Помощь и содействие в выдвижении, поддержка в участии престижных для педагогов конкурсах. Присвоение званий победителя, призера, награждения, записи в трудовых книжках, публикации опыта педагогов и его достижений через СМИ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12" name="Group 44"/>
          <p:cNvGraphicFramePr>
            <a:graphicFrameLocks noGrp="1"/>
          </p:cNvGraphicFramePr>
          <p:nvPr>
            <p:ph/>
          </p:nvPr>
        </p:nvGraphicFramePr>
        <p:xfrm>
          <a:off x="179388" y="274638"/>
          <a:ext cx="8713787" cy="6323014"/>
        </p:xfrm>
        <a:graphic>
          <a:graphicData uri="http://schemas.openxmlformats.org/drawingml/2006/table">
            <a:tbl>
              <a:tblPr/>
              <a:tblGrid>
                <a:gridCol w="2903537"/>
                <a:gridCol w="2906713"/>
                <a:gridCol w="2903537"/>
              </a:tblGrid>
              <a:tr h="2290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Проведено открытых уроков, мастер – классов, творческих лабораторий по методической теме.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Активное распространение собственного инновационного опыта, прохождение его экспертизы.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Направления педагогов на различные проблемные конференции и семинары разного уровня за счет школы. Предоставление возможности поднятия имиджа школы, педагога на ответственных мероприятиях школы, района, округа, области.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771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Посещение уроков у коллег.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Развитие аналитической и рефлексивной компетентности.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Предоставление возможности для учебы, стажировки у лучших учителей, взаимообмена педагогическими инновационными находками. Взаимообщение, взаимообогащение педагогов.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45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Посещение уроков администрацией.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Получение экспертизы профессиональной компетентности педагога от администрации, методической помощи.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Написание справок по ВШК, собеседование с учителем, выражение благодарности за труд или предложение рекомендаций.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36" name="Group 44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39952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20113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 Изготовление наглядности, дидактических материалов, презентаций к урокам, ЭОР. 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Усовершенствование качества комплекса необходимых ТСО, их целесообразность и эффективность влияния на качество УВП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Предоставление дополнительных методических дней. Содействие на получение современно оборудованного кабинета по предмету. Возможность участия и победы в конкурсах.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 Уровень и качество обученности по предмету. 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Позитивная динамика работы педагога по сравнению с прошлыми годами, районными, окружными, областными показателями.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Выдвижение на награждение разного уровня наград, предоставление творческого отпуска для обобщения опыта по достижению качественных результатов работы. Выдвижение на повышение квалификационного разряда.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945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9. Победители олимпиад (школьного, районного, областного уровня)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Обобщение опыта работы с одаренными детьми.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Дополнительные дни к отпуску, выпуск авторских публикаций.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65" name="Group 49"/>
          <p:cNvGraphicFramePr>
            <a:graphicFrameLocks noGrp="1"/>
          </p:cNvGraphicFramePr>
          <p:nvPr>
            <p:ph/>
          </p:nvPr>
        </p:nvGraphicFramePr>
        <p:xfrm>
          <a:off x="468313" y="549275"/>
          <a:ext cx="8229600" cy="585152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2925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10. Курсовая подготовка.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уровня профессионализма.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Организация и проведение курсовой подготовки на базе школы за счет ОУ, привлечение к руководству методическими службами в школе, поручение о выступлениях на семинарах разного уровня.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5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11. Аттестация.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Постоянное повышение уровня квалификации.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Назначение руководителями творческих групп, РМО, ОМО. Предоставление возможности открыть собственный мастер-класс, творческую лабораторию на базе района, школы, выдвижение на отраслевые государственные награды.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0400"/>
          </a:xfrm>
        </p:spPr>
        <p:txBody>
          <a:bodyPr/>
          <a:lstStyle/>
          <a:p>
            <a:pPr eaLnBrk="1" hangingPunct="1"/>
            <a:r>
              <a:rPr lang="ru-RU" altLang="ru-RU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Технология управления морального стимулирования труда педагогов состоит и трех этапов: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675687" cy="3933825"/>
          </a:xfrm>
        </p:spPr>
        <p:txBody>
          <a:bodyPr/>
          <a:lstStyle/>
          <a:p>
            <a:pPr marL="609600" indent="-609600" eaLnBrk="1" hangingPunct="1"/>
            <a:r>
              <a:rPr lang="ru-RU" altLang="ru-RU" b="1" u="sng" smtClean="0"/>
              <a:t>Диагностика </a:t>
            </a:r>
            <a:r>
              <a:rPr lang="ru-RU" altLang="ru-RU" smtClean="0"/>
              <a:t>– сбор информации о состоянии управляющего объекта.</a:t>
            </a:r>
          </a:p>
          <a:p>
            <a:pPr marL="609600" indent="-609600" eaLnBrk="1" hangingPunct="1">
              <a:buFontTx/>
              <a:buNone/>
            </a:pPr>
            <a:endParaRPr lang="ru-RU" altLang="ru-RU" smtClean="0"/>
          </a:p>
          <a:p>
            <a:pPr marL="609600" indent="-609600" eaLnBrk="1" hangingPunct="1"/>
            <a:r>
              <a:rPr lang="ru-RU" altLang="ru-RU" b="1" u="sng" smtClean="0"/>
              <a:t>Анализ</a:t>
            </a:r>
            <a:r>
              <a:rPr lang="ru-RU" altLang="ru-RU" smtClean="0"/>
              <a:t> полученной информации.</a:t>
            </a:r>
          </a:p>
          <a:p>
            <a:pPr marL="609600" indent="-609600" eaLnBrk="1" hangingPunct="1">
              <a:buFontTx/>
              <a:buNone/>
            </a:pPr>
            <a:endParaRPr lang="ru-RU" altLang="ru-RU" smtClean="0"/>
          </a:p>
          <a:p>
            <a:pPr marL="609600" indent="-609600" eaLnBrk="1" hangingPunct="1"/>
            <a:r>
              <a:rPr lang="ru-RU" altLang="ru-RU" b="1" u="sng" smtClean="0"/>
              <a:t>Выдача </a:t>
            </a:r>
            <a:r>
              <a:rPr lang="ru-RU" altLang="ru-RU" smtClean="0"/>
              <a:t>воздействующей информации.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Алгоритм действий</a:t>
            </a:r>
            <a:endParaRPr lang="ru-RU" altLang="ru-RU" sz="4800" i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 </a:t>
            </a:r>
            <a:r>
              <a:rPr lang="ru-RU" altLang="ru-RU" sz="2800" b="1" smtClean="0"/>
              <a:t>1 шаг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	</a:t>
            </a:r>
            <a:r>
              <a:rPr lang="ru-RU" altLang="ru-RU" sz="2400" smtClean="0"/>
              <a:t>Педагоги делают самоанализ методической работы.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b="1" smtClean="0"/>
              <a:t>2 шаг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	</a:t>
            </a:r>
            <a:r>
              <a:rPr lang="ru-RU" altLang="ru-RU" sz="2400" smtClean="0"/>
              <a:t>Руководители МО обобщают самоанализ по критериям и делают отчёт в форме справки ВШК.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b="1" smtClean="0"/>
              <a:t>3 шаг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	</a:t>
            </a:r>
            <a:r>
              <a:rPr lang="ru-RU" altLang="ru-RU" sz="2400" smtClean="0"/>
              <a:t>Заполняется сводная таблица заместителем директора по УВР в конце учебного года, которая дает объективную и полную информацию о кандидатах на выдвижение наград отраслевого и государственного уровня.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Алгоритм действий</a:t>
            </a:r>
            <a:endParaRPr lang="ru-RU" altLang="ru-RU" i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ru-RU" altLang="ru-RU" sz="2800" b="1" smtClean="0"/>
              <a:t>4 шаг</a:t>
            </a:r>
          </a:p>
          <a:p>
            <a:pPr marL="609600" indent="-609600" eaLnBrk="1" hangingPunct="1">
              <a:buFontTx/>
              <a:buNone/>
            </a:pPr>
            <a:r>
              <a:rPr lang="ru-RU" altLang="ru-RU" sz="2400" smtClean="0"/>
              <a:t>	Подводятся итоги на методическом совете и педсовете «Анализ работы школы по конечным результатам», награждение и поощрение учителей. Утверждение кандидатур на награждение отраслевыми и государственными наградами.</a:t>
            </a:r>
          </a:p>
          <a:p>
            <a:pPr marL="609600" indent="-609600" algn="ctr" eaLnBrk="1" hangingPunct="1">
              <a:buFontTx/>
              <a:buNone/>
            </a:pPr>
            <a:r>
              <a:rPr lang="ru-RU" altLang="ru-RU" sz="2800" b="1" smtClean="0"/>
              <a:t>5 шаг</a:t>
            </a:r>
          </a:p>
          <a:p>
            <a:pPr marL="609600" indent="-609600" eaLnBrk="1" hangingPunct="1">
              <a:buFontTx/>
              <a:buNone/>
            </a:pPr>
            <a:r>
              <a:rPr lang="ru-RU" altLang="ru-RU" sz="2400" smtClean="0"/>
              <a:t>	 Обобщается и распространяется опыт педагогов на школьной научно-практической конференции, где определяются новые направления и перспективы методической работы.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566738" y="555204"/>
            <a:ext cx="8057858" cy="940124"/>
          </a:xfrm>
        </p:spPr>
        <p:txBody>
          <a:bodyPr/>
          <a:lstStyle/>
          <a:p>
            <a:r>
              <a:rPr lang="ru-RU" altLang="ru-RU" sz="2700" i="1">
                <a:latin typeface="Arial"/>
                <a:cs typeface="Arial"/>
              </a:rPr>
              <a:t>Муниципальное бюджетное общеобразовательное учреждение "Шишинская средняя общеобразовательная школа"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288310" y="2288690"/>
            <a:ext cx="8416762" cy="2535237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i="1" dirty="0">
                <a:latin typeface="Arial"/>
                <a:cs typeface="Arial"/>
              </a:rPr>
              <a:t>652310, Кемеровская область,</a:t>
            </a:r>
          </a:p>
          <a:p>
            <a:pPr marL="0" indent="0" algn="ctr">
              <a:buNone/>
            </a:pPr>
            <a:r>
              <a:rPr lang="ru-RU" altLang="ru-RU" sz="2800" i="1" dirty="0" err="1">
                <a:latin typeface="Arial"/>
                <a:cs typeface="Arial"/>
              </a:rPr>
              <a:t>Топкинский</a:t>
            </a:r>
            <a:r>
              <a:rPr lang="ru-RU" altLang="ru-RU" sz="2800" i="1" dirty="0">
                <a:latin typeface="Arial"/>
                <a:cs typeface="Arial"/>
              </a:rPr>
              <a:t> район,</a:t>
            </a:r>
          </a:p>
          <a:p>
            <a:pPr marL="0" indent="0" algn="ctr">
              <a:buNone/>
            </a:pPr>
            <a:r>
              <a:rPr lang="ru-RU" altLang="ru-RU" sz="2800" i="1" dirty="0">
                <a:latin typeface="Arial"/>
                <a:cs typeface="Arial"/>
              </a:rPr>
              <a:t>пос. </a:t>
            </a:r>
            <a:r>
              <a:rPr lang="ru-RU" altLang="ru-RU" sz="2800" i="1" dirty="0" err="1">
                <a:latin typeface="Arial"/>
                <a:cs typeface="Arial"/>
              </a:rPr>
              <a:t>Шишино</a:t>
            </a:r>
            <a:r>
              <a:rPr lang="ru-RU" altLang="ru-RU" sz="2800" i="1" dirty="0">
                <a:latin typeface="Arial"/>
                <a:cs typeface="Arial"/>
              </a:rPr>
              <a:t>, ул. М. Горького, 9</a:t>
            </a:r>
          </a:p>
          <a:p>
            <a:pPr marL="0" indent="0" algn="ctr">
              <a:buNone/>
            </a:pPr>
            <a:r>
              <a:rPr lang="pt-BR" altLang="ru-RU" sz="2800" i="1" dirty="0">
                <a:latin typeface="Arial"/>
                <a:cs typeface="Arial"/>
              </a:rPr>
              <a:t>тел./факс 8-384-54-95-4-83</a:t>
            </a:r>
            <a:endParaRPr lang="ru-RU" altLang="ru-RU" sz="2800" i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pt-BR" altLang="ru-RU" sz="2800" i="1" dirty="0">
                <a:latin typeface="Arial"/>
                <a:cs typeface="Arial"/>
              </a:rPr>
              <a:t>e-mail: shishka_50@mail.ru</a:t>
            </a:r>
            <a:endParaRPr lang="ru-RU" altLang="ru-RU" sz="2800" i="1" dirty="0">
              <a:latin typeface="Arial"/>
              <a:cs typeface="Arial"/>
            </a:endParaRPr>
          </a:p>
          <a:p>
            <a:pPr marL="0" indent="0" algn="ctr">
              <a:buNone/>
            </a:pPr>
            <a:endParaRPr lang="ru-RU" altLang="ru-RU" sz="2800" i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ru-RU" altLang="ru-RU" sz="2800" i="1" dirty="0">
                <a:latin typeface="Arial"/>
                <a:cs typeface="Arial"/>
              </a:rPr>
              <a:t>Директор школы: Якушев Юрий Александрович</a:t>
            </a:r>
          </a:p>
          <a:p>
            <a:pPr marL="0" indent="0" algn="ctr">
              <a:buNone/>
            </a:pPr>
            <a:endParaRPr lang="ru-RU" altLang="ru-RU" sz="2800" i="1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981075"/>
            <a:ext cx="9144000" cy="5976938"/>
          </a:xfrm>
        </p:spPr>
        <p:txBody>
          <a:bodyPr/>
          <a:lstStyle/>
          <a:p>
            <a:pPr algn="r" eaLnBrk="1" hangingPunct="1"/>
            <a:r>
              <a:rPr lang="ru-RU" alt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«Каторга не там, где работают киркой.</a:t>
            </a:r>
            <a:br>
              <a:rPr lang="ru-RU" alt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Она ужасна не тем, что это тяжкий труд.</a:t>
            </a:r>
            <a:br>
              <a:rPr lang="ru-RU" alt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Каторга там, где удары лишены смысла,</a:t>
            </a:r>
            <a:br>
              <a:rPr lang="ru-RU" alt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Где труд не соединяет человека с людьми».</a:t>
            </a:r>
            <a:r>
              <a:rPr lang="ru-RU" altLang="ru-RU" sz="1200" b="1" i="1" smtClean="0"/>
              <a:t/>
            </a:r>
            <a:br>
              <a:rPr lang="ru-RU" altLang="ru-RU" sz="1200" b="1" i="1" smtClean="0"/>
            </a:br>
            <a:r>
              <a:rPr lang="ru-RU" altLang="ru-RU" sz="2800" b="1" i="1" smtClean="0"/>
              <a:t/>
            </a:r>
            <a:br>
              <a:rPr lang="ru-RU" altLang="ru-RU" sz="2800" b="1" i="1" smtClean="0"/>
            </a:br>
            <a:r>
              <a:rPr lang="ru-RU" altLang="ru-RU" sz="2800" b="1" i="1" smtClean="0"/>
              <a:t>А. де Сент-Экзюпери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19404" y="367944"/>
            <a:ext cx="8229600" cy="1143000"/>
          </a:xfrm>
        </p:spPr>
        <p:txBody>
          <a:bodyPr/>
          <a:lstStyle/>
          <a:p>
            <a:r>
              <a:rPr lang="ru-RU" altLang="ru-RU" sz="2700" b="1"/>
              <a:t>Характеристика кадрового состава МБОУ "Шишинская СОШ"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88011" y="2004883"/>
            <a:ext cx="8214049" cy="4448207"/>
          </a:xfrm>
        </p:spPr>
        <p:txBody>
          <a:bodyPr/>
          <a:lstStyle/>
          <a:p>
            <a:r>
              <a:rPr lang="ru-RU" altLang="ru-RU" sz="2800">
                <a:latin typeface="Arial"/>
                <a:cs typeface="Arial"/>
              </a:rPr>
              <a:t>в 2016-2017 учебном году в школе работают во главе с директором 1 зам. директора по УВР, 1 зам. директора по ВР, 17 учителей на постоянной основе, 3 учителя по совместительству, 1 педагог-организатор</a:t>
            </a:r>
          </a:p>
          <a:p>
            <a:r>
              <a:rPr lang="ru-RU" altLang="ru-RU" sz="2800">
                <a:cs typeface="Arial"/>
              </a:rPr>
              <a:t>4 человека имеют высшую квалификационную категорию, 11 - первую квалификационную категорию  </a:t>
            </a:r>
          </a:p>
        </p:txBody>
      </p:sp>
    </p:spTree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700" b="1"/>
              <a:t>Характеристика кадрового состава МБОУ "Шишинская СОШ"</a:t>
            </a:r>
            <a:endParaRPr lang="ru-RU" altLang="ru-RU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503853" y="1926771"/>
            <a:ext cx="8229600" cy="4525963"/>
          </a:xfrm>
        </p:spPr>
        <p:txBody>
          <a:bodyPr/>
          <a:lstStyle/>
          <a:p>
            <a:r>
              <a:rPr lang="ru-RU" altLang="ru-RU" sz="2800">
                <a:latin typeface="Arial"/>
                <a:cs typeface="Arial"/>
              </a:rPr>
              <a:t>один учитель награжден значком "Отличник народного просвещения"</a:t>
            </a:r>
          </a:p>
          <a:p>
            <a:r>
              <a:rPr lang="ru-RU" altLang="ru-RU" sz="2800">
                <a:latin typeface="Arial"/>
                <a:cs typeface="Arial"/>
              </a:rPr>
              <a:t>один учитель награжден медалью "За достойное воспитание детей"</a:t>
            </a:r>
          </a:p>
          <a:p>
            <a:r>
              <a:rPr lang="ru-RU" altLang="ru-RU" sz="2800">
                <a:latin typeface="Arial"/>
                <a:cs typeface="Arial"/>
              </a:rPr>
              <a:t>один учитель награжден медалью "За особый вклад в развитие Топкинского района"</a:t>
            </a:r>
          </a:p>
          <a:p>
            <a:r>
              <a:rPr lang="ru-RU" altLang="ru-RU" sz="2800">
                <a:latin typeface="Arial"/>
                <a:cs typeface="Arial"/>
              </a:rPr>
              <a:t>средний возраст учителей - 44 года</a:t>
            </a:r>
          </a:p>
        </p:txBody>
      </p:sp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492352"/>
            <a:ext cx="8229600" cy="1143000"/>
          </a:xfrm>
        </p:spPr>
        <p:txBody>
          <a:bodyPr/>
          <a:lstStyle/>
          <a:p>
            <a:r>
              <a:rPr lang="ru-RU" altLang="ru-RU" sz="2700" b="1"/>
              <a:t>Материальное стимулирование педагогических кадров в МБОУ "Шишинская СОШ"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613391" y="2439955"/>
            <a:ext cx="8073409" cy="4324513"/>
          </a:xfrm>
        </p:spPr>
        <p:txBody>
          <a:bodyPr/>
          <a:lstStyle/>
          <a:p>
            <a:r>
              <a:rPr lang="ru-RU" altLang="ru-RU" sz="2800">
                <a:latin typeface="Arial"/>
                <a:cs typeface="Arial"/>
              </a:rPr>
              <a:t>на основе Положения об оплате труда</a:t>
            </a:r>
          </a:p>
          <a:p>
            <a:r>
              <a:rPr lang="ru-RU" altLang="ru-RU" sz="2800">
                <a:latin typeface="Arial"/>
                <a:cs typeface="Arial"/>
              </a:rPr>
              <a:t>на основе Коллективного договора</a:t>
            </a:r>
          </a:p>
          <a:p>
            <a:r>
              <a:rPr lang="ru-RU" altLang="ru-RU" sz="2800">
                <a:latin typeface="Arial"/>
                <a:cs typeface="Arial"/>
              </a:rPr>
              <a:t>на основе дифференцированных показателей эффективности труда учителей начальных классов, учителей среднего и старшего звена (оценочных листов)</a:t>
            </a:r>
            <a:endParaRPr lang="ru-RU" altLang="ru-RU"/>
          </a:p>
        </p:txBody>
      </p:sp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700" b="1" smtClean="0"/>
              <a:t>Проблемы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r>
              <a:rPr lang="ru-RU" altLang="ru-RU" sz="2000" dirty="0" smtClean="0"/>
              <a:t>Погоня за количественными результатами в стимулировании негативно отражается на качественных.</a:t>
            </a:r>
          </a:p>
          <a:p>
            <a:r>
              <a:rPr lang="ru-RU" altLang="ru-RU" sz="2000" dirty="0" smtClean="0"/>
              <a:t>Одна и та же оплата труда стимулирует количественные результаты, но не стимулирует качественные, поскольку работник уже достиг предела своих способностей в определенной работе.</a:t>
            </a:r>
          </a:p>
          <a:p>
            <a:r>
              <a:rPr lang="ru-RU" altLang="ru-RU" sz="2000" dirty="0" smtClean="0"/>
              <a:t>Одна и та же оплата труда может оказывать разное воздействие на трудовую активность в условиях дефицита кадров и их достатка (кадры могут просто спекулировать на своей незаменимости, значимости для производства в данный момент).</a:t>
            </a:r>
          </a:p>
          <a:p>
            <a:r>
              <a:rPr lang="ru-RU" altLang="ru-RU" sz="2000" dirty="0" smtClean="0"/>
              <a:t>Особенность оплаты труда в неблагоприятных условиях и во внеурочное время заключается в том, что стимулирование является не вознаграждением за конкретные результаты труда, а компенсацией (здесь необходим особый подход к работнику, беседа с ним по поводу заработной платы)</a:t>
            </a:r>
          </a:p>
        </p:txBody>
      </p: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Принципы морального стимулирования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83687" y="2388961"/>
            <a:ext cx="8820150" cy="5013325"/>
          </a:xfrm>
        </p:spPr>
        <p:txBody>
          <a:bodyPr/>
          <a:lstStyle/>
          <a:p>
            <a:pPr eaLnBrk="1" hangingPunct="1"/>
            <a:r>
              <a:rPr lang="ru-RU" altLang="ru-RU" smtClean="0"/>
              <a:t>Гуманности</a:t>
            </a:r>
          </a:p>
          <a:p>
            <a:pPr eaLnBrk="1" hangingPunct="1"/>
            <a:r>
              <a:rPr lang="ru-RU" altLang="ru-RU" smtClean="0"/>
              <a:t>Справедливости</a:t>
            </a:r>
          </a:p>
          <a:p>
            <a:pPr eaLnBrk="1" hangingPunct="1"/>
            <a:r>
              <a:rPr lang="ru-RU" altLang="ru-RU" smtClean="0"/>
              <a:t>Целостности</a:t>
            </a:r>
          </a:p>
          <a:p>
            <a:pPr eaLnBrk="1" hangingPunct="1"/>
            <a:r>
              <a:rPr lang="ru-RU" altLang="ru-RU" smtClean="0"/>
              <a:t>Объективности</a:t>
            </a:r>
          </a:p>
          <a:p>
            <a:pPr eaLnBrk="1" hangingPunct="1"/>
            <a:r>
              <a:rPr lang="ru-RU" altLang="ru-RU" smtClean="0"/>
              <a:t>Гласности и т.д.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628775"/>
          </a:xfrm>
        </p:spPr>
        <p:txBody>
          <a:bodyPr/>
          <a:lstStyle/>
          <a:p>
            <a:pPr eaLnBrk="1" hangingPunct="1"/>
            <a:r>
              <a:rPr lang="ru-RU" altLang="ru-RU" sz="4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Проблемы морального стимулирования труда педагогов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2332038"/>
            <a:ext cx="9144000" cy="4525962"/>
          </a:xfrm>
        </p:spPr>
        <p:txBody>
          <a:bodyPr/>
          <a:lstStyle/>
          <a:p>
            <a:pPr marL="609600" indent="-609600" eaLnBrk="1" hangingPunct="1"/>
            <a:r>
              <a:rPr lang="ru-RU" altLang="ru-RU" smtClean="0"/>
              <a:t>не сформирована единая система нравственных ценностей (в том числе педагогических) в ОО</a:t>
            </a:r>
          </a:p>
          <a:p>
            <a:pPr marL="609600" indent="-609600" eaLnBrk="1" hangingPunct="1"/>
            <a:r>
              <a:rPr lang="ru-RU" altLang="ru-RU" smtClean="0"/>
              <a:t>отсутствует эффективный механизм управления моральным стимулированием труда педагогов </a:t>
            </a:r>
          </a:p>
          <a:p>
            <a:pPr marL="609600" indent="-609600" eaLnBrk="1" hangingPunct="1"/>
            <a:r>
              <a:rPr lang="ru-RU" altLang="ru-RU" smtClean="0"/>
              <a:t>не всегда </a:t>
            </a:r>
            <a:r>
              <a:rPr lang="ru-RU" altLang="ru-RU" smtClean="0">
                <a:solidFill>
                  <a:schemeClr val="tx2"/>
                </a:solidFill>
              </a:rPr>
              <a:t>отражены в локальных актах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Пирамида потребностей</a:t>
            </a: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(А. Маслоу)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323850" y="1773238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chemeClr val="tx2"/>
              </a:solidFill>
            </a:endParaRPr>
          </a:p>
        </p:txBody>
      </p:sp>
      <p:pic>
        <p:nvPicPr>
          <p:cNvPr id="10244" name="Picture 16" descr="http://na-prosvet.ru/wp-content/uploads/2015/06/Piramida-Mas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73238"/>
            <a:ext cx="75596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933</Words>
  <Application>Microsoft Office PowerPoint</Application>
  <PresentationFormat>Экран (4:3)</PresentationFormat>
  <Paragraphs>125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Оформление по умолчанию</vt:lpstr>
      <vt:lpstr>Система стимулирования педагогических кадров общеобразовательной организации в сложных социальных условиях</vt:lpstr>
      <vt:lpstr>«Каторга не там, где работают киркой. Она ужасна не тем, что это тяжкий труд.  Каторга там, где удары лишены смысла,    Где труд не соединяет человека с людьми».  А. де Сент-Экзюпери</vt:lpstr>
      <vt:lpstr>Характеристика кадрового состава МБОУ "Шишинская СОШ"</vt:lpstr>
      <vt:lpstr>Характеристика кадрового состава МБОУ "Шишинская СОШ"</vt:lpstr>
      <vt:lpstr>Материальное стимулирование педагогических кадров в МБОУ "Шишинская СОШ"</vt:lpstr>
      <vt:lpstr>Проблемы</vt:lpstr>
      <vt:lpstr>Принципы морального стимулирования</vt:lpstr>
      <vt:lpstr>Проблемы морального стимулирования труда педагогов</vt:lpstr>
      <vt:lpstr>Пирамида потребностей (А. Маслоу)</vt:lpstr>
      <vt:lpstr>Логическая цепочка решения проблем морального стимулирования труда педагогических работников</vt:lpstr>
      <vt:lpstr>Моральное стимулирование труда педагогов </vt:lpstr>
      <vt:lpstr>Презентация PowerPoint</vt:lpstr>
      <vt:lpstr>Презентация PowerPoint</vt:lpstr>
      <vt:lpstr>Презентация PowerPoint</vt:lpstr>
      <vt:lpstr>Технология управления морального стимулирования труда педагогов состоит и трех этапов:</vt:lpstr>
      <vt:lpstr>Алгоритм действий</vt:lpstr>
      <vt:lpstr>Алгоритм действий</vt:lpstr>
      <vt:lpstr>Муниципальное бюджетное общеобразовательное учреждение "Шишинская средняя общеобразовательная школа"</vt:lpstr>
    </vt:vector>
  </TitlesOfParts>
  <Company>школа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ггг</dc:creator>
  <cp:lastModifiedBy>k320</cp:lastModifiedBy>
  <cp:revision>29</cp:revision>
  <dcterms:created xsi:type="dcterms:W3CDTF">2009-08-06T05:50:17Z</dcterms:created>
  <dcterms:modified xsi:type="dcterms:W3CDTF">2017-02-27T01:54:06Z</dcterms:modified>
</cp:coreProperties>
</file>