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4" r:id="rId6"/>
    <p:sldId id="28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2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center-yf.ru/data/Menedzheru/Stili-upravleniya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r-director.ru/article/65688-qqq-15-m9-kadrovyy-potentsial-organizatsi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500570"/>
            <a:ext cx="5629292" cy="1138230"/>
          </a:xfrm>
        </p:spPr>
        <p:txBody>
          <a:bodyPr>
            <a:normAutofit/>
          </a:bodyPr>
          <a:lstStyle/>
          <a:p>
            <a:pPr algn="r"/>
            <a:r>
              <a:rPr lang="ru-RU" sz="2400" smtClean="0">
                <a:solidFill>
                  <a:schemeClr val="bg2">
                    <a:lumMod val="10000"/>
                  </a:schemeClr>
                </a:solidFill>
              </a:rPr>
              <a:t>Канд.психол.н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., доцент, методист кафедры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УиПРО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Осипова Т.Ю.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Этапы анализа кадрового потенциала: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1)оценка наличных ресурсов;</a:t>
            </a:r>
          </a:p>
          <a:p>
            <a:pPr algn="ctr">
              <a:buNone/>
            </a:pPr>
            <a:r>
              <a:rPr lang="ru-RU" dirty="0" smtClean="0"/>
              <a:t> 2) оценка будущих потребностей в персонале;</a:t>
            </a:r>
          </a:p>
          <a:p>
            <a:pPr algn="ctr">
              <a:buNone/>
            </a:pPr>
            <a:r>
              <a:rPr lang="ru-RU" dirty="0" smtClean="0"/>
              <a:t> 3) разработка программ удовлетворения потребностей в персонале.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300" dirty="0" smtClean="0"/>
              <a:t>Проблемы в использовании кадрового потенциала ОО:</a:t>
            </a:r>
          </a:p>
          <a:p>
            <a:pPr algn="ctr">
              <a:buNone/>
            </a:pPr>
            <a:r>
              <a:rPr lang="ru-RU" dirty="0" smtClean="0"/>
              <a:t>1. Анализ кадрового потенциала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Пути решения проблем: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Диагностика личностно- квалификационного потенциала каждого сотрудника, подразделений, неформальных групп, потенциала руководства.</a:t>
            </a:r>
            <a:endParaRPr lang="ru-RU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1. Анализ кадрового потенциала, или изучение личностно- квалификационного потенциала каждого сотрудника, подразделений, неформальных групп, потенциала руководства.</a:t>
            </a:r>
          </a:p>
          <a:p>
            <a:r>
              <a:rPr lang="ru-RU" dirty="0" smtClean="0"/>
              <a:t>Этапы анализа кадрового потенциала: 1)оценка наличных ресурсов, 2) оценка будущих потребностей в персонале, 3) разработка программ удовлетворения потребностей в персонале.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2. Развитие кадрового потенциала.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Наличие кадрового балласта (наименее продуктивной части персонала, которая отстает по своим профессиональным и квалификационным характеристикам; избыток кадров в организации).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2. Обучение, работа с кадровым резервом, управление деловой карьерой.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 Выявление и высвобождение ненужного персонала.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4. Отсутствие системы управления кадровым потенциалом.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4. Развитие управления неформальными группами, организационной культурой, повышение инновационного потенциала коллектива, решение проблем неформального лидерства, формирование здорового социально-психологического климата.</a:t>
            </a:r>
            <a:endParaRPr lang="ru-RU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      Кадровый </a:t>
            </a:r>
            <a:r>
              <a:rPr lang="ru-RU" b="1" dirty="0"/>
              <a:t>потенциал организации должен анализироваться с целью установления степени обеспеченности кадрами текущих и перспективных задач организации, адекватности персонала задачам и перспективам развития.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ADMIN7777QWQ\Desktop\pokazateli_kadr_potenc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1124744"/>
            <a:ext cx="561662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Методы диагностики кадрового потенциала образовательной организации:</a:t>
            </a:r>
          </a:p>
          <a:p>
            <a:pPr marL="0" indent="0" algn="ctr">
              <a:buNone/>
            </a:pPr>
            <a:r>
              <a:rPr lang="ru-RU" b="1" dirty="0" smtClean="0"/>
              <a:t>- анализ документов,</a:t>
            </a:r>
          </a:p>
          <a:p>
            <a:pPr algn="ctr">
              <a:buFontTx/>
              <a:buChar char="-"/>
            </a:pPr>
            <a:r>
              <a:rPr lang="ru-RU" b="1" dirty="0" smtClean="0"/>
              <a:t>анкетирование,</a:t>
            </a:r>
          </a:p>
          <a:p>
            <a:pPr algn="ctr">
              <a:buFontTx/>
              <a:buChar char="-"/>
            </a:pPr>
            <a:r>
              <a:rPr lang="ru-RU" b="1" dirty="0" smtClean="0"/>
              <a:t>интервью,</a:t>
            </a:r>
          </a:p>
          <a:p>
            <a:pPr algn="ctr">
              <a:buFontTx/>
              <a:buChar char="-"/>
            </a:pPr>
            <a:r>
              <a:rPr lang="ru-RU" b="1" dirty="0" smtClean="0"/>
              <a:t>тестирование,</a:t>
            </a:r>
          </a:p>
          <a:p>
            <a:pPr algn="ctr">
              <a:buFontTx/>
              <a:buChar char="-"/>
            </a:pPr>
            <a:r>
              <a:rPr lang="ru-RU" b="1" dirty="0" smtClean="0"/>
              <a:t>наблюдение,</a:t>
            </a:r>
            <a:endParaRPr lang="en-US" b="1" dirty="0" smtClean="0"/>
          </a:p>
          <a:p>
            <a:pPr algn="ctr">
              <a:buFontTx/>
              <a:buChar char="-"/>
            </a:pPr>
            <a:r>
              <a:rPr lang="ru-RU" b="1" dirty="0" smtClean="0"/>
              <a:t>опрос экспертов и др.</a:t>
            </a:r>
          </a:p>
          <a:p>
            <a:pPr algn="ctr">
              <a:buFontTx/>
              <a:buChar char="-"/>
            </a:pPr>
            <a:endParaRPr lang="ru-RU" b="1" dirty="0" smtClean="0"/>
          </a:p>
          <a:p>
            <a:pPr algn="ctr">
              <a:buFontTx/>
              <a:buChar char="-"/>
            </a:pPr>
            <a:endParaRPr lang="ru-RU" b="1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Психодиагностические методики </a:t>
            </a:r>
            <a:r>
              <a:rPr lang="ru-RU" b="1" dirty="0" smtClean="0"/>
              <a:t>оценки: </a:t>
            </a:r>
          </a:p>
          <a:p>
            <a:pPr marL="0" indent="0">
              <a:buNone/>
            </a:pPr>
            <a:r>
              <a:rPr lang="en-US" altLang="ru-RU" b="1" dirty="0" smtClean="0"/>
              <a:t>CPI</a:t>
            </a:r>
            <a:r>
              <a:rPr lang="ru-RU" altLang="ru-RU" b="1" dirty="0" smtClean="0"/>
              <a:t> </a:t>
            </a:r>
            <a:r>
              <a:rPr lang="ru-RU" altLang="ru-RU" b="1" dirty="0"/>
              <a:t>– многофакторный личностный опросник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ru-RU" altLang="ru-RU" b="1" dirty="0"/>
              <a:t>16 </a:t>
            </a:r>
            <a:r>
              <a:rPr lang="en-US" altLang="ru-RU" b="1" dirty="0"/>
              <a:t>PF</a:t>
            </a:r>
            <a:r>
              <a:rPr lang="ru-RU" altLang="ru-RU" b="1" dirty="0"/>
              <a:t>-16 факторный опросник </a:t>
            </a:r>
            <a:r>
              <a:rPr lang="ru-RU" altLang="ru-RU" b="1" dirty="0" err="1"/>
              <a:t>Кетелла</a:t>
            </a:r>
            <a:endParaRPr lang="ru-RU" altLang="ru-RU" b="1" dirty="0"/>
          </a:p>
          <a:p>
            <a:pPr marL="0" indent="0">
              <a:buClr>
                <a:schemeClr val="bg2"/>
              </a:buClr>
              <a:buNone/>
            </a:pPr>
            <a:r>
              <a:rPr lang="ru-RU" altLang="ru-RU" b="1" dirty="0"/>
              <a:t>КОТ- тест на умение обрабатывать информацию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ru-RU" altLang="ru-RU" b="1" dirty="0"/>
              <a:t>УСК – уровень субъективного контроля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ru-RU" altLang="ru-RU" b="1" dirty="0"/>
              <a:t>СТМ- структура трудовой мотивации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ru-RU" altLang="ru-RU" b="1" dirty="0"/>
              <a:t>Специализированный организационный тест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altLang="ru-RU" b="1" dirty="0"/>
              <a:t>MAS</a:t>
            </a:r>
            <a:r>
              <a:rPr lang="ru-RU" altLang="ru-RU" b="1" dirty="0"/>
              <a:t>-оценка уровня тревожности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ru-RU" altLang="ru-RU" b="1" dirty="0"/>
              <a:t>ТМД и ТМА</a:t>
            </a:r>
            <a:r>
              <a:rPr lang="en-US" altLang="ru-RU" b="1" dirty="0"/>
              <a:t> </a:t>
            </a:r>
            <a:r>
              <a:rPr lang="ru-RU" altLang="ru-RU" b="1" dirty="0"/>
              <a:t>– тесты мотивационной сферы личности </a:t>
            </a:r>
            <a:r>
              <a:rPr lang="ru-RU" altLang="ru-RU" b="1" dirty="0" err="1"/>
              <a:t>Мехрабиана</a:t>
            </a:r>
            <a:endParaRPr lang="ru-RU" altLang="ru-RU" b="1" dirty="0"/>
          </a:p>
          <a:p>
            <a:pPr marL="0" indent="0">
              <a:buNone/>
            </a:pPr>
            <a:r>
              <a:rPr lang="en-US" altLang="ru-RU" b="1" dirty="0"/>
              <a:t>SHL</a:t>
            </a:r>
            <a:r>
              <a:rPr lang="ru-RU" b="1" dirty="0"/>
              <a:t> - цветовой тест </a:t>
            </a:r>
            <a:r>
              <a:rPr lang="ru-RU" b="1" dirty="0" err="1"/>
              <a:t>М.Люшера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МОDE  - стратегии поведения в конфликтной ситуации </a:t>
            </a:r>
            <a:r>
              <a:rPr lang="ru-RU" b="1" dirty="0" err="1"/>
              <a:t>К.Томаса</a:t>
            </a:r>
            <a:r>
              <a:rPr lang="ru-RU" b="1" dirty="0"/>
              <a:t> </a:t>
            </a:r>
          </a:p>
          <a:p>
            <a:pPr marL="0" indent="0">
              <a:buNone/>
            </a:pPr>
            <a:r>
              <a:rPr lang="ru-RU" b="1" dirty="0"/>
              <a:t>тест «Интеллектуальная лабильность»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u="sng" dirty="0"/>
              <a:t>Аудит кадрового состава и кадрового потенциала позволяет выявить: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• </a:t>
            </a:r>
            <a:r>
              <a:rPr lang="ru-RU" b="1" dirty="0"/>
              <a:t>уровень кадровой обеспеченности и потребность в персонале; </a:t>
            </a:r>
            <a:br>
              <a:rPr lang="ru-RU" b="1" dirty="0"/>
            </a:br>
            <a:r>
              <a:rPr lang="ru-RU" b="1" dirty="0"/>
              <a:t>• качественную структуру управленческого персонала (ролевая и психологическая структура); </a:t>
            </a:r>
            <a:br>
              <a:rPr lang="ru-RU" b="1" dirty="0"/>
            </a:br>
            <a:r>
              <a:rPr lang="ru-RU" b="1" dirty="0"/>
              <a:t>• потребности в обучении; </a:t>
            </a:r>
            <a:br>
              <a:rPr lang="ru-RU" b="1" dirty="0"/>
            </a:br>
            <a:r>
              <a:rPr lang="ru-RU" b="1" dirty="0"/>
              <a:t>• </a:t>
            </a:r>
            <a:r>
              <a:rPr lang="ru-RU" b="1" u="sng" dirty="0">
                <a:hlinkClick r:id="rId2"/>
              </a:rPr>
              <a:t>стили управления</a:t>
            </a:r>
            <a:r>
              <a:rPr lang="ru-RU" b="1" dirty="0"/>
              <a:t>; </a:t>
            </a:r>
            <a:br>
              <a:rPr lang="ru-RU" b="1" dirty="0"/>
            </a:br>
            <a:r>
              <a:rPr lang="ru-RU" b="1" dirty="0"/>
              <a:t>• социально-психологический климат; </a:t>
            </a:r>
            <a:br>
              <a:rPr lang="ru-RU" b="1" dirty="0"/>
            </a:br>
            <a:r>
              <a:rPr lang="ru-RU" b="1" dirty="0"/>
              <a:t>• инновационный потенциал; </a:t>
            </a:r>
            <a:br>
              <a:rPr lang="ru-RU" b="1" dirty="0"/>
            </a:br>
            <a:r>
              <a:rPr lang="ru-RU" b="1" dirty="0"/>
              <a:t>• основные источники сопротивления изменениям; </a:t>
            </a:r>
            <a:br>
              <a:rPr lang="ru-RU" b="1" dirty="0"/>
            </a:br>
            <a:r>
              <a:rPr lang="ru-RU" b="1" dirty="0"/>
              <a:t>• распределение персонала в рамках организации (по уровням иерархии и функциональным направлениям). 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 algn="ctr">
              <a:buNone/>
            </a:pPr>
            <a:r>
              <a:rPr lang="ru-RU" dirty="0" smtClean="0"/>
              <a:t>      </a:t>
            </a:r>
            <a:r>
              <a:rPr lang="ru-RU" sz="2800" b="1" dirty="0" smtClean="0"/>
              <a:t>Кадровый потенциал образовательной организации - возможности персонала и организации, которые могут быть использованы для достижения целей организации. </a:t>
            </a:r>
          </a:p>
          <a:p>
            <a:pPr indent="342900" algn="just">
              <a:buNone/>
            </a:pPr>
            <a:r>
              <a:rPr lang="ru-RU" sz="2800" b="1" i="1" dirty="0" smtClean="0"/>
              <a:t>      </a:t>
            </a:r>
          </a:p>
          <a:p>
            <a:pPr indent="342900" algn="ctr">
              <a:buNone/>
            </a:pPr>
            <a:r>
              <a:rPr lang="ru-RU" sz="2800" b="1" i="1" dirty="0" smtClean="0"/>
              <a:t>Кадровый потенциал обеспечивает эффективность функционирования образовательной организации и ее развитие.</a:t>
            </a:r>
          </a:p>
          <a:p>
            <a:pPr indent="342900" algn="ctr">
              <a:buNone/>
            </a:pPr>
            <a:endParaRPr lang="ru-RU" sz="2800" b="1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u="sng" dirty="0" smtClean="0"/>
              <a:t>Недоиспользование потенциала </a:t>
            </a:r>
            <a:r>
              <a:rPr lang="ru-RU" b="1" u="sng" dirty="0"/>
              <a:t>(несоответствие между потенциальными возможностями работника и их реализацией) проявляется: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-  </a:t>
            </a:r>
            <a:r>
              <a:rPr lang="ru-RU" b="1" dirty="0"/>
              <a:t>в несоответствии между потребностями производства и профессиональной структурой кадров, между наличным и фактически необходимым уровнем квалификации работников; </a:t>
            </a:r>
            <a:br>
              <a:rPr lang="ru-RU" b="1" dirty="0"/>
            </a:br>
            <a:r>
              <a:rPr lang="ru-RU" b="1" dirty="0" smtClean="0"/>
              <a:t>-  </a:t>
            </a:r>
            <a:r>
              <a:rPr lang="ru-RU" b="1" dirty="0"/>
              <a:t>в нерациональном распределении трудовых функций; </a:t>
            </a:r>
            <a:br>
              <a:rPr lang="ru-RU" b="1" dirty="0"/>
            </a:br>
            <a:r>
              <a:rPr lang="ru-RU" b="1" dirty="0" smtClean="0"/>
              <a:t>-  </a:t>
            </a:r>
            <a:r>
              <a:rPr lang="ru-RU" b="1" dirty="0"/>
              <a:t>в работе не по специальности; в неудовлетворении трудом, его организацией и условиями; </a:t>
            </a:r>
            <a:br>
              <a:rPr lang="ru-RU" b="1" dirty="0"/>
            </a:br>
            <a:r>
              <a:rPr lang="ru-RU" b="1" dirty="0" smtClean="0"/>
              <a:t>-  </a:t>
            </a:r>
            <a:r>
              <a:rPr lang="ru-RU" b="1" dirty="0"/>
              <a:t>в недостаточно развитом чувстве ответственности работника и др. </a:t>
            </a:r>
            <a:br>
              <a:rPr lang="ru-RU" b="1" dirty="0"/>
            </a:br>
            <a:endParaRPr lang="ru-RU" b="1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FFC000"/>
                </a:solidFill>
              </a:rPr>
              <a:t>Спасибо за внимание!</a:t>
            </a:r>
            <a:endParaRPr lang="ru-RU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i="1" dirty="0" smtClean="0"/>
              <a:t>Кадровый потенциал ОО представляет собой совокупность потенциалов руководства, каждого работника, групп работников и потенциала появляющегося в результате их взаимодействия. </a:t>
            </a:r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 algn="just">
              <a:buNone/>
            </a:pPr>
            <a:r>
              <a:rPr lang="ru-RU" dirty="0" smtClean="0"/>
              <a:t>Ядро кадрового потенциала образуют способности работников, которые необходимы для получения преимуществ на рынке образовательных услуг. </a:t>
            </a:r>
          </a:p>
          <a:p>
            <a:pPr indent="342900" algn="ctr">
              <a:buNone/>
            </a:pPr>
            <a:r>
              <a:rPr lang="ru-RU" i="1" dirty="0" smtClean="0"/>
              <a:t>Кадровый потенциал ОО складывается из кадрового потенциала руководителей, исполнителей, потенциала групп и потенциала всего коллектива.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     Потенциал </a:t>
            </a:r>
            <a:r>
              <a:rPr lang="ru-RU" b="1" dirty="0"/>
              <a:t>работника – проявляется в его ресурсных возможностях трудовой дееспособности. Однако не всегда на практике работник использует свой потенциал в полной мере. Основные составляющие потенциала работника </a:t>
            </a:r>
          </a:p>
          <a:p>
            <a:pPr marL="0" indent="0" algn="just">
              <a:buNone/>
            </a:pPr>
            <a:r>
              <a:rPr lang="ru-RU" b="1" dirty="0" smtClean="0"/>
              <a:t>     Кадровый </a:t>
            </a:r>
            <a:r>
              <a:rPr lang="ru-RU" b="1" dirty="0"/>
              <a:t>потенциал работника – величина непостоянная. В силу разных причин потенциал может изменяться – возрасти или наоборот, </a:t>
            </a:r>
            <a:r>
              <a:rPr lang="ru-RU" b="1" dirty="0" smtClean="0"/>
              <a:t>понизиться. </a:t>
            </a:r>
            <a:r>
              <a:rPr lang="ru-RU" b="1" dirty="0"/>
              <a:t>Приобретаемые по ходу трудового функционирования способности работника к созиданию повышаются в соответствии с усвоением новых знаний и навыков, улучшения условий труда. 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marL="0" indent="0" algn="just">
              <a:buNone/>
            </a:pPr>
            <a:r>
              <a:rPr lang="ru-RU" sz="1500" dirty="0" smtClean="0"/>
              <a:t>Источник</a:t>
            </a:r>
            <a:r>
              <a:rPr lang="ru-RU" sz="1500" dirty="0"/>
              <a:t>: </a:t>
            </a:r>
            <a:r>
              <a:rPr lang="ru-RU" sz="1500" dirty="0">
                <a:hlinkClick r:id="rId2"/>
              </a:rPr>
              <a:t>http://www.hr-director.ru/article/65688-qqq-15-m9-kadrovyy-potentsial-organizatsii</a:t>
            </a:r>
            <a:endParaRPr lang="ru-RU" sz="15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17060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4400" b="1" i="1" dirty="0"/>
              <a:t>Факторы, включаемые в кадровый </a:t>
            </a:r>
            <a:r>
              <a:rPr lang="ru-RU" sz="4400" b="1" i="1" dirty="0" smtClean="0"/>
              <a:t>потенциал работника: </a:t>
            </a:r>
            <a:endParaRPr lang="ru-RU" sz="4400" b="1" i="1" dirty="0"/>
          </a:p>
          <a:p>
            <a:pPr marL="514350" indent="-514350">
              <a:buAutoNum type="arabicPeriod"/>
            </a:pPr>
            <a:r>
              <a:rPr lang="ru-RU" sz="4400" b="1" dirty="0"/>
              <a:t>Составляющая психофизиологическая: </a:t>
            </a:r>
            <a:r>
              <a:rPr lang="ru-RU" sz="4400" b="1" dirty="0" smtClean="0"/>
              <a:t>состояние </a:t>
            </a:r>
            <a:r>
              <a:rPr lang="ru-RU" sz="4400" b="1" dirty="0"/>
              <a:t>здоровья, работоспособность, выносливость, умения и склонности, тип нервной системы и другое;   </a:t>
            </a:r>
          </a:p>
          <a:p>
            <a:pPr marL="514350" indent="-514350">
              <a:buAutoNum type="arabicPeriod"/>
            </a:pPr>
            <a:r>
              <a:rPr lang="ru-RU" sz="4400" b="1" dirty="0"/>
              <a:t>Составляющая социально-демографическая: половая принадлежность, возраст, семейное положение и </a:t>
            </a:r>
            <a:r>
              <a:rPr lang="ru-RU" sz="4400" b="1" dirty="0" smtClean="0"/>
              <a:t>т. д.; </a:t>
            </a:r>
            <a:r>
              <a:rPr lang="ru-RU" sz="4400" b="1" dirty="0"/>
              <a:t>  </a:t>
            </a:r>
          </a:p>
          <a:p>
            <a:pPr marL="514350" indent="-514350">
              <a:buAutoNum type="arabicPeriod"/>
            </a:pPr>
            <a:r>
              <a:rPr lang="ru-RU" sz="4400" b="1" dirty="0"/>
              <a:t>Квалификационная составляющая: уровень образования, объем специальных знаний, профессиональные трудовые навыки, способность к инновациям, интеллект, творческие способности;   </a:t>
            </a:r>
          </a:p>
          <a:p>
            <a:pPr marL="514350" indent="-514350">
              <a:buAutoNum type="arabicPeriod"/>
            </a:pPr>
            <a:r>
              <a:rPr lang="ru-RU" sz="4400" b="1" dirty="0"/>
              <a:t>Личностные показатели: ответственность, дисциплинированность, отношение к труду, активность, ценностные ориентации, нравственные устои и </a:t>
            </a:r>
            <a:r>
              <a:rPr lang="ru-RU" sz="4400" b="1" dirty="0" smtClean="0"/>
              <a:t>пр. </a:t>
            </a:r>
            <a:endParaRPr lang="ru-RU" sz="4400" b="1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774776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/>
              <a:t>Кадровый потенциал относится к нематериальным активам и является величиной переменной.   </a:t>
            </a:r>
            <a:endParaRPr lang="ru-RU" b="1" i="1" dirty="0" smtClean="0"/>
          </a:p>
          <a:p>
            <a:pPr algn="ctr">
              <a:buNone/>
            </a:pPr>
            <a:r>
              <a:rPr lang="ru-RU" b="1" dirty="0" smtClean="0"/>
              <a:t>Факторы, влияющие на величину кадрового потенциала: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-   </a:t>
            </a:r>
            <a:r>
              <a:rPr lang="ru-RU" i="1" dirty="0" smtClean="0"/>
              <a:t>движение кадров; </a:t>
            </a:r>
          </a:p>
          <a:p>
            <a:pPr>
              <a:buFontTx/>
              <a:buChar char="-"/>
            </a:pPr>
            <a:r>
              <a:rPr lang="ru-RU" i="1" dirty="0" smtClean="0"/>
              <a:t>изменение квалификации работников;</a:t>
            </a:r>
          </a:p>
          <a:p>
            <a:pPr>
              <a:buFontTx/>
              <a:buChar char="-"/>
            </a:pPr>
            <a:r>
              <a:rPr lang="ru-RU" i="1" dirty="0" smtClean="0"/>
              <a:t>возникновение конфликтов и стрессов;</a:t>
            </a:r>
          </a:p>
          <a:p>
            <a:pPr>
              <a:buFontTx/>
              <a:buChar char="-"/>
            </a:pPr>
            <a:r>
              <a:rPr lang="ru-RU" i="1" dirty="0" smtClean="0"/>
              <a:t>наличие кадрового балласта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b="1" dirty="0" smtClean="0"/>
              <a:t>Кадровый потенциал можно охарактеризовать количественно и качественно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i="1" dirty="0" smtClean="0"/>
              <a:t>Количественные показатели – это численность персонала ОО, необходимая для достижение его целей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Кадровый потенциал образовательной организации и современные методики его оценки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Качественными показателями являются:</a:t>
            </a:r>
          </a:p>
          <a:p>
            <a:pPr algn="just">
              <a:buNone/>
            </a:pPr>
            <a:r>
              <a:rPr lang="ru-RU" dirty="0" smtClean="0"/>
              <a:t>-   </a:t>
            </a:r>
            <a:r>
              <a:rPr lang="ru-RU" b="1" i="1" dirty="0" smtClean="0"/>
              <a:t>профессионально-квалификационный состав кадров, </a:t>
            </a:r>
          </a:p>
          <a:p>
            <a:pPr algn="just">
              <a:buFontTx/>
              <a:buChar char="-"/>
            </a:pPr>
            <a:r>
              <a:rPr lang="ru-RU" b="1" i="1" dirty="0" err="1" smtClean="0"/>
              <a:t>поло-возрастной</a:t>
            </a:r>
            <a:r>
              <a:rPr lang="ru-RU" b="1" i="1" dirty="0" smtClean="0"/>
              <a:t> состав, </a:t>
            </a:r>
          </a:p>
          <a:p>
            <a:pPr algn="just">
              <a:buFontTx/>
              <a:buChar char="-"/>
            </a:pPr>
            <a:r>
              <a:rPr lang="ru-RU" b="1" i="1" dirty="0" smtClean="0"/>
              <a:t>личностно-квалификационный потенциал или профессиональные знания, нравственные качества, организаторские способности, исполнительские качества, уровень культуры, состояние физического и психического здоровья, конкурентоспособность работника;</a:t>
            </a:r>
          </a:p>
          <a:p>
            <a:pPr algn="just">
              <a:buFontTx/>
              <a:buChar char="-"/>
            </a:pPr>
            <a:r>
              <a:rPr lang="ru-RU" b="1" i="1" dirty="0" smtClean="0"/>
              <a:t>социально-психологические и организационные параметры групповой динамики (групповая сплоченность, социально-психологический, организационная культура).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826</Words>
  <Application>Microsoft Office PowerPoint</Application>
  <PresentationFormat>Экран (4:3)</PresentationFormat>
  <Paragraphs>100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  <vt:lpstr>Кадровый потенциал образовательной организации и современные методики его оценки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Кадровый потенциал образовательной организации и современные методики его оценки</dc:title>
  <dc:creator>k320</dc:creator>
  <cp:lastModifiedBy>k320</cp:lastModifiedBy>
  <cp:revision>27</cp:revision>
  <dcterms:modified xsi:type="dcterms:W3CDTF">2017-02-27T01:55:13Z</dcterms:modified>
</cp:coreProperties>
</file>